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45"/>
  </p:notesMasterIdLst>
  <p:sldIdLst>
    <p:sldId id="256" r:id="rId3"/>
    <p:sldId id="300" r:id="rId4"/>
    <p:sldId id="257" r:id="rId5"/>
    <p:sldId id="264" r:id="rId6"/>
    <p:sldId id="331" r:id="rId7"/>
    <p:sldId id="301" r:id="rId8"/>
    <p:sldId id="270" r:id="rId9"/>
    <p:sldId id="271" r:id="rId10"/>
    <p:sldId id="276" r:id="rId11"/>
    <p:sldId id="332" r:id="rId12"/>
    <p:sldId id="303" r:id="rId13"/>
    <p:sldId id="309" r:id="rId14"/>
    <p:sldId id="275" r:id="rId15"/>
    <p:sldId id="260" r:id="rId16"/>
    <p:sldId id="304" r:id="rId17"/>
    <p:sldId id="307" r:id="rId18"/>
    <p:sldId id="306" r:id="rId19"/>
    <p:sldId id="259" r:id="rId20"/>
    <p:sldId id="269" r:id="rId21"/>
    <p:sldId id="265" r:id="rId22"/>
    <p:sldId id="334" r:id="rId23"/>
    <p:sldId id="333" r:id="rId24"/>
    <p:sldId id="261" r:id="rId25"/>
    <p:sldId id="337" r:id="rId26"/>
    <p:sldId id="258" r:id="rId27"/>
    <p:sldId id="313" r:id="rId28"/>
    <p:sldId id="311" r:id="rId29"/>
    <p:sldId id="315" r:id="rId30"/>
    <p:sldId id="312" r:id="rId31"/>
    <p:sldId id="317" r:id="rId32"/>
    <p:sldId id="321" r:id="rId33"/>
    <p:sldId id="322" r:id="rId34"/>
    <p:sldId id="323" r:id="rId35"/>
    <p:sldId id="324" r:id="rId36"/>
    <p:sldId id="338" r:id="rId37"/>
    <p:sldId id="326" r:id="rId38"/>
    <p:sldId id="327" r:id="rId39"/>
    <p:sldId id="328" r:id="rId40"/>
    <p:sldId id="329" r:id="rId41"/>
    <p:sldId id="325" r:id="rId42"/>
    <p:sldId id="330" r:id="rId43"/>
    <p:sldId id="339" r:id="rId44"/>
  </p:sldIdLst>
  <p:sldSz cx="9144000" cy="5143500" type="screen16x9"/>
  <p:notesSz cx="6858000" cy="9144000"/>
  <p:embeddedFontLst>
    <p:embeddedFont>
      <p:font typeface="Aldhabi" panose="01000000000000000000" pitchFamily="2" charset="-78"/>
      <p:regular r:id="rId46"/>
    </p:embeddedFont>
    <p:embeddedFont>
      <p:font typeface="Cambria Math" panose="02040503050406030204" pitchFamily="18" charset="0"/>
      <p:regular r:id="rId47"/>
    </p:embeddedFont>
    <p:embeddedFont>
      <p:font typeface="Dubai Light" panose="020B0303030403030204" pitchFamily="34" charset="-78"/>
      <p:regular r:id="rId48"/>
    </p:embeddedFont>
    <p:embeddedFont>
      <p:font typeface="Jost" panose="020B0604020202020204" charset="0"/>
      <p:regular r:id="rId49"/>
      <p:bold r:id="rId50"/>
      <p:italic r:id="rId51"/>
      <p:boldItalic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Medium" panose="00000600000000000000" pitchFamily="2" charset="0"/>
      <p:regular r:id="rId57"/>
      <p:bold r:id="rId58"/>
      <p:italic r:id="rId59"/>
      <p:boldItalic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40D7E"/>
    <a:srgbClr val="799CFF"/>
    <a:srgbClr val="02063C"/>
    <a:srgbClr val="0099CC"/>
    <a:srgbClr val="9BB5FF"/>
    <a:srgbClr val="D5E0FF"/>
    <a:srgbClr val="657E93"/>
    <a:srgbClr val="DEE0FE"/>
    <a:srgbClr val="AEB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E7CDE6-802F-4D11-B984-C7D9133FEBAF}">
  <a:tblStyle styleId="{9AE7CDE6-802F-4D11-B984-C7D9133FEB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95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omarg\Downloads\simulation_results_with_all_versions_k=4_mode=1%20last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>
                <a:solidFill>
                  <a:schemeClr val="tx1"/>
                </a:solidFill>
              </a:rPr>
              <a:t>Average Throughput as a function of Number of Flows</a:t>
            </a:r>
          </a:p>
        </c:rich>
      </c:tx>
      <c:layout>
        <c:manualLayout>
          <c:xMode val="edge"/>
          <c:yMode val="edge"/>
          <c:x val="0.1128438322021867"/>
          <c:y val="1.95709429799878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dctcp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Sheet1!$J$2:$J$8</c:f>
              <c:numCache>
                <c:formatCode>General</c:formatCode>
                <c:ptCount val="7"/>
                <c:pt idx="0">
                  <c:v>5296.13</c:v>
                </c:pt>
                <c:pt idx="1">
                  <c:v>2204.873333333333</c:v>
                </c:pt>
                <c:pt idx="2">
                  <c:v>1341.48</c:v>
                </c:pt>
                <c:pt idx="3">
                  <c:v>1006.174333333333</c:v>
                </c:pt>
                <c:pt idx="4">
                  <c:v>790.72849999999994</c:v>
                </c:pt>
                <c:pt idx="5">
                  <c:v>579.9319999999999</c:v>
                </c:pt>
                <c:pt idx="6">
                  <c:v>446.41699999999997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06-4946-8D7F-26CCE5A31D6E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Swift (baseRTT + ε)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Sheet1!$K$2:$K$8</c:f>
              <c:numCache>
                <c:formatCode>General</c:formatCode>
                <c:ptCount val="7"/>
                <c:pt idx="0">
                  <c:v>5303.25</c:v>
                </c:pt>
                <c:pt idx="1">
                  <c:v>2414.7166666666672</c:v>
                </c:pt>
                <c:pt idx="2">
                  <c:v>1440.53</c:v>
                </c:pt>
                <c:pt idx="3">
                  <c:v>1096.146666666667</c:v>
                </c:pt>
                <c:pt idx="4">
                  <c:v>885.89433333333329</c:v>
                </c:pt>
                <c:pt idx="5">
                  <c:v>582.32433333333336</c:v>
                </c:pt>
                <c:pt idx="6">
                  <c:v>442.68266666666659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06-4946-8D7F-26CCE5A31D6E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Swift (baseRTT)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Sheet1!$L$2:$L$8</c:f>
              <c:numCache>
                <c:formatCode>General</c:formatCode>
                <c:ptCount val="7"/>
                <c:pt idx="0">
                  <c:v>5308.03</c:v>
                </c:pt>
                <c:pt idx="1">
                  <c:v>2414.2266666666669</c:v>
                </c:pt>
                <c:pt idx="2">
                  <c:v>1442</c:v>
                </c:pt>
                <c:pt idx="3">
                  <c:v>1104.21</c:v>
                </c:pt>
                <c:pt idx="4">
                  <c:v>887.85833333333323</c:v>
                </c:pt>
                <c:pt idx="5">
                  <c:v>593.5379999999999</c:v>
                </c:pt>
                <c:pt idx="6">
                  <c:v>453.24366666666668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06-4946-8D7F-26CCE5A31D6E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Swift (target_delay = 0.025)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Sheet1!$M$2:$M$8</c:f>
              <c:numCache>
                <c:formatCode>General</c:formatCode>
                <c:ptCount val="7"/>
                <c:pt idx="0">
                  <c:v>4981.1099999999997</c:v>
                </c:pt>
                <c:pt idx="1">
                  <c:v>2191.4466666666672</c:v>
                </c:pt>
                <c:pt idx="2">
                  <c:v>1303.31</c:v>
                </c:pt>
                <c:pt idx="3">
                  <c:v>958.74400000000003</c:v>
                </c:pt>
                <c:pt idx="4">
                  <c:v>752.774</c:v>
                </c:pt>
                <c:pt idx="5">
                  <c:v>554.55866666666668</c:v>
                </c:pt>
                <c:pt idx="6">
                  <c:v>417.84033333333332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D06-4946-8D7F-26CCE5A31D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1858768"/>
        <c:axId val="331861648"/>
      </c:scatterChart>
      <c:valAx>
        <c:axId val="331858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Flows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31861648"/>
        <c:crosses val="autoZero"/>
        <c:crossBetween val="midCat"/>
      </c:valAx>
      <c:valAx>
        <c:axId val="33186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 </a:t>
                </a:r>
                <a:r>
                  <a:rPr lang="en-GB" sz="1000" b="1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</a:rPr>
                  <a:t>Average Throughput (Kbps)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3185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8F8F8"/>
    </a:solidFill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as a function of Number of Flows</a:t>
            </a:r>
          </a:p>
        </c:rich>
      </c:tx>
      <c:layout>
        <c:manualLayout>
          <c:xMode val="edge"/>
          <c:yMode val="edge"/>
          <c:x val="0.12715322373652621"/>
          <c:y val="5.48327640208562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dctcp</c:v>
                </c:pt>
              </c:strCache>
            </c:strRef>
          </c:tx>
          <c:spPr>
            <a:ln w="28575" cap="rnd">
              <a:solidFill>
                <a:schemeClr val="accent1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58000"/>
                </a:schemeClr>
              </a:solidFill>
              <a:ln w="9525">
                <a:solidFill>
                  <a:schemeClr val="accent1">
                    <a:shade val="58000"/>
                  </a:schemeClr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Sheet1!$J$2:$J$8</c:f>
              <c:numCache>
                <c:formatCode>General</c:formatCode>
                <c:ptCount val="7"/>
                <c:pt idx="0">
                  <c:v>5296.13</c:v>
                </c:pt>
                <c:pt idx="1">
                  <c:v>2204.873333333333</c:v>
                </c:pt>
                <c:pt idx="2">
                  <c:v>1341.48</c:v>
                </c:pt>
                <c:pt idx="3">
                  <c:v>1006.174333333333</c:v>
                </c:pt>
                <c:pt idx="4">
                  <c:v>790.72849999999994</c:v>
                </c:pt>
                <c:pt idx="5">
                  <c:v>579.9319999999999</c:v>
                </c:pt>
                <c:pt idx="6">
                  <c:v>446.41699999999997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BEF-437B-A360-9EF0567B7E5F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Swift (baseRTT + ε)</c:v>
                </c:pt>
              </c:strCache>
            </c:strRef>
          </c:tx>
          <c:spPr>
            <a:ln w="28575" cap="rnd">
              <a:solidFill>
                <a:schemeClr val="accent1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shade val="86000"/>
                </a:schemeClr>
              </a:solidFill>
              <a:ln w="9525">
                <a:solidFill>
                  <a:schemeClr val="accent1">
                    <a:shade val="86000"/>
                  </a:schemeClr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Sheet1!$K$2:$K$8</c:f>
              <c:numCache>
                <c:formatCode>General</c:formatCode>
                <c:ptCount val="7"/>
                <c:pt idx="0">
                  <c:v>5303.25</c:v>
                </c:pt>
                <c:pt idx="1">
                  <c:v>2414.7166666666672</c:v>
                </c:pt>
                <c:pt idx="2">
                  <c:v>1440.53</c:v>
                </c:pt>
                <c:pt idx="3">
                  <c:v>1096.146666666667</c:v>
                </c:pt>
                <c:pt idx="4">
                  <c:v>885.89433333333329</c:v>
                </c:pt>
                <c:pt idx="5">
                  <c:v>582.32433333333336</c:v>
                </c:pt>
                <c:pt idx="6">
                  <c:v>442.68266666666659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EF-437B-A360-9EF0567B7E5F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Swift (baseRTT)</c:v>
                </c:pt>
              </c:strCache>
            </c:strRef>
          </c:tx>
          <c:spPr>
            <a:ln w="28575" cap="rnd">
              <a:solidFill>
                <a:schemeClr val="accent1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86000"/>
                </a:schemeClr>
              </a:solidFill>
              <a:ln w="9525">
                <a:solidFill>
                  <a:schemeClr val="accent1">
                    <a:tint val="86000"/>
                  </a:schemeClr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Sheet1!$L$2:$L$8</c:f>
              <c:numCache>
                <c:formatCode>General</c:formatCode>
                <c:ptCount val="7"/>
                <c:pt idx="0">
                  <c:v>5308.03</c:v>
                </c:pt>
                <c:pt idx="1">
                  <c:v>2414.2266666666669</c:v>
                </c:pt>
                <c:pt idx="2">
                  <c:v>1442</c:v>
                </c:pt>
                <c:pt idx="3">
                  <c:v>1104.21</c:v>
                </c:pt>
                <c:pt idx="4">
                  <c:v>887.85833333333323</c:v>
                </c:pt>
                <c:pt idx="5">
                  <c:v>593.5379999999999</c:v>
                </c:pt>
                <c:pt idx="6">
                  <c:v>453.24366666666668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BEF-437B-A360-9EF0567B7E5F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Swift (target_delay = 0.025)</c:v>
                </c:pt>
              </c:strCache>
            </c:strRef>
          </c:tx>
          <c:spPr>
            <a:ln w="28575" cap="rnd">
              <a:solidFill>
                <a:schemeClr val="accent1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tint val="58000"/>
                </a:schemeClr>
              </a:solidFill>
              <a:ln w="9525">
                <a:solidFill>
                  <a:schemeClr val="accent1">
                    <a:tint val="58000"/>
                  </a:schemeClr>
                </a:solidFill>
              </a:ln>
              <a:effectLst/>
            </c:spPr>
          </c:marker>
          <c:xVal>
            <c:numRef>
              <c:f>Sheet1!$I$2:$I$8</c:f>
              <c:numCache>
                <c:formatCode>General</c:formatCode>
                <c:ptCount val="7"/>
                <c:pt idx="0">
                  <c:v>100</c:v>
                </c:pt>
                <c:pt idx="1">
                  <c:v>250</c:v>
                </c:pt>
                <c:pt idx="2">
                  <c:v>500</c:v>
                </c:pt>
                <c:pt idx="3">
                  <c:v>750</c:v>
                </c:pt>
                <c:pt idx="4">
                  <c:v>1000</c:v>
                </c:pt>
                <c:pt idx="5">
                  <c:v>1500</c:v>
                </c:pt>
                <c:pt idx="6">
                  <c:v>2000</c:v>
                </c:pt>
              </c:numCache>
            </c:numRef>
          </c:xVal>
          <c:yVal>
            <c:numRef>
              <c:f>Sheet1!$M$2:$M$8</c:f>
              <c:numCache>
                <c:formatCode>General</c:formatCode>
                <c:ptCount val="7"/>
                <c:pt idx="0">
                  <c:v>4981.1099999999997</c:v>
                </c:pt>
                <c:pt idx="1">
                  <c:v>2191.4466666666672</c:v>
                </c:pt>
                <c:pt idx="2">
                  <c:v>1303.31</c:v>
                </c:pt>
                <c:pt idx="3">
                  <c:v>958.74400000000003</c:v>
                </c:pt>
                <c:pt idx="4">
                  <c:v>752.774</c:v>
                </c:pt>
                <c:pt idx="5">
                  <c:v>554.55866666666668</c:v>
                </c:pt>
                <c:pt idx="6">
                  <c:v>417.84033333333332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BEF-437B-A360-9EF0567B7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1858768"/>
        <c:axId val="331861648"/>
      </c:scatterChart>
      <c:valAx>
        <c:axId val="331858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>
                    <a:solidFill>
                      <a:schemeClr val="bg1"/>
                    </a:solidFill>
                  </a:rPr>
                  <a:t>Number of Flows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LID4096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AEB4FC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31861648"/>
        <c:crosses val="autoZero"/>
        <c:crossBetween val="midCat"/>
      </c:valAx>
      <c:valAx>
        <c:axId val="33186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000" b="1" i="0" u="none" strike="noStrike" kern="1200" baseline="0" dirty="0">
                    <a:solidFill>
                      <a:schemeClr val="bg1"/>
                    </a:solidFill>
                  </a:rPr>
                  <a:t> </a:t>
                </a:r>
                <a:r>
                  <a:rPr lang="en-GB" sz="1000" b="1" i="0" u="none" strike="noStrike" kern="1200" baseline="0" dirty="0">
                    <a:solidFill>
                      <a:schemeClr val="bg1"/>
                    </a:solidFill>
                    <a:effectLst/>
                  </a:rPr>
                  <a:t>Average Throughput (Kbps)</a:t>
                </a:r>
                <a:endParaRPr lang="en-GB" b="1" dirty="0">
                  <a:solidFill>
                    <a:schemeClr val="bg1"/>
                  </a:solidFill>
                </a:endParaRPr>
              </a:p>
            </c:rich>
          </c:tx>
          <c:layout>
            <c:manualLayout>
              <c:xMode val="edge"/>
              <c:yMode val="edge"/>
              <c:x val="8.0157715038060712E-3"/>
              <c:y val="0.273009373046712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GB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AEB4FC"/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3318587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rgbClr val="AEB4FC"/>
              </a:solidFill>
              <a:latin typeface="+mn-lt"/>
              <a:ea typeface="+mn-ea"/>
              <a:cs typeface="+mn-cs"/>
            </a:defRPr>
          </a:pPr>
          <a:endParaRPr lang="LID4096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f682941b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f682941b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30F543E6-4C90-8A57-87E8-244B67FF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6127CEB2-DBBF-4B71-357F-502074DEF4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B8580F61-312C-900D-DA7A-E1EA2FC50D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1615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241E3D80-5159-D36E-BFE1-48012D18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7CB2E781-F485-FA9C-D185-56ACBF0C8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DBE45604-6F7C-9146-627E-9EF7CCAF3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023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D6DA3D83-EA5D-9DD9-9C75-B9FD93371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AA3C95F5-7466-BE77-9A87-7D7C1BDAD1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77A7121C-CEC7-855A-A401-B1D658F64B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236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efcb08b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efcb08b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1efcb08b7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1efcb08b7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>
          <a:extLst>
            <a:ext uri="{FF2B5EF4-FFF2-40B4-BE49-F238E27FC236}">
              <a16:creationId xmlns:a16="http://schemas.microsoft.com/office/drawing/2014/main" id="{B873E3BD-25A7-D5CB-14AF-0A953797E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>
            <a:extLst>
              <a:ext uri="{FF2B5EF4-FFF2-40B4-BE49-F238E27FC236}">
                <a16:creationId xmlns:a16="http://schemas.microsoft.com/office/drawing/2014/main" id="{A79CD282-A3FB-B031-2912-C09B03BCA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>
            <a:extLst>
              <a:ext uri="{FF2B5EF4-FFF2-40B4-BE49-F238E27FC236}">
                <a16:creationId xmlns:a16="http://schemas.microsoft.com/office/drawing/2014/main" id="{559F96FD-D765-D906-106E-63BC799FB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618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>
          <a:extLst>
            <a:ext uri="{FF2B5EF4-FFF2-40B4-BE49-F238E27FC236}">
              <a16:creationId xmlns:a16="http://schemas.microsoft.com/office/drawing/2014/main" id="{E8365F7E-7361-0D24-18C6-E5E4BCF8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1efcb08b7f_0_49:notes">
            <a:extLst>
              <a:ext uri="{FF2B5EF4-FFF2-40B4-BE49-F238E27FC236}">
                <a16:creationId xmlns:a16="http://schemas.microsoft.com/office/drawing/2014/main" id="{C4DD2FE0-969A-FDF8-1946-7DCF36B5B0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1efcb08b7f_0_49:notes">
            <a:extLst>
              <a:ext uri="{FF2B5EF4-FFF2-40B4-BE49-F238E27FC236}">
                <a16:creationId xmlns:a16="http://schemas.microsoft.com/office/drawing/2014/main" id="{1410712B-DDDF-F11E-4F3B-94891B2881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38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>
          <a:extLst>
            <a:ext uri="{FF2B5EF4-FFF2-40B4-BE49-F238E27FC236}">
              <a16:creationId xmlns:a16="http://schemas.microsoft.com/office/drawing/2014/main" id="{71979822-E070-9669-B36B-3C2BDFE5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11efcb08b7f_0_25:notes">
            <a:extLst>
              <a:ext uri="{FF2B5EF4-FFF2-40B4-BE49-F238E27FC236}">
                <a16:creationId xmlns:a16="http://schemas.microsoft.com/office/drawing/2014/main" id="{B7F6C0A2-287A-5DC2-BD40-44C59DD2D9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11efcb08b7f_0_25:notes">
            <a:extLst>
              <a:ext uri="{FF2B5EF4-FFF2-40B4-BE49-F238E27FC236}">
                <a16:creationId xmlns:a16="http://schemas.microsoft.com/office/drawing/2014/main" id="{DDC3EA19-D81E-9B71-4BFE-FC95984BA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02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97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>
          <a:extLst>
            <a:ext uri="{FF2B5EF4-FFF2-40B4-BE49-F238E27FC236}">
              <a16:creationId xmlns:a16="http://schemas.microsoft.com/office/drawing/2014/main" id="{2FC513C1-CD3C-573E-6E10-67F52252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>
            <a:extLst>
              <a:ext uri="{FF2B5EF4-FFF2-40B4-BE49-F238E27FC236}">
                <a16:creationId xmlns:a16="http://schemas.microsoft.com/office/drawing/2014/main" id="{9AA331B4-566B-6567-12C3-93CD63CB9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>
            <a:extLst>
              <a:ext uri="{FF2B5EF4-FFF2-40B4-BE49-F238E27FC236}">
                <a16:creationId xmlns:a16="http://schemas.microsoft.com/office/drawing/2014/main" id="{F506F90A-71CA-AEAD-4694-76DFA7962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01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>
          <a:extLst>
            <a:ext uri="{FF2B5EF4-FFF2-40B4-BE49-F238E27FC236}">
              <a16:creationId xmlns:a16="http://schemas.microsoft.com/office/drawing/2014/main" id="{A03A573A-A7E1-EF5F-0055-DF85DB40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1f3b086d1c_0_0:notes">
            <a:extLst>
              <a:ext uri="{FF2B5EF4-FFF2-40B4-BE49-F238E27FC236}">
                <a16:creationId xmlns:a16="http://schemas.microsoft.com/office/drawing/2014/main" id="{21A44B1B-586C-D00C-BDE8-842956F9E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11f3b086d1c_0_0:notes">
            <a:extLst>
              <a:ext uri="{FF2B5EF4-FFF2-40B4-BE49-F238E27FC236}">
                <a16:creationId xmlns:a16="http://schemas.microsoft.com/office/drawing/2014/main" id="{B6914D75-C729-B82E-2A7F-5A41C9D90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538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36F0BF34-E25A-6D61-1DDC-75604F311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00853338-B42C-FC55-2592-8987CE88DB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AAFC783F-46A5-22CD-A761-1FB66D034F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240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CD3853A9-8D63-6EC5-DE07-7B8A1FE1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A3FDDD9B-5079-0DF6-414F-509C09C5C2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805A6373-BFFA-9AA3-EAB0-570F67C503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15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3CEE67DB-595F-F226-2766-1B5A55AB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20CE6F06-2911-B642-C320-839EE3073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E4C22300-9624-E357-1772-CA8FB1F6A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8830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C747B8C4-DD40-1FC1-E1E1-3FCD1E287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DDD0DCAC-3F2D-1D69-E292-D1F39E7502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A634C97F-A6C0-4BA4-4B5B-23630C9EC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168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AADD12B6-0556-4438-4161-AE121DDA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B36359AD-42C8-2DD4-0BF8-2884DF44A5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2E752C7E-F53C-0778-854C-673BA3946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1147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C8CD15E0-9ABF-6560-9AE5-8908C8B5D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0B3D167D-CFC0-7B7B-6311-4469FA290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E86EA0C5-793A-F037-3C68-2A3AC2A17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524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4A12D1A0-EF6B-0F39-7B15-000243FD1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2DFAA03B-B9C3-D10F-1705-84AABD0CC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E481FFC3-DE5D-A44C-F539-1B71552C0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887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11efcb08b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11efcb08b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>
          <a:extLst>
            <a:ext uri="{FF2B5EF4-FFF2-40B4-BE49-F238E27FC236}">
              <a16:creationId xmlns:a16="http://schemas.microsoft.com/office/drawing/2014/main" id="{661B27F9-C1A9-B20A-5CDC-899E8E155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>
            <a:extLst>
              <a:ext uri="{FF2B5EF4-FFF2-40B4-BE49-F238E27FC236}">
                <a16:creationId xmlns:a16="http://schemas.microsoft.com/office/drawing/2014/main" id="{39BF2560-3167-A671-6C8F-9687EB3CF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>
            <a:extLst>
              <a:ext uri="{FF2B5EF4-FFF2-40B4-BE49-F238E27FC236}">
                <a16:creationId xmlns:a16="http://schemas.microsoft.com/office/drawing/2014/main" id="{1F9EF00B-DCBA-8202-FB3F-7EC2AD7BB1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3294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1efcb08b7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1efcb08b7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1efcb08b7f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1efcb08b7f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11efcb08b7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11efcb08b7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1efcb08b7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1efcb08b7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11efcb08b7f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11efcb08b7f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1f3b086d1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1f3b086d1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743325" y="1454185"/>
            <a:ext cx="6952800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743375" y="3242315"/>
            <a:ext cx="6952800" cy="447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flipH="1">
            <a:off x="3452019" y="-348332"/>
            <a:ext cx="1019565" cy="1290805"/>
            <a:chOff x="-4017975" y="-49702"/>
            <a:chExt cx="1162825" cy="1472177"/>
          </a:xfrm>
        </p:grpSpPr>
        <p:sp>
          <p:nvSpPr>
            <p:cNvPr id="12" name="Google Shape;12;p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flipH="1">
            <a:off x="8425338" y="2120543"/>
            <a:ext cx="1938846" cy="1720830"/>
            <a:chOff x="-1873362" y="2120543"/>
            <a:chExt cx="1938846" cy="1720830"/>
          </a:xfrm>
        </p:grpSpPr>
        <p:sp>
          <p:nvSpPr>
            <p:cNvPr id="20" name="Google Shape;2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 flipH="1">
            <a:off x="-1155987" y="-912707"/>
            <a:ext cx="1938846" cy="1720830"/>
            <a:chOff x="-1873362" y="2120543"/>
            <a:chExt cx="1938846" cy="1720830"/>
          </a:xfrm>
        </p:grpSpPr>
        <p:sp>
          <p:nvSpPr>
            <p:cNvPr id="40" name="Google Shape;40;p2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flipH="1">
            <a:off x="6857372" y="-188512"/>
            <a:ext cx="1516025" cy="1489525"/>
            <a:chOff x="-3888525" y="-3012325"/>
            <a:chExt cx="1516025" cy="1489525"/>
          </a:xfrm>
        </p:grpSpPr>
        <p:sp>
          <p:nvSpPr>
            <p:cNvPr id="60" name="Google Shape;60;p2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_1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8"/>
          <p:cNvSpPr txBox="1">
            <a:spLocks noGrp="1"/>
          </p:cNvSpPr>
          <p:nvPr>
            <p:ph type="title"/>
          </p:nvPr>
        </p:nvSpPr>
        <p:spPr>
          <a:xfrm flipH="1"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1" name="Google Shape;601;p18"/>
          <p:cNvSpPr txBox="1">
            <a:spLocks noGrp="1"/>
          </p:cNvSpPr>
          <p:nvPr>
            <p:ph type="subTitle" idx="1"/>
          </p:nvPr>
        </p:nvSpPr>
        <p:spPr>
          <a:xfrm>
            <a:off x="1589125" y="23491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8"/>
          <p:cNvSpPr txBox="1">
            <a:spLocks noGrp="1"/>
          </p:cNvSpPr>
          <p:nvPr>
            <p:ph type="subTitle" idx="2"/>
          </p:nvPr>
        </p:nvSpPr>
        <p:spPr>
          <a:xfrm>
            <a:off x="1589125" y="20112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8"/>
          <p:cNvSpPr txBox="1">
            <a:spLocks noGrp="1"/>
          </p:cNvSpPr>
          <p:nvPr>
            <p:ph type="subTitle" idx="3"/>
          </p:nvPr>
        </p:nvSpPr>
        <p:spPr>
          <a:xfrm>
            <a:off x="5013850" y="235197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4" name="Google Shape;604;p18"/>
          <p:cNvSpPr txBox="1">
            <a:spLocks noGrp="1"/>
          </p:cNvSpPr>
          <p:nvPr>
            <p:ph type="subTitle" idx="4"/>
          </p:nvPr>
        </p:nvSpPr>
        <p:spPr>
          <a:xfrm>
            <a:off x="5013850" y="201400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8"/>
          <p:cNvSpPr txBox="1">
            <a:spLocks noGrp="1"/>
          </p:cNvSpPr>
          <p:nvPr>
            <p:ph type="subTitle" idx="5"/>
          </p:nvPr>
        </p:nvSpPr>
        <p:spPr>
          <a:xfrm>
            <a:off x="1589125" y="3960125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8"/>
          <p:cNvSpPr txBox="1">
            <a:spLocks noGrp="1"/>
          </p:cNvSpPr>
          <p:nvPr>
            <p:ph type="subTitle" idx="6"/>
          </p:nvPr>
        </p:nvSpPr>
        <p:spPr>
          <a:xfrm>
            <a:off x="1589125" y="3622150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7" name="Google Shape;607;p18"/>
          <p:cNvSpPr txBox="1">
            <a:spLocks noGrp="1"/>
          </p:cNvSpPr>
          <p:nvPr>
            <p:ph type="subTitle" idx="7"/>
          </p:nvPr>
        </p:nvSpPr>
        <p:spPr>
          <a:xfrm>
            <a:off x="5013850" y="3960098"/>
            <a:ext cx="2541000" cy="521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ubTitle" idx="8"/>
          </p:nvPr>
        </p:nvSpPr>
        <p:spPr>
          <a:xfrm>
            <a:off x="5013850" y="3622123"/>
            <a:ext cx="25410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09" name="Google Shape;609;p18"/>
          <p:cNvGrpSpPr/>
          <p:nvPr/>
        </p:nvGrpSpPr>
        <p:grpSpPr>
          <a:xfrm flipH="1">
            <a:off x="205972" y="3517863"/>
            <a:ext cx="873188" cy="546900"/>
            <a:chOff x="1115510" y="4327288"/>
            <a:chExt cx="873188" cy="546900"/>
          </a:xfrm>
        </p:grpSpPr>
        <p:sp>
          <p:nvSpPr>
            <p:cNvPr id="610" name="Google Shape;610;p18"/>
            <p:cNvSpPr/>
            <p:nvPr/>
          </p:nvSpPr>
          <p:spPr>
            <a:xfrm flipH="1">
              <a:off x="1115510" y="4327288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1" name="Google Shape;611;p18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612" name="Google Shape;612;p18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8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8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5" name="Google Shape;615;p18"/>
          <p:cNvGrpSpPr/>
          <p:nvPr/>
        </p:nvGrpSpPr>
        <p:grpSpPr>
          <a:xfrm>
            <a:off x="-234937" y="-460907"/>
            <a:ext cx="1938846" cy="1720830"/>
            <a:chOff x="-1873362" y="2120543"/>
            <a:chExt cx="1938846" cy="1720830"/>
          </a:xfrm>
        </p:grpSpPr>
        <p:sp>
          <p:nvSpPr>
            <p:cNvPr id="616" name="Google Shape;616;p18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18"/>
          <p:cNvGrpSpPr/>
          <p:nvPr/>
        </p:nvGrpSpPr>
        <p:grpSpPr>
          <a:xfrm>
            <a:off x="7932072" y="2686300"/>
            <a:ext cx="1929500" cy="2210100"/>
            <a:chOff x="295725" y="-3462825"/>
            <a:chExt cx="1929500" cy="2210100"/>
          </a:xfrm>
        </p:grpSpPr>
        <p:sp>
          <p:nvSpPr>
            <p:cNvPr id="636" name="Google Shape;636;p1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_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9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9"/>
          <p:cNvSpPr txBox="1">
            <a:spLocks noGrp="1"/>
          </p:cNvSpPr>
          <p:nvPr>
            <p:ph type="subTitle" idx="1"/>
          </p:nvPr>
        </p:nvSpPr>
        <p:spPr>
          <a:xfrm>
            <a:off x="7859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4" name="Google Shape;664;p19"/>
          <p:cNvSpPr txBox="1">
            <a:spLocks noGrp="1"/>
          </p:cNvSpPr>
          <p:nvPr>
            <p:ph type="subTitle" idx="2"/>
          </p:nvPr>
        </p:nvSpPr>
        <p:spPr>
          <a:xfrm>
            <a:off x="785913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5" name="Google Shape;665;p19"/>
          <p:cNvSpPr txBox="1">
            <a:spLocks noGrp="1"/>
          </p:cNvSpPr>
          <p:nvPr>
            <p:ph type="subTitle" idx="3"/>
          </p:nvPr>
        </p:nvSpPr>
        <p:spPr>
          <a:xfrm>
            <a:off x="3428113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19"/>
          <p:cNvSpPr txBox="1">
            <a:spLocks noGrp="1"/>
          </p:cNvSpPr>
          <p:nvPr>
            <p:ph type="subTitle" idx="4"/>
          </p:nvPr>
        </p:nvSpPr>
        <p:spPr>
          <a:xfrm>
            <a:off x="3428100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7" name="Google Shape;667;p19"/>
          <p:cNvSpPr txBox="1">
            <a:spLocks noGrp="1"/>
          </p:cNvSpPr>
          <p:nvPr>
            <p:ph type="subTitle" idx="5"/>
          </p:nvPr>
        </p:nvSpPr>
        <p:spPr>
          <a:xfrm>
            <a:off x="6070288" y="20885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19"/>
          <p:cNvSpPr txBox="1">
            <a:spLocks noGrp="1"/>
          </p:cNvSpPr>
          <p:nvPr>
            <p:ph type="subTitle" idx="6"/>
          </p:nvPr>
        </p:nvSpPr>
        <p:spPr>
          <a:xfrm>
            <a:off x="6070288" y="17176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9" name="Google Shape;669;p19"/>
          <p:cNvSpPr txBox="1">
            <a:spLocks noGrp="1"/>
          </p:cNvSpPr>
          <p:nvPr>
            <p:ph type="subTitle" idx="7"/>
          </p:nvPr>
        </p:nvSpPr>
        <p:spPr>
          <a:xfrm>
            <a:off x="7859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0" name="Google Shape;670;p19"/>
          <p:cNvSpPr txBox="1">
            <a:spLocks noGrp="1"/>
          </p:cNvSpPr>
          <p:nvPr>
            <p:ph type="subTitle" idx="8"/>
          </p:nvPr>
        </p:nvSpPr>
        <p:spPr>
          <a:xfrm>
            <a:off x="785913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1" name="Google Shape;671;p19"/>
          <p:cNvSpPr txBox="1">
            <a:spLocks noGrp="1"/>
          </p:cNvSpPr>
          <p:nvPr>
            <p:ph type="subTitle" idx="9"/>
          </p:nvPr>
        </p:nvSpPr>
        <p:spPr>
          <a:xfrm>
            <a:off x="3428113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2" name="Google Shape;672;p19"/>
          <p:cNvSpPr txBox="1">
            <a:spLocks noGrp="1"/>
          </p:cNvSpPr>
          <p:nvPr>
            <p:ph type="subTitle" idx="13"/>
          </p:nvPr>
        </p:nvSpPr>
        <p:spPr>
          <a:xfrm>
            <a:off x="3428100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3" name="Google Shape;673;p19"/>
          <p:cNvSpPr txBox="1">
            <a:spLocks noGrp="1"/>
          </p:cNvSpPr>
          <p:nvPr>
            <p:ph type="subTitle" idx="14"/>
          </p:nvPr>
        </p:nvSpPr>
        <p:spPr>
          <a:xfrm>
            <a:off x="6070288" y="3824650"/>
            <a:ext cx="2287800" cy="762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4" name="Google Shape;674;p19"/>
          <p:cNvSpPr txBox="1">
            <a:spLocks noGrp="1"/>
          </p:cNvSpPr>
          <p:nvPr>
            <p:ph type="subTitle" idx="15"/>
          </p:nvPr>
        </p:nvSpPr>
        <p:spPr>
          <a:xfrm>
            <a:off x="6070288" y="3453700"/>
            <a:ext cx="22878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75" name="Google Shape;675;p19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676" name="Google Shape;676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77" name="Google Shape;677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0" name="Google Shape;680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" name="Google Shape;683;p19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684" name="Google Shape;684;p1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685" name="Google Shape;685;p1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7" name="Google Shape;687;p1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688" name="Google Shape;688;p1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" name="Google Shape;691;p19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692" name="Google Shape;692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" name="Google Shape;696;p19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697" name="Google Shape;697;p19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0"/>
          <p:cNvSpPr txBox="1">
            <a:spLocks noGrp="1"/>
          </p:cNvSpPr>
          <p:nvPr>
            <p:ph type="title" hasCustomPrompt="1"/>
          </p:nvPr>
        </p:nvSpPr>
        <p:spPr>
          <a:xfrm>
            <a:off x="1862850" y="5562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8" name="Google Shape;718;p20"/>
          <p:cNvSpPr txBox="1">
            <a:spLocks noGrp="1"/>
          </p:cNvSpPr>
          <p:nvPr>
            <p:ph type="subTitle" idx="1"/>
          </p:nvPr>
        </p:nvSpPr>
        <p:spPr>
          <a:xfrm>
            <a:off x="1862850" y="11925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20"/>
          <p:cNvSpPr txBox="1">
            <a:spLocks noGrp="1"/>
          </p:cNvSpPr>
          <p:nvPr>
            <p:ph type="title" idx="2" hasCustomPrompt="1"/>
          </p:nvPr>
        </p:nvSpPr>
        <p:spPr>
          <a:xfrm>
            <a:off x="1862850" y="210690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20"/>
          <p:cNvSpPr txBox="1">
            <a:spLocks noGrp="1"/>
          </p:cNvSpPr>
          <p:nvPr>
            <p:ph type="subTitle" idx="3"/>
          </p:nvPr>
        </p:nvSpPr>
        <p:spPr>
          <a:xfrm>
            <a:off x="1862850" y="274320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1" name="Google Shape;721;p20"/>
          <p:cNvSpPr txBox="1">
            <a:spLocks noGrp="1"/>
          </p:cNvSpPr>
          <p:nvPr>
            <p:ph type="title" idx="4" hasCustomPrompt="1"/>
          </p:nvPr>
        </p:nvSpPr>
        <p:spPr>
          <a:xfrm>
            <a:off x="1862850" y="3657550"/>
            <a:ext cx="5418300" cy="6363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20"/>
          <p:cNvSpPr txBox="1">
            <a:spLocks noGrp="1"/>
          </p:cNvSpPr>
          <p:nvPr>
            <p:ph type="subTitle" idx="5"/>
          </p:nvPr>
        </p:nvSpPr>
        <p:spPr>
          <a:xfrm>
            <a:off x="1862850" y="4293850"/>
            <a:ext cx="5418300" cy="293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23" name="Google Shape;723;p20"/>
          <p:cNvGrpSpPr/>
          <p:nvPr/>
        </p:nvGrpSpPr>
        <p:grpSpPr>
          <a:xfrm flipH="1">
            <a:off x="7051226" y="-890069"/>
            <a:ext cx="1938846" cy="1720830"/>
            <a:chOff x="-1873362" y="2120543"/>
            <a:chExt cx="1938846" cy="1720830"/>
          </a:xfrm>
        </p:grpSpPr>
        <p:sp>
          <p:nvSpPr>
            <p:cNvPr id="724" name="Google Shape;724;p20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20"/>
          <p:cNvGrpSpPr/>
          <p:nvPr/>
        </p:nvGrpSpPr>
        <p:grpSpPr>
          <a:xfrm flipH="1">
            <a:off x="-693003" y="-88512"/>
            <a:ext cx="1516025" cy="1489525"/>
            <a:chOff x="-3888525" y="-3012325"/>
            <a:chExt cx="1516025" cy="1489525"/>
          </a:xfrm>
        </p:grpSpPr>
        <p:sp>
          <p:nvSpPr>
            <p:cNvPr id="744" name="Google Shape;744;p20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20"/>
          <p:cNvGrpSpPr/>
          <p:nvPr/>
        </p:nvGrpSpPr>
        <p:grpSpPr>
          <a:xfrm flipH="1">
            <a:off x="8030519" y="1531768"/>
            <a:ext cx="1019565" cy="1290805"/>
            <a:chOff x="-4017975" y="-49702"/>
            <a:chExt cx="1162825" cy="1472177"/>
          </a:xfrm>
        </p:grpSpPr>
        <p:sp>
          <p:nvSpPr>
            <p:cNvPr id="756" name="Google Shape;756;p2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20"/>
          <p:cNvGrpSpPr/>
          <p:nvPr/>
        </p:nvGrpSpPr>
        <p:grpSpPr>
          <a:xfrm flipH="1">
            <a:off x="-3" y="3171850"/>
            <a:ext cx="1929500" cy="2210100"/>
            <a:chOff x="295725" y="-3462825"/>
            <a:chExt cx="1929500" cy="2210100"/>
          </a:xfrm>
        </p:grpSpPr>
        <p:sp>
          <p:nvSpPr>
            <p:cNvPr id="764" name="Google Shape;764;p20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6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1"/>
          <p:cNvSpPr txBox="1">
            <a:spLocks noGrp="1"/>
          </p:cNvSpPr>
          <p:nvPr>
            <p:ph type="body" idx="1"/>
          </p:nvPr>
        </p:nvSpPr>
        <p:spPr>
          <a:xfrm>
            <a:off x="1932150" y="1660875"/>
            <a:ext cx="5279700" cy="223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791" name="Google Shape;791;p21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92" name="Google Shape;792;p21"/>
          <p:cNvGrpSpPr/>
          <p:nvPr/>
        </p:nvGrpSpPr>
        <p:grpSpPr>
          <a:xfrm rot="10800000">
            <a:off x="-615206" y="2336518"/>
            <a:ext cx="1803578" cy="1592367"/>
            <a:chOff x="-4912150" y="-393637"/>
            <a:chExt cx="2057000" cy="1816112"/>
          </a:xfrm>
        </p:grpSpPr>
        <p:sp>
          <p:nvSpPr>
            <p:cNvPr id="793" name="Google Shape;793;p21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1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1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1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24"/>
          <p:cNvGrpSpPr/>
          <p:nvPr/>
        </p:nvGrpSpPr>
        <p:grpSpPr>
          <a:xfrm>
            <a:off x="8352588" y="816213"/>
            <a:ext cx="1040638" cy="901375"/>
            <a:chOff x="8457538" y="810363"/>
            <a:chExt cx="1040638" cy="901375"/>
          </a:xfrm>
        </p:grpSpPr>
        <p:grpSp>
          <p:nvGrpSpPr>
            <p:cNvPr id="873" name="Google Shape;873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74" name="Google Shape;874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77" name="Google Shape;877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0" name="Google Shape;880;p24"/>
          <p:cNvGrpSpPr/>
          <p:nvPr/>
        </p:nvGrpSpPr>
        <p:grpSpPr>
          <a:xfrm>
            <a:off x="4841575" y="4619788"/>
            <a:ext cx="1040638" cy="901375"/>
            <a:chOff x="8457538" y="810363"/>
            <a:chExt cx="1040638" cy="901375"/>
          </a:xfrm>
        </p:grpSpPr>
        <p:grpSp>
          <p:nvGrpSpPr>
            <p:cNvPr id="881" name="Google Shape;881;p2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882" name="Google Shape;882;p2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4" name="Google Shape;884;p2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885" name="Google Shape;885;p2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88" name="Google Shape;888;p24"/>
          <p:cNvGrpSpPr/>
          <p:nvPr/>
        </p:nvGrpSpPr>
        <p:grpSpPr>
          <a:xfrm>
            <a:off x="8352591" y="196800"/>
            <a:ext cx="713803" cy="706547"/>
            <a:chOff x="-4017975" y="616650"/>
            <a:chExt cx="814100" cy="805825"/>
          </a:xfrm>
        </p:grpSpPr>
        <p:sp>
          <p:nvSpPr>
            <p:cNvPr id="889" name="Google Shape;889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3" name="Google Shape;893;p24"/>
          <p:cNvGrpSpPr/>
          <p:nvPr/>
        </p:nvGrpSpPr>
        <p:grpSpPr>
          <a:xfrm rot="10800000">
            <a:off x="-728606" y="92693"/>
            <a:ext cx="1803578" cy="1592367"/>
            <a:chOff x="-4912150" y="-393637"/>
            <a:chExt cx="2057000" cy="1816112"/>
          </a:xfrm>
        </p:grpSpPr>
        <p:sp>
          <p:nvSpPr>
            <p:cNvPr id="894" name="Google Shape;894;p24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23853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title" hasCustomPrompt="1"/>
          </p:nvPr>
        </p:nvSpPr>
        <p:spPr>
          <a:xfrm>
            <a:off x="2598875" y="787425"/>
            <a:ext cx="3946500" cy="11751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3" name="Google Shape;73;p3"/>
          <p:cNvSpPr txBox="1">
            <a:spLocks noGrp="1"/>
          </p:cNvSpPr>
          <p:nvPr>
            <p:ph type="title" idx="2"/>
          </p:nvPr>
        </p:nvSpPr>
        <p:spPr>
          <a:xfrm>
            <a:off x="2598625" y="2347850"/>
            <a:ext cx="3946500" cy="1229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Jost"/>
                <a:ea typeface="Jost"/>
                <a:cs typeface="Jost"/>
                <a:sym typeface="Jo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ubTitle" idx="1"/>
          </p:nvPr>
        </p:nvSpPr>
        <p:spPr>
          <a:xfrm>
            <a:off x="2598875" y="3643263"/>
            <a:ext cx="3946500" cy="712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 flipH="1">
            <a:off x="7451744" y="244568"/>
            <a:ext cx="1019565" cy="1290805"/>
            <a:chOff x="-4017975" y="-49702"/>
            <a:chExt cx="1162825" cy="1472177"/>
          </a:xfrm>
        </p:grpSpPr>
        <p:sp>
          <p:nvSpPr>
            <p:cNvPr id="76" name="Google Shape;76;p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2648022" y="-702112"/>
            <a:ext cx="1516025" cy="1489525"/>
            <a:chOff x="-3888525" y="-3012325"/>
            <a:chExt cx="1516025" cy="1489525"/>
          </a:xfrm>
        </p:grpSpPr>
        <p:sp>
          <p:nvSpPr>
            <p:cNvPr id="84" name="Google Shape;84;p3"/>
            <p:cNvSpPr/>
            <p:nvPr/>
          </p:nvSpPr>
          <p:spPr>
            <a:xfrm>
              <a:off x="-3076125" y="-3012325"/>
              <a:ext cx="38525" cy="38250"/>
            </a:xfrm>
            <a:custGeom>
              <a:avLst/>
              <a:gdLst/>
              <a:ahLst/>
              <a:cxnLst/>
              <a:rect l="l" t="t" r="r" b="b"/>
              <a:pathLst>
                <a:path w="1541" h="1530" extrusionOk="0">
                  <a:moveTo>
                    <a:pt x="779" y="1"/>
                  </a:moveTo>
                  <a:cubicBezTo>
                    <a:pt x="679" y="1"/>
                    <a:pt x="577" y="19"/>
                    <a:pt x="480" y="56"/>
                  </a:cubicBezTo>
                  <a:cubicBezTo>
                    <a:pt x="436" y="79"/>
                    <a:pt x="391" y="101"/>
                    <a:pt x="346" y="134"/>
                  </a:cubicBezTo>
                  <a:cubicBezTo>
                    <a:pt x="302" y="157"/>
                    <a:pt x="268" y="190"/>
                    <a:pt x="224" y="224"/>
                  </a:cubicBezTo>
                  <a:cubicBezTo>
                    <a:pt x="190" y="257"/>
                    <a:pt x="157" y="302"/>
                    <a:pt x="134" y="346"/>
                  </a:cubicBezTo>
                  <a:cubicBezTo>
                    <a:pt x="101" y="380"/>
                    <a:pt x="79" y="425"/>
                    <a:pt x="56" y="480"/>
                  </a:cubicBezTo>
                  <a:cubicBezTo>
                    <a:pt x="45" y="525"/>
                    <a:pt x="34" y="570"/>
                    <a:pt x="23" y="614"/>
                  </a:cubicBezTo>
                  <a:cubicBezTo>
                    <a:pt x="12" y="659"/>
                    <a:pt x="0" y="715"/>
                    <a:pt x="0" y="771"/>
                  </a:cubicBezTo>
                  <a:cubicBezTo>
                    <a:pt x="0" y="971"/>
                    <a:pt x="90" y="1161"/>
                    <a:pt x="224" y="1306"/>
                  </a:cubicBezTo>
                  <a:cubicBezTo>
                    <a:pt x="268" y="1340"/>
                    <a:pt x="302" y="1373"/>
                    <a:pt x="346" y="1407"/>
                  </a:cubicBezTo>
                  <a:cubicBezTo>
                    <a:pt x="391" y="1429"/>
                    <a:pt x="436" y="1451"/>
                    <a:pt x="480" y="1474"/>
                  </a:cubicBezTo>
                  <a:cubicBezTo>
                    <a:pt x="525" y="1496"/>
                    <a:pt x="570" y="1507"/>
                    <a:pt x="625" y="1518"/>
                  </a:cubicBezTo>
                  <a:cubicBezTo>
                    <a:pt x="670" y="1529"/>
                    <a:pt x="726" y="1529"/>
                    <a:pt x="770" y="1529"/>
                  </a:cubicBezTo>
                  <a:lnTo>
                    <a:pt x="782" y="1529"/>
                  </a:lnTo>
                  <a:cubicBezTo>
                    <a:pt x="1206" y="1529"/>
                    <a:pt x="1540" y="1183"/>
                    <a:pt x="1540" y="771"/>
                  </a:cubicBezTo>
                  <a:cubicBezTo>
                    <a:pt x="1540" y="715"/>
                    <a:pt x="1540" y="659"/>
                    <a:pt x="1529" y="614"/>
                  </a:cubicBezTo>
                  <a:cubicBezTo>
                    <a:pt x="1518" y="570"/>
                    <a:pt x="1507" y="525"/>
                    <a:pt x="1485" y="480"/>
                  </a:cubicBezTo>
                  <a:cubicBezTo>
                    <a:pt x="1462" y="425"/>
                    <a:pt x="1440" y="380"/>
                    <a:pt x="1418" y="346"/>
                  </a:cubicBezTo>
                  <a:cubicBezTo>
                    <a:pt x="1384" y="302"/>
                    <a:pt x="1351" y="257"/>
                    <a:pt x="1317" y="224"/>
                  </a:cubicBezTo>
                  <a:cubicBezTo>
                    <a:pt x="1176" y="75"/>
                    <a:pt x="980" y="1"/>
                    <a:pt x="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-3648325" y="-2918425"/>
              <a:ext cx="523950" cy="509300"/>
            </a:xfrm>
            <a:custGeom>
              <a:avLst/>
              <a:gdLst/>
              <a:ahLst/>
              <a:cxnLst/>
              <a:rect l="l" t="t" r="r" b="b"/>
              <a:pathLst>
                <a:path w="20958" h="20372" extrusionOk="0">
                  <a:moveTo>
                    <a:pt x="19910" y="1"/>
                  </a:moveTo>
                  <a:cubicBezTo>
                    <a:pt x="19813" y="1"/>
                    <a:pt x="19712" y="19"/>
                    <a:pt x="19608" y="61"/>
                  </a:cubicBezTo>
                  <a:cubicBezTo>
                    <a:pt x="18839" y="384"/>
                    <a:pt x="19060" y="1540"/>
                    <a:pt x="19903" y="1545"/>
                  </a:cubicBezTo>
                  <a:lnTo>
                    <a:pt x="19903" y="1545"/>
                  </a:lnTo>
                  <a:cubicBezTo>
                    <a:pt x="20102" y="1544"/>
                    <a:pt x="20301" y="1466"/>
                    <a:pt x="20445" y="1311"/>
                  </a:cubicBezTo>
                  <a:cubicBezTo>
                    <a:pt x="20957" y="798"/>
                    <a:pt x="20539" y="1"/>
                    <a:pt x="19910" y="1"/>
                  </a:cubicBezTo>
                  <a:close/>
                  <a:moveTo>
                    <a:pt x="19903" y="1545"/>
                  </a:moveTo>
                  <a:cubicBezTo>
                    <a:pt x="19901" y="1545"/>
                    <a:pt x="19900" y="1545"/>
                    <a:pt x="19898" y="1545"/>
                  </a:cubicBezTo>
                  <a:lnTo>
                    <a:pt x="19909" y="1545"/>
                  </a:lnTo>
                  <a:cubicBezTo>
                    <a:pt x="19907" y="1545"/>
                    <a:pt x="19905" y="1545"/>
                    <a:pt x="19903" y="1545"/>
                  </a:cubicBezTo>
                  <a:close/>
                  <a:moveTo>
                    <a:pt x="16154" y="3769"/>
                  </a:moveTo>
                  <a:cubicBezTo>
                    <a:pt x="16056" y="3769"/>
                    <a:pt x="15952" y="3789"/>
                    <a:pt x="15847" y="3833"/>
                  </a:cubicBezTo>
                  <a:cubicBezTo>
                    <a:pt x="15067" y="4156"/>
                    <a:pt x="15299" y="5301"/>
                    <a:pt x="16131" y="5306"/>
                  </a:cubicBezTo>
                  <a:lnTo>
                    <a:pt x="16131" y="5306"/>
                  </a:lnTo>
                  <a:cubicBezTo>
                    <a:pt x="16341" y="5305"/>
                    <a:pt x="16540" y="5227"/>
                    <a:pt x="16684" y="5083"/>
                  </a:cubicBezTo>
                  <a:cubicBezTo>
                    <a:pt x="17194" y="4563"/>
                    <a:pt x="16774" y="3769"/>
                    <a:pt x="16154" y="3769"/>
                  </a:cubicBezTo>
                  <a:close/>
                  <a:moveTo>
                    <a:pt x="16131" y="5306"/>
                  </a:moveTo>
                  <a:cubicBezTo>
                    <a:pt x="16129" y="5306"/>
                    <a:pt x="16128" y="5306"/>
                    <a:pt x="16126" y="5306"/>
                  </a:cubicBezTo>
                  <a:lnTo>
                    <a:pt x="16137" y="5306"/>
                  </a:lnTo>
                  <a:cubicBezTo>
                    <a:pt x="16135" y="5306"/>
                    <a:pt x="16133" y="5306"/>
                    <a:pt x="16131" y="5306"/>
                  </a:cubicBezTo>
                  <a:close/>
                  <a:moveTo>
                    <a:pt x="12383" y="7530"/>
                  </a:moveTo>
                  <a:cubicBezTo>
                    <a:pt x="12285" y="7530"/>
                    <a:pt x="12181" y="7550"/>
                    <a:pt x="12075" y="7594"/>
                  </a:cubicBezTo>
                  <a:cubicBezTo>
                    <a:pt x="11307" y="7917"/>
                    <a:pt x="11527" y="9073"/>
                    <a:pt x="12370" y="9078"/>
                  </a:cubicBezTo>
                  <a:lnTo>
                    <a:pt x="12370" y="9078"/>
                  </a:lnTo>
                  <a:cubicBezTo>
                    <a:pt x="12569" y="9077"/>
                    <a:pt x="12768" y="8998"/>
                    <a:pt x="12912" y="8844"/>
                  </a:cubicBezTo>
                  <a:cubicBezTo>
                    <a:pt x="13423" y="8333"/>
                    <a:pt x="13009" y="7530"/>
                    <a:pt x="12383" y="7530"/>
                  </a:cubicBezTo>
                  <a:close/>
                  <a:moveTo>
                    <a:pt x="12370" y="9078"/>
                  </a:moveTo>
                  <a:cubicBezTo>
                    <a:pt x="12369" y="9078"/>
                    <a:pt x="12367" y="9078"/>
                    <a:pt x="12365" y="9078"/>
                  </a:cubicBezTo>
                  <a:lnTo>
                    <a:pt x="12376" y="9078"/>
                  </a:lnTo>
                  <a:cubicBezTo>
                    <a:pt x="12374" y="9078"/>
                    <a:pt x="12372" y="9078"/>
                    <a:pt x="12370" y="9078"/>
                  </a:cubicBezTo>
                  <a:close/>
                  <a:moveTo>
                    <a:pt x="8596" y="11293"/>
                  </a:moveTo>
                  <a:cubicBezTo>
                    <a:pt x="8415" y="11293"/>
                    <a:pt x="8227" y="11364"/>
                    <a:pt x="8058" y="11533"/>
                  </a:cubicBezTo>
                  <a:cubicBezTo>
                    <a:pt x="7578" y="12013"/>
                    <a:pt x="7924" y="12839"/>
                    <a:pt x="8604" y="12839"/>
                  </a:cubicBezTo>
                  <a:cubicBezTo>
                    <a:pt x="8805" y="12839"/>
                    <a:pt x="9006" y="12761"/>
                    <a:pt x="9151" y="12615"/>
                  </a:cubicBezTo>
                  <a:cubicBezTo>
                    <a:pt x="9699" y="12059"/>
                    <a:pt x="9190" y="11293"/>
                    <a:pt x="8596" y="11293"/>
                  </a:cubicBezTo>
                  <a:close/>
                  <a:moveTo>
                    <a:pt x="4844" y="15041"/>
                  </a:moveTo>
                  <a:cubicBezTo>
                    <a:pt x="4659" y="15041"/>
                    <a:pt x="4467" y="15116"/>
                    <a:pt x="4297" y="15294"/>
                  </a:cubicBezTo>
                  <a:cubicBezTo>
                    <a:pt x="3817" y="15785"/>
                    <a:pt x="4152" y="16611"/>
                    <a:pt x="4844" y="16611"/>
                  </a:cubicBezTo>
                  <a:cubicBezTo>
                    <a:pt x="5044" y="16611"/>
                    <a:pt x="5234" y="16521"/>
                    <a:pt x="5379" y="16376"/>
                  </a:cubicBezTo>
                  <a:cubicBezTo>
                    <a:pt x="5968" y="15830"/>
                    <a:pt x="5447" y="15041"/>
                    <a:pt x="4844" y="15041"/>
                  </a:cubicBezTo>
                  <a:close/>
                  <a:moveTo>
                    <a:pt x="1086" y="18834"/>
                  </a:moveTo>
                  <a:cubicBezTo>
                    <a:pt x="989" y="18834"/>
                    <a:pt x="886" y="18854"/>
                    <a:pt x="782" y="18898"/>
                  </a:cubicBezTo>
                  <a:cubicBezTo>
                    <a:pt x="0" y="19222"/>
                    <a:pt x="235" y="20371"/>
                    <a:pt x="1072" y="20371"/>
                  </a:cubicBezTo>
                  <a:cubicBezTo>
                    <a:pt x="1273" y="20371"/>
                    <a:pt x="1473" y="20293"/>
                    <a:pt x="1618" y="20148"/>
                  </a:cubicBezTo>
                  <a:cubicBezTo>
                    <a:pt x="2130" y="19637"/>
                    <a:pt x="1707" y="18834"/>
                    <a:pt x="1086" y="188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-3742350" y="-2353475"/>
              <a:ext cx="53025" cy="38650"/>
            </a:xfrm>
            <a:custGeom>
              <a:avLst/>
              <a:gdLst/>
              <a:ahLst/>
              <a:cxnLst/>
              <a:rect l="l" t="t" r="r" b="b"/>
              <a:pathLst>
                <a:path w="2121" h="1546" extrusionOk="0">
                  <a:moveTo>
                    <a:pt x="1073" y="1"/>
                  </a:moveTo>
                  <a:cubicBezTo>
                    <a:pt x="976" y="1"/>
                    <a:pt x="875" y="19"/>
                    <a:pt x="771" y="61"/>
                  </a:cubicBezTo>
                  <a:cubicBezTo>
                    <a:pt x="1" y="385"/>
                    <a:pt x="224" y="1545"/>
                    <a:pt x="1072" y="1545"/>
                  </a:cubicBezTo>
                  <a:cubicBezTo>
                    <a:pt x="1273" y="1545"/>
                    <a:pt x="1462" y="1456"/>
                    <a:pt x="1608" y="1322"/>
                  </a:cubicBezTo>
                  <a:cubicBezTo>
                    <a:pt x="2120" y="800"/>
                    <a:pt x="1702" y="1"/>
                    <a:pt x="1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-3151175" y="-2605875"/>
              <a:ext cx="752125" cy="750250"/>
            </a:xfrm>
            <a:custGeom>
              <a:avLst/>
              <a:gdLst/>
              <a:ahLst/>
              <a:cxnLst/>
              <a:rect l="l" t="t" r="r" b="b"/>
              <a:pathLst>
                <a:path w="30085" h="30010" extrusionOk="0">
                  <a:moveTo>
                    <a:pt x="29888" y="0"/>
                  </a:moveTo>
                  <a:cubicBezTo>
                    <a:pt x="29858" y="0"/>
                    <a:pt x="29826" y="11"/>
                    <a:pt x="29796" y="35"/>
                  </a:cubicBezTo>
                  <a:lnTo>
                    <a:pt x="56" y="29764"/>
                  </a:lnTo>
                  <a:cubicBezTo>
                    <a:pt x="1" y="29820"/>
                    <a:pt x="1" y="29909"/>
                    <a:pt x="56" y="29965"/>
                  </a:cubicBezTo>
                  <a:cubicBezTo>
                    <a:pt x="79" y="29987"/>
                    <a:pt x="123" y="30010"/>
                    <a:pt x="157" y="30010"/>
                  </a:cubicBezTo>
                  <a:cubicBezTo>
                    <a:pt x="190" y="30010"/>
                    <a:pt x="235" y="29987"/>
                    <a:pt x="257" y="29965"/>
                  </a:cubicBezTo>
                  <a:lnTo>
                    <a:pt x="29997" y="236"/>
                  </a:lnTo>
                  <a:cubicBezTo>
                    <a:pt x="30084" y="132"/>
                    <a:pt x="29995" y="0"/>
                    <a:pt x="298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2704800" y="-2461050"/>
              <a:ext cx="155150" cy="155150"/>
            </a:xfrm>
            <a:custGeom>
              <a:avLst/>
              <a:gdLst/>
              <a:ahLst/>
              <a:cxnLst/>
              <a:rect l="l" t="t" r="r" b="b"/>
              <a:pathLst>
                <a:path w="6206" h="6206" extrusionOk="0">
                  <a:moveTo>
                    <a:pt x="6150" y="1"/>
                  </a:moveTo>
                  <a:lnTo>
                    <a:pt x="1" y="6150"/>
                  </a:lnTo>
                  <a:lnTo>
                    <a:pt x="1396" y="6205"/>
                  </a:lnTo>
                  <a:lnTo>
                    <a:pt x="6205" y="1396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-2435025" y="-2631025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1" y="1"/>
                  </a:moveTo>
                  <a:cubicBezTo>
                    <a:pt x="961" y="1"/>
                    <a:pt x="671" y="110"/>
                    <a:pt x="447" y="327"/>
                  </a:cubicBezTo>
                  <a:cubicBezTo>
                    <a:pt x="1" y="774"/>
                    <a:pt x="1" y="1499"/>
                    <a:pt x="447" y="1945"/>
                  </a:cubicBezTo>
                  <a:cubicBezTo>
                    <a:pt x="671" y="2163"/>
                    <a:pt x="961" y="2272"/>
                    <a:pt x="1251" y="2272"/>
                  </a:cubicBezTo>
                  <a:cubicBezTo>
                    <a:pt x="1541" y="2272"/>
                    <a:pt x="1831" y="2163"/>
                    <a:pt x="2054" y="1945"/>
                  </a:cubicBezTo>
                  <a:cubicBezTo>
                    <a:pt x="2501" y="1499"/>
                    <a:pt x="2501" y="774"/>
                    <a:pt x="2054" y="327"/>
                  </a:cubicBezTo>
                  <a:cubicBezTo>
                    <a:pt x="1831" y="110"/>
                    <a:pt x="1541" y="1"/>
                    <a:pt x="1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-3175450" y="-1887725"/>
              <a:ext cx="56675" cy="56925"/>
            </a:xfrm>
            <a:custGeom>
              <a:avLst/>
              <a:gdLst/>
              <a:ahLst/>
              <a:cxnLst/>
              <a:rect l="l" t="t" r="r" b="b"/>
              <a:pathLst>
                <a:path w="2267" h="2277" extrusionOk="0">
                  <a:moveTo>
                    <a:pt x="1139" y="0"/>
                  </a:moveTo>
                  <a:cubicBezTo>
                    <a:pt x="503" y="0"/>
                    <a:pt x="1" y="514"/>
                    <a:pt x="1" y="1139"/>
                  </a:cubicBezTo>
                  <a:cubicBezTo>
                    <a:pt x="1" y="1764"/>
                    <a:pt x="503" y="2277"/>
                    <a:pt x="1139" y="2277"/>
                  </a:cubicBezTo>
                  <a:cubicBezTo>
                    <a:pt x="1764" y="2277"/>
                    <a:pt x="2266" y="1764"/>
                    <a:pt x="2266" y="1139"/>
                  </a:cubicBezTo>
                  <a:cubicBezTo>
                    <a:pt x="2266" y="514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3"/>
          <p:cNvGrpSpPr/>
          <p:nvPr/>
        </p:nvGrpSpPr>
        <p:grpSpPr>
          <a:xfrm flipH="1">
            <a:off x="579363" y="3923368"/>
            <a:ext cx="1938846" cy="1720830"/>
            <a:chOff x="-1873362" y="2120543"/>
            <a:chExt cx="1938846" cy="1720830"/>
          </a:xfrm>
        </p:grpSpPr>
        <p:sp>
          <p:nvSpPr>
            <p:cNvPr id="96" name="Google Shape;9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3"/>
          <p:cNvGrpSpPr/>
          <p:nvPr/>
        </p:nvGrpSpPr>
        <p:grpSpPr>
          <a:xfrm flipH="1">
            <a:off x="-1155987" y="-338232"/>
            <a:ext cx="1938846" cy="1720830"/>
            <a:chOff x="-1873362" y="2120543"/>
            <a:chExt cx="1938846" cy="1720830"/>
          </a:xfrm>
        </p:grpSpPr>
        <p:sp>
          <p:nvSpPr>
            <p:cNvPr id="116" name="Google Shape;116;p3"/>
            <p:cNvSpPr/>
            <p:nvPr/>
          </p:nvSpPr>
          <p:spPr>
            <a:xfrm>
              <a:off x="-1603307" y="2348270"/>
              <a:ext cx="752952" cy="979890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-880956" y="2326262"/>
              <a:ext cx="54822" cy="49978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-1248116" y="2840637"/>
              <a:ext cx="136036" cy="135772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-1524768" y="2679196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-906383" y="2657342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-1252039" y="2304737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-1042397" y="2282795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-1275516" y="2516813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-1067824" y="3161765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-676683" y="3289011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-429382" y="3134825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9349" y="3791702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-864538" y="307949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-1492721" y="3169086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-1581278" y="3795976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-1873362" y="2939014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414717" y="2120543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87757" y="2820734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21208" y="2878778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23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"/>
          <p:cNvGrpSpPr/>
          <p:nvPr/>
        </p:nvGrpSpPr>
        <p:grpSpPr>
          <a:xfrm>
            <a:off x="8361160" y="-152294"/>
            <a:ext cx="1040638" cy="1353907"/>
            <a:chOff x="8361160" y="-152294"/>
            <a:chExt cx="1040638" cy="1353907"/>
          </a:xfrm>
        </p:grpSpPr>
        <p:grpSp>
          <p:nvGrpSpPr>
            <p:cNvPr id="209" name="Google Shape;209;p6"/>
            <p:cNvGrpSpPr/>
            <p:nvPr/>
          </p:nvGrpSpPr>
          <p:grpSpPr>
            <a:xfrm flipH="1">
              <a:off x="8361160" y="300238"/>
              <a:ext cx="1040638" cy="901375"/>
              <a:chOff x="948060" y="3972813"/>
              <a:chExt cx="1040638" cy="901375"/>
            </a:xfrm>
          </p:grpSpPr>
          <p:grpSp>
            <p:nvGrpSpPr>
              <p:cNvPr id="210" name="Google Shape;210;p6"/>
              <p:cNvGrpSpPr/>
              <p:nvPr/>
            </p:nvGrpSpPr>
            <p:grpSpPr>
              <a:xfrm flipH="1">
                <a:off x="948060" y="3972813"/>
                <a:ext cx="716725" cy="901375"/>
                <a:chOff x="-3888525" y="-2483300"/>
                <a:chExt cx="716725" cy="901375"/>
              </a:xfrm>
            </p:grpSpPr>
            <p:sp>
              <p:nvSpPr>
                <p:cNvPr id="211" name="Google Shape;211;p6"/>
                <p:cNvSpPr/>
                <p:nvPr/>
              </p:nvSpPr>
              <p:spPr>
                <a:xfrm>
                  <a:off x="-3719475" y="-2483300"/>
                  <a:ext cx="547675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7" h="21882" extrusionOk="0">
                      <a:moveTo>
                        <a:pt x="21756" y="1"/>
                      </a:moveTo>
                      <a:cubicBezTo>
                        <a:pt x="21723" y="1"/>
                        <a:pt x="21689" y="15"/>
                        <a:pt x="21661" y="43"/>
                      </a:cubicBezTo>
                      <a:lnTo>
                        <a:pt x="56" y="21647"/>
                      </a:lnTo>
                      <a:cubicBezTo>
                        <a:pt x="1" y="21703"/>
                        <a:pt x="1" y="21781"/>
                        <a:pt x="56" y="21837"/>
                      </a:cubicBezTo>
                      <a:cubicBezTo>
                        <a:pt x="79" y="21870"/>
                        <a:pt x="112" y="21882"/>
                        <a:pt x="157" y="21882"/>
                      </a:cubicBezTo>
                      <a:cubicBezTo>
                        <a:pt x="190" y="21882"/>
                        <a:pt x="224" y="21870"/>
                        <a:pt x="257" y="21837"/>
                      </a:cubicBezTo>
                      <a:lnTo>
                        <a:pt x="21851" y="243"/>
                      </a:lnTo>
                      <a:cubicBezTo>
                        <a:pt x="21907" y="188"/>
                        <a:pt x="21907" y="98"/>
                        <a:pt x="21851" y="43"/>
                      </a:cubicBezTo>
                      <a:cubicBezTo>
                        <a:pt x="21823" y="15"/>
                        <a:pt x="21790" y="1"/>
                        <a:pt x="2175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6"/>
                <p:cNvSpPr/>
                <p:nvPr/>
              </p:nvSpPr>
              <p:spPr>
                <a:xfrm>
                  <a:off x="-3888525" y="-2128825"/>
                  <a:ext cx="549275" cy="5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1" h="21876" extrusionOk="0">
                      <a:moveTo>
                        <a:pt x="21780" y="1"/>
                      </a:moveTo>
                      <a:cubicBezTo>
                        <a:pt x="21751" y="1"/>
                        <a:pt x="21721" y="11"/>
                        <a:pt x="21694" y="36"/>
                      </a:cubicBezTo>
                      <a:lnTo>
                        <a:pt x="89" y="21630"/>
                      </a:lnTo>
                      <a:cubicBezTo>
                        <a:pt x="0" y="21719"/>
                        <a:pt x="67" y="21864"/>
                        <a:pt x="190" y="21875"/>
                      </a:cubicBezTo>
                      <a:cubicBezTo>
                        <a:pt x="223" y="21864"/>
                        <a:pt x="268" y="21853"/>
                        <a:pt x="290" y="21830"/>
                      </a:cubicBezTo>
                      <a:lnTo>
                        <a:pt x="21884" y="226"/>
                      </a:lnTo>
                      <a:cubicBezTo>
                        <a:pt x="21971" y="130"/>
                        <a:pt x="21882" y="1"/>
                        <a:pt x="21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3" name="Google Shape;213;p6"/>
              <p:cNvGrpSpPr/>
              <p:nvPr/>
            </p:nvGrpSpPr>
            <p:grpSpPr>
              <a:xfrm flipH="1">
                <a:off x="1664772" y="4493938"/>
                <a:ext cx="323925" cy="323650"/>
                <a:chOff x="1608625" y="299800"/>
                <a:chExt cx="323925" cy="323650"/>
              </a:xfrm>
            </p:grpSpPr>
            <p:sp>
              <p:nvSpPr>
                <p:cNvPr id="214" name="Google Shape;214;p6"/>
                <p:cNvSpPr/>
                <p:nvPr/>
              </p:nvSpPr>
              <p:spPr>
                <a:xfrm>
                  <a:off x="1633450" y="324425"/>
                  <a:ext cx="275900" cy="27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36" h="10968" extrusionOk="0">
                      <a:moveTo>
                        <a:pt x="10830" y="0"/>
                      </a:moveTo>
                      <a:cubicBezTo>
                        <a:pt x="10795" y="0"/>
                        <a:pt x="10758" y="16"/>
                        <a:pt x="10725" y="54"/>
                      </a:cubicBezTo>
                      <a:lnTo>
                        <a:pt x="46" y="10733"/>
                      </a:lnTo>
                      <a:cubicBezTo>
                        <a:pt x="1" y="10789"/>
                        <a:pt x="1" y="10867"/>
                        <a:pt x="46" y="10923"/>
                      </a:cubicBezTo>
                      <a:cubicBezTo>
                        <a:pt x="79" y="10956"/>
                        <a:pt x="112" y="10968"/>
                        <a:pt x="146" y="10968"/>
                      </a:cubicBezTo>
                      <a:cubicBezTo>
                        <a:pt x="191" y="10968"/>
                        <a:pt x="224" y="10956"/>
                        <a:pt x="246" y="10923"/>
                      </a:cubicBezTo>
                      <a:lnTo>
                        <a:pt x="10926" y="254"/>
                      </a:lnTo>
                      <a:cubicBezTo>
                        <a:pt x="11036" y="153"/>
                        <a:pt x="10941" y="0"/>
                        <a:pt x="10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6"/>
                <p:cNvSpPr/>
                <p:nvPr/>
              </p:nvSpPr>
              <p:spPr>
                <a:xfrm>
                  <a:off x="1875625" y="299800"/>
                  <a:ext cx="56925" cy="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7" h="2278" extrusionOk="0">
                      <a:moveTo>
                        <a:pt x="1139" y="1"/>
                      </a:moveTo>
                      <a:cubicBezTo>
                        <a:pt x="514" y="1"/>
                        <a:pt x="0" y="514"/>
                        <a:pt x="0" y="1139"/>
                      </a:cubicBezTo>
                      <a:cubicBezTo>
                        <a:pt x="0" y="1764"/>
                        <a:pt x="514" y="2277"/>
                        <a:pt x="1139" y="2277"/>
                      </a:cubicBezTo>
                      <a:cubicBezTo>
                        <a:pt x="1764" y="2277"/>
                        <a:pt x="2277" y="1764"/>
                        <a:pt x="2277" y="1139"/>
                      </a:cubicBezTo>
                      <a:cubicBezTo>
                        <a:pt x="2277" y="514"/>
                        <a:pt x="1764" y="1"/>
                        <a:pt x="113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6"/>
                <p:cNvSpPr/>
                <p:nvPr/>
              </p:nvSpPr>
              <p:spPr>
                <a:xfrm>
                  <a:off x="1608625" y="566800"/>
                  <a:ext cx="56950" cy="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266" extrusionOk="0">
                      <a:moveTo>
                        <a:pt x="1139" y="0"/>
                      </a:moveTo>
                      <a:cubicBezTo>
                        <a:pt x="514" y="0"/>
                        <a:pt x="1" y="503"/>
                        <a:pt x="1" y="1127"/>
                      </a:cubicBezTo>
                      <a:cubicBezTo>
                        <a:pt x="1" y="1764"/>
                        <a:pt x="514" y="2266"/>
                        <a:pt x="1139" y="2266"/>
                      </a:cubicBezTo>
                      <a:cubicBezTo>
                        <a:pt x="1775" y="2266"/>
                        <a:pt x="2277" y="1764"/>
                        <a:pt x="2277" y="1127"/>
                      </a:cubicBezTo>
                      <a:cubicBezTo>
                        <a:pt x="2277" y="503"/>
                        <a:pt x="1775" y="0"/>
                        <a:pt x="1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17" name="Google Shape;217;p6"/>
            <p:cNvGrpSpPr/>
            <p:nvPr/>
          </p:nvGrpSpPr>
          <p:grpSpPr>
            <a:xfrm rot="10800000">
              <a:off x="8442919" y="-152294"/>
              <a:ext cx="777174" cy="1001897"/>
              <a:chOff x="-4604150" y="-305525"/>
              <a:chExt cx="886375" cy="1142675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-4604150" y="-280425"/>
                <a:ext cx="858750" cy="1117575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3780300" y="-305525"/>
                <a:ext cx="62525" cy="5700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4199050" y="281125"/>
                <a:ext cx="155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1" name="Google Shape;221;p6"/>
          <p:cNvGrpSpPr/>
          <p:nvPr/>
        </p:nvGrpSpPr>
        <p:grpSpPr>
          <a:xfrm>
            <a:off x="778838" y="379263"/>
            <a:ext cx="184175" cy="158025"/>
            <a:chOff x="-3626300" y="-1680825"/>
            <a:chExt cx="184175" cy="158025"/>
          </a:xfrm>
        </p:grpSpPr>
        <p:sp>
          <p:nvSpPr>
            <p:cNvPr id="222" name="Google Shape;222;p6"/>
            <p:cNvSpPr/>
            <p:nvPr/>
          </p:nvSpPr>
          <p:spPr>
            <a:xfrm>
              <a:off x="-3626300" y="-1680825"/>
              <a:ext cx="184175" cy="158025"/>
            </a:xfrm>
            <a:custGeom>
              <a:avLst/>
              <a:gdLst/>
              <a:ahLst/>
              <a:cxnLst/>
              <a:rect l="l" t="t" r="r" b="b"/>
              <a:pathLst>
                <a:path w="7367" h="6321" extrusionOk="0">
                  <a:moveTo>
                    <a:pt x="4219" y="295"/>
                  </a:moveTo>
                  <a:cubicBezTo>
                    <a:pt x="5804" y="295"/>
                    <a:pt x="7087" y="1578"/>
                    <a:pt x="7087" y="3163"/>
                  </a:cubicBezTo>
                  <a:cubicBezTo>
                    <a:pt x="7087" y="4901"/>
                    <a:pt x="5670" y="6050"/>
                    <a:pt x="4190" y="6050"/>
                  </a:cubicBezTo>
                  <a:cubicBezTo>
                    <a:pt x="3484" y="6050"/>
                    <a:pt x="2764" y="5789"/>
                    <a:pt x="2177" y="5205"/>
                  </a:cubicBezTo>
                  <a:cubicBezTo>
                    <a:pt x="369" y="3386"/>
                    <a:pt x="1653" y="295"/>
                    <a:pt x="4219" y="295"/>
                  </a:cubicBezTo>
                  <a:close/>
                  <a:moveTo>
                    <a:pt x="4193" y="1"/>
                  </a:moveTo>
                  <a:cubicBezTo>
                    <a:pt x="3419" y="1"/>
                    <a:pt x="2630" y="289"/>
                    <a:pt x="1987" y="931"/>
                  </a:cubicBezTo>
                  <a:cubicBezTo>
                    <a:pt x="1" y="2928"/>
                    <a:pt x="1407" y="6321"/>
                    <a:pt x="4219" y="6321"/>
                  </a:cubicBezTo>
                  <a:cubicBezTo>
                    <a:pt x="5960" y="6321"/>
                    <a:pt x="7366" y="4904"/>
                    <a:pt x="7366" y="3163"/>
                  </a:cubicBezTo>
                  <a:cubicBezTo>
                    <a:pt x="7366" y="1260"/>
                    <a:pt x="5813" y="1"/>
                    <a:pt x="41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-3559050" y="-1636200"/>
              <a:ext cx="76175" cy="68900"/>
            </a:xfrm>
            <a:custGeom>
              <a:avLst/>
              <a:gdLst/>
              <a:ahLst/>
              <a:cxnLst/>
              <a:rect l="l" t="t" r="r" b="b"/>
              <a:pathLst>
                <a:path w="3047" h="2756" extrusionOk="0">
                  <a:moveTo>
                    <a:pt x="1516" y="0"/>
                  </a:moveTo>
                  <a:cubicBezTo>
                    <a:pt x="891" y="0"/>
                    <a:pt x="331" y="427"/>
                    <a:pt x="179" y="1065"/>
                  </a:cubicBezTo>
                  <a:cubicBezTo>
                    <a:pt x="0" y="1802"/>
                    <a:pt x="469" y="2550"/>
                    <a:pt x="1206" y="2717"/>
                  </a:cubicBezTo>
                  <a:cubicBezTo>
                    <a:pt x="1315" y="2743"/>
                    <a:pt x="1424" y="2756"/>
                    <a:pt x="1531" y="2756"/>
                  </a:cubicBezTo>
                  <a:cubicBezTo>
                    <a:pt x="2157" y="2756"/>
                    <a:pt x="2716" y="2329"/>
                    <a:pt x="2868" y="1690"/>
                  </a:cubicBezTo>
                  <a:cubicBezTo>
                    <a:pt x="3047" y="954"/>
                    <a:pt x="2578" y="206"/>
                    <a:pt x="1842" y="39"/>
                  </a:cubicBezTo>
                  <a:cubicBezTo>
                    <a:pt x="1732" y="13"/>
                    <a:pt x="1623" y="0"/>
                    <a:pt x="1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"/>
          <p:cNvGrpSpPr/>
          <p:nvPr/>
        </p:nvGrpSpPr>
        <p:grpSpPr>
          <a:xfrm>
            <a:off x="-252062" y="300238"/>
            <a:ext cx="716725" cy="901375"/>
            <a:chOff x="-3888525" y="-2483300"/>
            <a:chExt cx="716725" cy="901375"/>
          </a:xfrm>
        </p:grpSpPr>
        <p:sp>
          <p:nvSpPr>
            <p:cNvPr id="225" name="Google Shape;225;p6"/>
            <p:cNvSpPr/>
            <p:nvPr/>
          </p:nvSpPr>
          <p:spPr>
            <a:xfrm>
              <a:off x="-3719475" y="-2483300"/>
              <a:ext cx="547675" cy="547050"/>
            </a:xfrm>
            <a:custGeom>
              <a:avLst/>
              <a:gdLst/>
              <a:ahLst/>
              <a:cxnLst/>
              <a:rect l="l" t="t" r="r" b="b"/>
              <a:pathLst>
                <a:path w="21907" h="21882" extrusionOk="0">
                  <a:moveTo>
                    <a:pt x="21756" y="1"/>
                  </a:moveTo>
                  <a:cubicBezTo>
                    <a:pt x="21723" y="1"/>
                    <a:pt x="21689" y="15"/>
                    <a:pt x="21661" y="43"/>
                  </a:cubicBezTo>
                  <a:lnTo>
                    <a:pt x="56" y="21647"/>
                  </a:lnTo>
                  <a:cubicBezTo>
                    <a:pt x="1" y="21703"/>
                    <a:pt x="1" y="21781"/>
                    <a:pt x="56" y="21837"/>
                  </a:cubicBezTo>
                  <a:cubicBezTo>
                    <a:pt x="79" y="21870"/>
                    <a:pt x="112" y="21882"/>
                    <a:pt x="157" y="21882"/>
                  </a:cubicBezTo>
                  <a:cubicBezTo>
                    <a:pt x="190" y="21882"/>
                    <a:pt x="224" y="21870"/>
                    <a:pt x="257" y="21837"/>
                  </a:cubicBezTo>
                  <a:lnTo>
                    <a:pt x="21851" y="243"/>
                  </a:lnTo>
                  <a:cubicBezTo>
                    <a:pt x="21907" y="188"/>
                    <a:pt x="21907" y="98"/>
                    <a:pt x="21851" y="43"/>
                  </a:cubicBezTo>
                  <a:cubicBezTo>
                    <a:pt x="21823" y="15"/>
                    <a:pt x="21790" y="1"/>
                    <a:pt x="217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-3888525" y="-2128825"/>
              <a:ext cx="549275" cy="546900"/>
            </a:xfrm>
            <a:custGeom>
              <a:avLst/>
              <a:gdLst/>
              <a:ahLst/>
              <a:cxnLst/>
              <a:rect l="l" t="t" r="r" b="b"/>
              <a:pathLst>
                <a:path w="21971" h="21876" extrusionOk="0">
                  <a:moveTo>
                    <a:pt x="21780" y="1"/>
                  </a:moveTo>
                  <a:cubicBezTo>
                    <a:pt x="21751" y="1"/>
                    <a:pt x="21721" y="11"/>
                    <a:pt x="21694" y="36"/>
                  </a:cubicBezTo>
                  <a:lnTo>
                    <a:pt x="89" y="21630"/>
                  </a:lnTo>
                  <a:cubicBezTo>
                    <a:pt x="0" y="21719"/>
                    <a:pt x="67" y="21864"/>
                    <a:pt x="190" y="21875"/>
                  </a:cubicBezTo>
                  <a:cubicBezTo>
                    <a:pt x="223" y="21864"/>
                    <a:pt x="268" y="21853"/>
                    <a:pt x="290" y="21830"/>
                  </a:cubicBezTo>
                  <a:lnTo>
                    <a:pt x="21884" y="226"/>
                  </a:lnTo>
                  <a:cubicBezTo>
                    <a:pt x="21971" y="130"/>
                    <a:pt x="21882" y="1"/>
                    <a:pt x="2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>
            <a:spLocks noGrp="1"/>
          </p:cNvSpPr>
          <p:nvPr>
            <p:ph type="subTitle" idx="1"/>
          </p:nvPr>
        </p:nvSpPr>
        <p:spPr>
          <a:xfrm>
            <a:off x="782850" y="1341548"/>
            <a:ext cx="7578300" cy="5271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30" name="Google Shape;230;p7"/>
          <p:cNvGrpSpPr/>
          <p:nvPr/>
        </p:nvGrpSpPr>
        <p:grpSpPr>
          <a:xfrm>
            <a:off x="7433700" y="4482713"/>
            <a:ext cx="1040638" cy="901375"/>
            <a:chOff x="8457538" y="810363"/>
            <a:chExt cx="1040638" cy="901375"/>
          </a:xfrm>
        </p:grpSpPr>
        <p:grpSp>
          <p:nvGrpSpPr>
            <p:cNvPr id="231" name="Google Shape;231;p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232" name="Google Shape;232;p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8" name="Google Shape;238;p7"/>
          <p:cNvGrpSpPr/>
          <p:nvPr/>
        </p:nvGrpSpPr>
        <p:grpSpPr>
          <a:xfrm>
            <a:off x="388869" y="-29307"/>
            <a:ext cx="1019565" cy="1290805"/>
            <a:chOff x="-4017975" y="-49702"/>
            <a:chExt cx="1162825" cy="1472177"/>
          </a:xfrm>
        </p:grpSpPr>
        <p:sp>
          <p:nvSpPr>
            <p:cNvPr id="239" name="Google Shape;239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934047" y="1528575"/>
            <a:ext cx="1929500" cy="2210100"/>
            <a:chOff x="295725" y="-3462825"/>
            <a:chExt cx="1929500" cy="2210100"/>
          </a:xfrm>
        </p:grpSpPr>
        <p:sp>
          <p:nvSpPr>
            <p:cNvPr id="247" name="Google Shape;247;p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7"/>
          <p:cNvGrpSpPr/>
          <p:nvPr/>
        </p:nvGrpSpPr>
        <p:grpSpPr>
          <a:xfrm rot="10800000">
            <a:off x="-510906" y="2675681"/>
            <a:ext cx="1803578" cy="1592367"/>
            <a:chOff x="-4912150" y="-393637"/>
            <a:chExt cx="2057000" cy="1816112"/>
          </a:xfrm>
        </p:grpSpPr>
        <p:sp>
          <p:nvSpPr>
            <p:cNvPr id="273" name="Google Shape;273;p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>
            <a:spLocks noGrp="1"/>
          </p:cNvSpPr>
          <p:nvPr>
            <p:ph type="title"/>
          </p:nvPr>
        </p:nvSpPr>
        <p:spPr>
          <a:xfrm>
            <a:off x="782850" y="101362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subTitle" idx="1"/>
          </p:nvPr>
        </p:nvSpPr>
        <p:spPr>
          <a:xfrm>
            <a:off x="782850" y="2824875"/>
            <a:ext cx="3435300" cy="1305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28" name="Google Shape;328;p9"/>
          <p:cNvGrpSpPr/>
          <p:nvPr/>
        </p:nvGrpSpPr>
        <p:grpSpPr>
          <a:xfrm>
            <a:off x="8457538" y="810363"/>
            <a:ext cx="1040638" cy="901375"/>
            <a:chOff x="8457538" y="810363"/>
            <a:chExt cx="1040638" cy="901375"/>
          </a:xfrm>
        </p:grpSpPr>
        <p:grpSp>
          <p:nvGrpSpPr>
            <p:cNvPr id="329" name="Google Shape;329;p9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330" name="Google Shape;330;p9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2" name="Google Shape;332;p9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3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033550" y="1377577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3" name="Google Shape;423;p13"/>
          <p:cNvSpPr txBox="1">
            <a:spLocks noGrp="1"/>
          </p:cNvSpPr>
          <p:nvPr>
            <p:ph type="subTitle" idx="1"/>
          </p:nvPr>
        </p:nvSpPr>
        <p:spPr>
          <a:xfrm>
            <a:off x="1033550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13"/>
          <p:cNvSpPr txBox="1">
            <a:spLocks noGrp="1"/>
          </p:cNvSpPr>
          <p:nvPr>
            <p:ph type="subTitle" idx="3"/>
          </p:nvPr>
        </p:nvSpPr>
        <p:spPr>
          <a:xfrm>
            <a:off x="1033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033525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6" name="Google Shape;426;p13"/>
          <p:cNvSpPr txBox="1">
            <a:spLocks noGrp="1"/>
          </p:cNvSpPr>
          <p:nvPr>
            <p:ph type="subTitle" idx="5"/>
          </p:nvPr>
        </p:nvSpPr>
        <p:spPr>
          <a:xfrm>
            <a:off x="1033550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13"/>
          <p:cNvSpPr txBox="1">
            <a:spLocks noGrp="1"/>
          </p:cNvSpPr>
          <p:nvPr>
            <p:ph type="subTitle" idx="6"/>
          </p:nvPr>
        </p:nvSpPr>
        <p:spPr>
          <a:xfrm>
            <a:off x="1033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7169950" y="1377578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8"/>
          </p:nvPr>
        </p:nvSpPr>
        <p:spPr>
          <a:xfrm>
            <a:off x="5474325" y="2480675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9"/>
          </p:nvPr>
        </p:nvSpPr>
        <p:spPr>
          <a:xfrm>
            <a:off x="4917550" y="1945416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7169950" y="3039450"/>
            <a:ext cx="9405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4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14"/>
          </p:nvPr>
        </p:nvSpPr>
        <p:spPr>
          <a:xfrm>
            <a:off x="5474325" y="4167677"/>
            <a:ext cx="2636100" cy="381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15"/>
          </p:nvPr>
        </p:nvSpPr>
        <p:spPr>
          <a:xfrm>
            <a:off x="4917550" y="3613450"/>
            <a:ext cx="31929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34" name="Google Shape;434;p13"/>
          <p:cNvGrpSpPr/>
          <p:nvPr/>
        </p:nvGrpSpPr>
        <p:grpSpPr>
          <a:xfrm>
            <a:off x="-969899" y="3989306"/>
            <a:ext cx="1803578" cy="1558580"/>
            <a:chOff x="-969899" y="3989306"/>
            <a:chExt cx="1803578" cy="1558580"/>
          </a:xfrm>
        </p:grpSpPr>
        <p:grpSp>
          <p:nvGrpSpPr>
            <p:cNvPr id="435" name="Google Shape;435;p13"/>
            <p:cNvGrpSpPr/>
            <p:nvPr/>
          </p:nvGrpSpPr>
          <p:grpSpPr>
            <a:xfrm>
              <a:off x="-699845" y="4032775"/>
              <a:ext cx="777174" cy="1001897"/>
              <a:chOff x="-699845" y="4032775"/>
              <a:chExt cx="777174" cy="1001897"/>
            </a:xfrm>
          </p:grpSpPr>
          <p:sp>
            <p:nvSpPr>
              <p:cNvPr id="436" name="Google Shape;436;p13"/>
              <p:cNvSpPr/>
              <p:nvPr/>
            </p:nvSpPr>
            <p:spPr>
              <a:xfrm>
                <a:off x="-699845" y="4054782"/>
                <a:ext cx="752952" cy="979890"/>
              </a:xfrm>
              <a:custGeom>
                <a:avLst/>
                <a:gdLst/>
                <a:ahLst/>
                <a:cxnLst/>
                <a:rect l="l" t="t" r="r" b="b"/>
                <a:pathLst>
                  <a:path w="34350" h="44703" extrusionOk="0">
                    <a:moveTo>
                      <a:pt x="34205" y="1"/>
                    </a:moveTo>
                    <a:cubicBezTo>
                      <a:pt x="34169" y="1"/>
                      <a:pt x="34132" y="15"/>
                      <a:pt x="34104" y="43"/>
                    </a:cubicBezTo>
                    <a:lnTo>
                      <a:pt x="23425" y="10722"/>
                    </a:lnTo>
                    <a:cubicBezTo>
                      <a:pt x="23402" y="10745"/>
                      <a:pt x="23391" y="10778"/>
                      <a:pt x="23391" y="10823"/>
                    </a:cubicBezTo>
                    <a:lnTo>
                      <a:pt x="23391" y="21168"/>
                    </a:lnTo>
                    <a:lnTo>
                      <a:pt x="90" y="44468"/>
                    </a:lnTo>
                    <a:cubicBezTo>
                      <a:pt x="1" y="44558"/>
                      <a:pt x="68" y="44703"/>
                      <a:pt x="191" y="44703"/>
                    </a:cubicBezTo>
                    <a:cubicBezTo>
                      <a:pt x="224" y="44703"/>
                      <a:pt x="258" y="44692"/>
                      <a:pt x="291" y="44669"/>
                    </a:cubicBezTo>
                    <a:lnTo>
                      <a:pt x="23626" y="21324"/>
                    </a:lnTo>
                    <a:cubicBezTo>
                      <a:pt x="23648" y="21301"/>
                      <a:pt x="23670" y="21257"/>
                      <a:pt x="23670" y="21223"/>
                    </a:cubicBezTo>
                    <a:lnTo>
                      <a:pt x="23670" y="10879"/>
                    </a:lnTo>
                    <a:lnTo>
                      <a:pt x="34305" y="244"/>
                    </a:lnTo>
                    <a:cubicBezTo>
                      <a:pt x="34350" y="188"/>
                      <a:pt x="34350" y="98"/>
                      <a:pt x="34305" y="43"/>
                    </a:cubicBezTo>
                    <a:cubicBezTo>
                      <a:pt x="34277" y="15"/>
                      <a:pt x="34241" y="1"/>
                      <a:pt x="34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3"/>
              <p:cNvSpPr/>
              <p:nvPr/>
            </p:nvSpPr>
            <p:spPr>
              <a:xfrm>
                <a:off x="22507" y="4032775"/>
                <a:ext cx="54822" cy="4997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280" extrusionOk="0">
                    <a:moveTo>
                      <a:pt x="1248" y="0"/>
                    </a:moveTo>
                    <a:cubicBezTo>
                      <a:pt x="738" y="0"/>
                      <a:pt x="270" y="354"/>
                      <a:pt x="146" y="879"/>
                    </a:cubicBezTo>
                    <a:cubicBezTo>
                      <a:pt x="1" y="1493"/>
                      <a:pt x="380" y="2107"/>
                      <a:pt x="994" y="2252"/>
                    </a:cubicBezTo>
                    <a:cubicBezTo>
                      <a:pt x="1077" y="2270"/>
                      <a:pt x="1161" y="2279"/>
                      <a:pt x="1243" y="2279"/>
                    </a:cubicBezTo>
                    <a:cubicBezTo>
                      <a:pt x="1757" y="2279"/>
                      <a:pt x="2231" y="1933"/>
                      <a:pt x="2356" y="1404"/>
                    </a:cubicBezTo>
                    <a:cubicBezTo>
                      <a:pt x="2501" y="790"/>
                      <a:pt x="2121" y="176"/>
                      <a:pt x="1507" y="31"/>
                    </a:cubicBezTo>
                    <a:cubicBezTo>
                      <a:pt x="1421" y="10"/>
                      <a:pt x="1334" y="0"/>
                      <a:pt x="1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/>
              <p:nvPr/>
            </p:nvSpPr>
            <p:spPr>
              <a:xfrm>
                <a:off x="-344653" y="4547149"/>
                <a:ext cx="136036" cy="135772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6194" extrusionOk="0">
                    <a:moveTo>
                      <a:pt x="6149" y="0"/>
                    </a:moveTo>
                    <a:lnTo>
                      <a:pt x="1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13"/>
            <p:cNvSpPr/>
            <p:nvPr/>
          </p:nvSpPr>
          <p:spPr>
            <a:xfrm>
              <a:off x="-621306" y="4385709"/>
              <a:ext cx="649512" cy="786446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-2920" y="4363854"/>
              <a:ext cx="53836" cy="49824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-348577" y="4011249"/>
              <a:ext cx="241471" cy="240177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138934" y="3989307"/>
              <a:ext cx="56773" cy="49934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-372053" y="4223325"/>
              <a:ext cx="54822" cy="49802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164361" y="4868277"/>
              <a:ext cx="659200" cy="657841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226779" y="4995523"/>
              <a:ext cx="136014" cy="135772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74081" y="4841338"/>
              <a:ext cx="53836" cy="50065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-185887" y="5498214"/>
              <a:ext cx="49912" cy="49671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38925" y="4786012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89259" y="4875599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-677815" y="5502489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-969899" y="4645526"/>
              <a:ext cx="480201" cy="479478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289933" y="3989306"/>
              <a:ext cx="480201" cy="47989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615706" y="4527246"/>
              <a:ext cx="217972" cy="209731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82255" y="4585290"/>
              <a:ext cx="93204" cy="93467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13"/>
          <p:cNvGrpSpPr/>
          <p:nvPr/>
        </p:nvGrpSpPr>
        <p:grpSpPr>
          <a:xfrm flipH="1">
            <a:off x="-74415" y="391900"/>
            <a:ext cx="1040638" cy="901375"/>
            <a:chOff x="948060" y="3972813"/>
            <a:chExt cx="1040638" cy="901375"/>
          </a:xfrm>
        </p:grpSpPr>
        <p:grpSp>
          <p:nvGrpSpPr>
            <p:cNvPr id="456" name="Google Shape;456;p13"/>
            <p:cNvGrpSpPr/>
            <p:nvPr/>
          </p:nvGrpSpPr>
          <p:grpSpPr>
            <a:xfrm flipH="1">
              <a:off x="948060" y="3972813"/>
              <a:ext cx="716725" cy="901375"/>
              <a:chOff x="-3888525" y="-2483300"/>
              <a:chExt cx="716725" cy="901375"/>
            </a:xfrm>
          </p:grpSpPr>
          <p:sp>
            <p:nvSpPr>
              <p:cNvPr id="457" name="Google Shape;457;p13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3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13"/>
            <p:cNvGrpSpPr/>
            <p:nvPr/>
          </p:nvGrpSpPr>
          <p:grpSpPr>
            <a:xfrm flipH="1">
              <a:off x="1664772" y="4493938"/>
              <a:ext cx="323925" cy="323650"/>
              <a:chOff x="1608625" y="299800"/>
              <a:chExt cx="323925" cy="323650"/>
            </a:xfrm>
          </p:grpSpPr>
          <p:sp>
            <p:nvSpPr>
              <p:cNvPr id="460" name="Google Shape;460;p13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3" name="Google Shape;463;p13"/>
          <p:cNvGrpSpPr/>
          <p:nvPr/>
        </p:nvGrpSpPr>
        <p:grpSpPr>
          <a:xfrm>
            <a:off x="8530769" y="1433443"/>
            <a:ext cx="1019565" cy="1290805"/>
            <a:chOff x="-4017975" y="-49702"/>
            <a:chExt cx="1162825" cy="1472177"/>
          </a:xfrm>
        </p:grpSpPr>
        <p:sp>
          <p:nvSpPr>
            <p:cNvPr id="464" name="Google Shape;464;p1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4"/>
          <p:cNvSpPr txBox="1">
            <a:spLocks noGrp="1"/>
          </p:cNvSpPr>
          <p:nvPr>
            <p:ph type="title"/>
          </p:nvPr>
        </p:nvSpPr>
        <p:spPr>
          <a:xfrm>
            <a:off x="1940550" y="3438075"/>
            <a:ext cx="5262900" cy="363000"/>
          </a:xfrm>
          <a:prstGeom prst="rect">
            <a:avLst/>
          </a:prstGeom>
          <a:noFill/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3" name="Google Shape;473;p14"/>
          <p:cNvSpPr txBox="1">
            <a:spLocks noGrp="1"/>
          </p:cNvSpPr>
          <p:nvPr>
            <p:ph type="subTitle" idx="1"/>
          </p:nvPr>
        </p:nvSpPr>
        <p:spPr>
          <a:xfrm>
            <a:off x="1940550" y="1342425"/>
            <a:ext cx="5262900" cy="1592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4" name="Google Shape;474;p14"/>
          <p:cNvGrpSpPr/>
          <p:nvPr/>
        </p:nvGrpSpPr>
        <p:grpSpPr>
          <a:xfrm>
            <a:off x="8103363" y="1111063"/>
            <a:ext cx="1040638" cy="901375"/>
            <a:chOff x="8457538" y="810363"/>
            <a:chExt cx="1040638" cy="901375"/>
          </a:xfrm>
        </p:grpSpPr>
        <p:grpSp>
          <p:nvGrpSpPr>
            <p:cNvPr id="475" name="Google Shape;475;p14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476" name="Google Shape;476;p14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14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479" name="Google Shape;479;p14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2" name="Google Shape;482;p14"/>
          <p:cNvGrpSpPr/>
          <p:nvPr/>
        </p:nvGrpSpPr>
        <p:grpSpPr>
          <a:xfrm>
            <a:off x="214269" y="2098393"/>
            <a:ext cx="1019565" cy="1290805"/>
            <a:chOff x="-4017975" y="-49702"/>
            <a:chExt cx="1162825" cy="1472177"/>
          </a:xfrm>
        </p:grpSpPr>
        <p:sp>
          <p:nvSpPr>
            <p:cNvPr id="483" name="Google Shape;483;p14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49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26" name="Google Shape;526;p16"/>
          <p:cNvGrpSpPr/>
          <p:nvPr/>
        </p:nvGrpSpPr>
        <p:grpSpPr>
          <a:xfrm>
            <a:off x="7771338" y="4403813"/>
            <a:ext cx="1040638" cy="901375"/>
            <a:chOff x="8457538" y="810363"/>
            <a:chExt cx="1040638" cy="901375"/>
          </a:xfrm>
        </p:grpSpPr>
        <p:grpSp>
          <p:nvGrpSpPr>
            <p:cNvPr id="527" name="Google Shape;527;p16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28" name="Google Shape;528;p16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6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16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31" name="Google Shape;531;p16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16"/>
          <p:cNvGrpSpPr/>
          <p:nvPr/>
        </p:nvGrpSpPr>
        <p:grpSpPr>
          <a:xfrm>
            <a:off x="7771359" y="4167517"/>
            <a:ext cx="761479" cy="750124"/>
            <a:chOff x="-642191" y="1634242"/>
            <a:chExt cx="761479" cy="750124"/>
          </a:xfrm>
        </p:grpSpPr>
        <p:sp>
          <p:nvSpPr>
            <p:cNvPr id="535" name="Google Shape;535;p16"/>
            <p:cNvSpPr/>
            <p:nvPr/>
          </p:nvSpPr>
          <p:spPr>
            <a:xfrm rot="10800000">
              <a:off x="-642191" y="2350719"/>
              <a:ext cx="44739" cy="33647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rot="10800000">
              <a:off x="-553634" y="1723763"/>
              <a:ext cx="584365" cy="571016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rot="10800000">
              <a:off x="78166" y="1634242"/>
              <a:ext cx="41122" cy="33647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6"/>
          <p:cNvGrpSpPr/>
          <p:nvPr/>
        </p:nvGrpSpPr>
        <p:grpSpPr>
          <a:xfrm>
            <a:off x="330444" y="-221875"/>
            <a:ext cx="713803" cy="706547"/>
            <a:chOff x="-4017975" y="616650"/>
            <a:chExt cx="814100" cy="805825"/>
          </a:xfrm>
        </p:grpSpPr>
        <p:sp>
          <p:nvSpPr>
            <p:cNvPr id="539" name="Google Shape;539;p16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7"/>
          <p:cNvSpPr txBox="1">
            <a:spLocks noGrp="1"/>
          </p:cNvSpPr>
          <p:nvPr>
            <p:ph type="title"/>
          </p:nvPr>
        </p:nvSpPr>
        <p:spPr>
          <a:xfrm>
            <a:off x="782850" y="556250"/>
            <a:ext cx="757830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7"/>
          <p:cNvSpPr txBox="1">
            <a:spLocks noGrp="1"/>
          </p:cNvSpPr>
          <p:nvPr>
            <p:ph type="subTitle" idx="1"/>
          </p:nvPr>
        </p:nvSpPr>
        <p:spPr>
          <a:xfrm>
            <a:off x="7828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17"/>
          <p:cNvSpPr txBox="1">
            <a:spLocks noGrp="1"/>
          </p:cNvSpPr>
          <p:nvPr>
            <p:ph type="subTitle" idx="2"/>
          </p:nvPr>
        </p:nvSpPr>
        <p:spPr>
          <a:xfrm>
            <a:off x="7828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7" name="Google Shape;547;p17"/>
          <p:cNvSpPr txBox="1">
            <a:spLocks noGrp="1"/>
          </p:cNvSpPr>
          <p:nvPr>
            <p:ph type="subTitle" idx="3"/>
          </p:nvPr>
        </p:nvSpPr>
        <p:spPr>
          <a:xfrm>
            <a:off x="341640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17"/>
          <p:cNvSpPr txBox="1">
            <a:spLocks noGrp="1"/>
          </p:cNvSpPr>
          <p:nvPr>
            <p:ph type="subTitle" idx="4"/>
          </p:nvPr>
        </p:nvSpPr>
        <p:spPr>
          <a:xfrm>
            <a:off x="341640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9" name="Google Shape;549;p17"/>
          <p:cNvSpPr txBox="1">
            <a:spLocks noGrp="1"/>
          </p:cNvSpPr>
          <p:nvPr>
            <p:ph type="subTitle" idx="5"/>
          </p:nvPr>
        </p:nvSpPr>
        <p:spPr>
          <a:xfrm>
            <a:off x="6049950" y="2955251"/>
            <a:ext cx="2311200" cy="766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6"/>
          </p:nvPr>
        </p:nvSpPr>
        <p:spPr>
          <a:xfrm>
            <a:off x="6049950" y="2538925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551" name="Google Shape;551;p17"/>
          <p:cNvGrpSpPr/>
          <p:nvPr/>
        </p:nvGrpSpPr>
        <p:grpSpPr>
          <a:xfrm>
            <a:off x="-382087" y="624425"/>
            <a:ext cx="1040638" cy="901375"/>
            <a:chOff x="8457538" y="810363"/>
            <a:chExt cx="1040638" cy="901375"/>
          </a:xfrm>
        </p:grpSpPr>
        <p:grpSp>
          <p:nvGrpSpPr>
            <p:cNvPr id="552" name="Google Shape;552;p1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553" name="Google Shape;553;p1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" name="Google Shape;559;p17"/>
          <p:cNvGrpSpPr/>
          <p:nvPr/>
        </p:nvGrpSpPr>
        <p:grpSpPr>
          <a:xfrm rot="10800000">
            <a:off x="8274244" y="624418"/>
            <a:ext cx="1803578" cy="1592367"/>
            <a:chOff x="-4912150" y="-393637"/>
            <a:chExt cx="2057000" cy="1816112"/>
          </a:xfrm>
        </p:grpSpPr>
        <p:sp>
          <p:nvSpPr>
            <p:cNvPr id="560" name="Google Shape;56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" name="Google Shape;579;p17"/>
          <p:cNvGrpSpPr/>
          <p:nvPr/>
        </p:nvGrpSpPr>
        <p:grpSpPr>
          <a:xfrm rot="10800000">
            <a:off x="1179219" y="4287293"/>
            <a:ext cx="1803578" cy="1592367"/>
            <a:chOff x="-4912150" y="-393637"/>
            <a:chExt cx="2057000" cy="1816112"/>
          </a:xfrm>
        </p:grpSpPr>
        <p:sp>
          <p:nvSpPr>
            <p:cNvPr id="580" name="Google Shape;580;p17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7000">
              <a:srgbClr val="062062"/>
            </a:gs>
            <a:gs pos="78000">
              <a:srgbClr val="0206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9" r:id="rId6"/>
    <p:sldLayoutId id="2147483660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9" r:id="rId14"/>
    <p:sldLayoutId id="2147483670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7000">
              <a:srgbClr val="062062"/>
            </a:gs>
            <a:gs pos="78000">
              <a:srgbClr val="0206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5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hart" Target="../charts/chart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title="Graphs And Numbers">
            <a:hlinkClick r:id="" action="ppaction://media"/>
            <a:extLst>
              <a:ext uri="{FF2B5EF4-FFF2-40B4-BE49-F238E27FC236}">
                <a16:creationId xmlns:a16="http://schemas.microsoft.com/office/drawing/2014/main" id="{3956EE47-05F5-FCCB-9702-068AA4EE68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bright="-40000" contrast="40000"/>
          </a:blip>
          <a:stretch>
            <a:fillRect/>
          </a:stretch>
        </p:blipFill>
        <p:spPr>
          <a:xfrm>
            <a:off x="1327835" y="-7781"/>
            <a:ext cx="9185166" cy="5166656"/>
          </a:xfrm>
          <a:prstGeom prst="rect">
            <a:avLst/>
          </a:prstGeom>
        </p:spPr>
      </p:pic>
      <p:sp useBgFill="1">
        <p:nvSpPr>
          <p:cNvPr id="1204" name="Freeform: Shape 1203">
            <a:extLst>
              <a:ext uri="{FF2B5EF4-FFF2-40B4-BE49-F238E27FC236}">
                <a16:creationId xmlns:a16="http://schemas.microsoft.com/office/drawing/2014/main" id="{FDCC872D-CB53-EFA4-1C1B-6300D7D92E09}"/>
              </a:ext>
            </a:extLst>
          </p:cNvPr>
          <p:cNvSpPr/>
          <p:nvPr/>
        </p:nvSpPr>
        <p:spPr>
          <a:xfrm>
            <a:off x="0" y="-78180"/>
            <a:ext cx="8599450" cy="5299860"/>
          </a:xfrm>
          <a:custGeom>
            <a:avLst/>
            <a:gdLst>
              <a:gd name="connsiteX0" fmla="*/ 7650721 w 8599450"/>
              <a:gd name="connsiteY0" fmla="*/ 5074856 h 5299860"/>
              <a:gd name="connsiteX1" fmla="*/ 7613239 w 8599450"/>
              <a:gd name="connsiteY1" fmla="*/ 5090754 h 5299860"/>
              <a:gd name="connsiteX2" fmla="*/ 7613781 w 8599450"/>
              <a:gd name="connsiteY2" fmla="*/ 5165724 h 5299860"/>
              <a:gd name="connsiteX3" fmla="*/ 7688929 w 8599450"/>
              <a:gd name="connsiteY3" fmla="*/ 5165393 h 5299860"/>
              <a:gd name="connsiteX4" fmla="*/ 7688419 w 8599450"/>
              <a:gd name="connsiteY4" fmla="*/ 5090034 h 5299860"/>
              <a:gd name="connsiteX5" fmla="*/ 7650721 w 8599450"/>
              <a:gd name="connsiteY5" fmla="*/ 5074856 h 5299860"/>
              <a:gd name="connsiteX6" fmla="*/ 7661036 w 8599450"/>
              <a:gd name="connsiteY6" fmla="*/ 5015828 h 5299860"/>
              <a:gd name="connsiteX7" fmla="*/ 7693472 w 8599450"/>
              <a:gd name="connsiteY7" fmla="*/ 5023706 h 5299860"/>
              <a:gd name="connsiteX8" fmla="*/ 7763830 w 8599450"/>
              <a:gd name="connsiteY8" fmla="*/ 5127179 h 5299860"/>
              <a:gd name="connsiteX9" fmla="*/ 7731365 w 8599450"/>
              <a:gd name="connsiteY9" fmla="*/ 5206993 h 5299860"/>
              <a:gd name="connsiteX10" fmla="*/ 7694926 w 8599450"/>
              <a:gd name="connsiteY10" fmla="*/ 5231626 h 5299860"/>
              <a:gd name="connsiteX11" fmla="*/ 7572057 w 8599450"/>
              <a:gd name="connsiteY11" fmla="*/ 5208036 h 5299860"/>
              <a:gd name="connsiteX12" fmla="*/ 7570928 w 8599450"/>
              <a:gd name="connsiteY12" fmla="*/ 5049029 h 5299860"/>
              <a:gd name="connsiteX13" fmla="*/ 7661036 w 8599450"/>
              <a:gd name="connsiteY13" fmla="*/ 5015828 h 5299860"/>
              <a:gd name="connsiteX14" fmla="*/ 7650160 w 8599450"/>
              <a:gd name="connsiteY14" fmla="*/ 5008417 h 5299860"/>
              <a:gd name="connsiteX15" fmla="*/ 7565908 w 8599450"/>
              <a:gd name="connsiteY15" fmla="*/ 5043973 h 5299860"/>
              <a:gd name="connsiteX16" fmla="*/ 7540211 w 8599450"/>
              <a:gd name="connsiteY16" fmla="*/ 5082992 h 5299860"/>
              <a:gd name="connsiteX17" fmla="*/ 7567160 w 8599450"/>
              <a:gd name="connsiteY17" fmla="*/ 5213002 h 5299860"/>
              <a:gd name="connsiteX18" fmla="*/ 7736209 w 8599450"/>
              <a:gd name="connsiteY18" fmla="*/ 5212015 h 5299860"/>
              <a:gd name="connsiteX19" fmla="*/ 7761159 w 8599450"/>
              <a:gd name="connsiteY19" fmla="*/ 5081429 h 5299860"/>
              <a:gd name="connsiteX20" fmla="*/ 7650160 w 8599450"/>
              <a:gd name="connsiteY20" fmla="*/ 5008417 h 5299860"/>
              <a:gd name="connsiteX21" fmla="*/ 7027476 w 8599450"/>
              <a:gd name="connsiteY21" fmla="*/ 4772102 h 5299860"/>
              <a:gd name="connsiteX22" fmla="*/ 6991980 w 8599450"/>
              <a:gd name="connsiteY22" fmla="*/ 4772350 h 5299860"/>
              <a:gd name="connsiteX23" fmla="*/ 6913621 w 8599450"/>
              <a:gd name="connsiteY23" fmla="*/ 4851813 h 5299860"/>
              <a:gd name="connsiteX24" fmla="*/ 6949117 w 8599450"/>
              <a:gd name="connsiteY24" fmla="*/ 4851564 h 5299860"/>
              <a:gd name="connsiteX25" fmla="*/ 7133999 w 8599450"/>
              <a:gd name="connsiteY25" fmla="*/ 4771357 h 5299860"/>
              <a:gd name="connsiteX26" fmla="*/ 7098503 w 8599450"/>
              <a:gd name="connsiteY26" fmla="*/ 4771606 h 5299860"/>
              <a:gd name="connsiteX27" fmla="*/ 7020144 w 8599450"/>
              <a:gd name="connsiteY27" fmla="*/ 4851069 h 5299860"/>
              <a:gd name="connsiteX28" fmla="*/ 7055639 w 8599450"/>
              <a:gd name="connsiteY28" fmla="*/ 4850820 h 5299860"/>
              <a:gd name="connsiteX29" fmla="*/ 7240911 w 8599450"/>
              <a:gd name="connsiteY29" fmla="*/ 4770611 h 5299860"/>
              <a:gd name="connsiteX30" fmla="*/ 7205026 w 8599450"/>
              <a:gd name="connsiteY30" fmla="*/ 4770861 h 5299860"/>
              <a:gd name="connsiteX31" fmla="*/ 7126667 w 8599450"/>
              <a:gd name="connsiteY31" fmla="*/ 4850324 h 5299860"/>
              <a:gd name="connsiteX32" fmla="*/ 7162358 w 8599450"/>
              <a:gd name="connsiteY32" fmla="*/ 4850269 h 5299860"/>
              <a:gd name="connsiteX33" fmla="*/ 7347434 w 8599450"/>
              <a:gd name="connsiteY33" fmla="*/ 4769865 h 5299860"/>
              <a:gd name="connsiteX34" fmla="*/ 7311938 w 8599450"/>
              <a:gd name="connsiteY34" fmla="*/ 4770113 h 5299860"/>
              <a:gd name="connsiteX35" fmla="*/ 7233385 w 8599450"/>
              <a:gd name="connsiteY35" fmla="*/ 4849772 h 5299860"/>
              <a:gd name="connsiteX36" fmla="*/ 7268881 w 8599450"/>
              <a:gd name="connsiteY36" fmla="*/ 4849524 h 5299860"/>
              <a:gd name="connsiteX37" fmla="*/ 7453957 w 8599450"/>
              <a:gd name="connsiteY37" fmla="*/ 4769121 h 5299860"/>
              <a:gd name="connsiteX38" fmla="*/ 7418461 w 8599450"/>
              <a:gd name="connsiteY38" fmla="*/ 4769369 h 5299860"/>
              <a:gd name="connsiteX39" fmla="*/ 7339908 w 8599450"/>
              <a:gd name="connsiteY39" fmla="*/ 4849028 h 5299860"/>
              <a:gd name="connsiteX40" fmla="*/ 7375615 w 8599450"/>
              <a:gd name="connsiteY40" fmla="*/ 4848566 h 5299860"/>
              <a:gd name="connsiteX41" fmla="*/ 7560500 w 8599450"/>
              <a:gd name="connsiteY41" fmla="*/ 4768393 h 5299860"/>
              <a:gd name="connsiteX42" fmla="*/ 7524986 w 8599450"/>
              <a:gd name="connsiteY42" fmla="*/ 4768623 h 5299860"/>
              <a:gd name="connsiteX43" fmla="*/ 7446626 w 8599450"/>
              <a:gd name="connsiteY43" fmla="*/ 4848086 h 5299860"/>
              <a:gd name="connsiteX44" fmla="*/ 7482158 w 8599450"/>
              <a:gd name="connsiteY44" fmla="*/ 4847838 h 5299860"/>
              <a:gd name="connsiteX45" fmla="*/ 7667039 w 8599450"/>
              <a:gd name="connsiteY45" fmla="*/ 4767633 h 5299860"/>
              <a:gd name="connsiteX46" fmla="*/ 7631508 w 8599450"/>
              <a:gd name="connsiteY46" fmla="*/ 4767881 h 5299860"/>
              <a:gd name="connsiteX47" fmla="*/ 7553148 w 8599450"/>
              <a:gd name="connsiteY47" fmla="*/ 4847344 h 5299860"/>
              <a:gd name="connsiteX48" fmla="*/ 7588680 w 8599450"/>
              <a:gd name="connsiteY48" fmla="*/ 4847096 h 5299860"/>
              <a:gd name="connsiteX49" fmla="*/ 6655183 w 8599450"/>
              <a:gd name="connsiteY49" fmla="*/ 4345816 h 5299860"/>
              <a:gd name="connsiteX50" fmla="*/ 6638019 w 8599450"/>
              <a:gd name="connsiteY50" fmla="*/ 4351151 h 5299860"/>
              <a:gd name="connsiteX51" fmla="*/ 6632634 w 8599450"/>
              <a:gd name="connsiteY51" fmla="*/ 4364730 h 5299860"/>
              <a:gd name="connsiteX52" fmla="*/ 6632855 w 8599450"/>
              <a:gd name="connsiteY52" fmla="*/ 4368459 h 5299860"/>
              <a:gd name="connsiteX53" fmla="*/ 6634277 w 8599450"/>
              <a:gd name="connsiteY53" fmla="*/ 4372214 h 5299860"/>
              <a:gd name="connsiteX54" fmla="*/ 6635855 w 8599450"/>
              <a:gd name="connsiteY54" fmla="*/ 4375350 h 5299860"/>
              <a:gd name="connsiteX55" fmla="*/ 6638264 w 8599450"/>
              <a:gd name="connsiteY55" fmla="*/ 4378497 h 5299860"/>
              <a:gd name="connsiteX56" fmla="*/ 6665487 w 8599450"/>
              <a:gd name="connsiteY56" fmla="*/ 4378307 h 5299860"/>
              <a:gd name="connsiteX57" fmla="*/ 6665296 w 8599450"/>
              <a:gd name="connsiteY57" fmla="*/ 4351084 h 5299860"/>
              <a:gd name="connsiteX58" fmla="*/ 6662308 w 8599450"/>
              <a:gd name="connsiteY58" fmla="*/ 4348524 h 5299860"/>
              <a:gd name="connsiteX59" fmla="*/ 6659151 w 8599450"/>
              <a:gd name="connsiteY59" fmla="*/ 4346990 h 5299860"/>
              <a:gd name="connsiteX60" fmla="*/ 6655183 w 8599450"/>
              <a:gd name="connsiteY60" fmla="*/ 4345816 h 5299860"/>
              <a:gd name="connsiteX61" fmla="*/ 6791080 w 8599450"/>
              <a:gd name="connsiteY61" fmla="*/ 4345434 h 5299860"/>
              <a:gd name="connsiteX62" fmla="*/ 6777498 w 8599450"/>
              <a:gd name="connsiteY62" fmla="*/ 4346145 h 5299860"/>
              <a:gd name="connsiteX63" fmla="*/ 6770970 w 8599450"/>
              <a:gd name="connsiteY63" fmla="*/ 4350487 h 5299860"/>
              <a:gd name="connsiteX64" fmla="*/ 6785057 w 8599450"/>
              <a:gd name="connsiteY64" fmla="*/ 4382987 h 5299860"/>
              <a:gd name="connsiteX65" fmla="*/ 6798435 w 8599450"/>
              <a:gd name="connsiteY65" fmla="*/ 4377360 h 5299860"/>
              <a:gd name="connsiteX66" fmla="*/ 6791080 w 8599450"/>
              <a:gd name="connsiteY66" fmla="*/ 4345434 h 5299860"/>
              <a:gd name="connsiteX67" fmla="*/ 6924627 w 8599450"/>
              <a:gd name="connsiteY67" fmla="*/ 4344640 h 5299860"/>
              <a:gd name="connsiteX68" fmla="*/ 6911242 w 8599450"/>
              <a:gd name="connsiteY68" fmla="*/ 4344821 h 5299860"/>
              <a:gd name="connsiteX69" fmla="*/ 6904096 w 8599450"/>
              <a:gd name="connsiteY69" fmla="*/ 4349397 h 5299860"/>
              <a:gd name="connsiteX70" fmla="*/ 6916627 w 8599450"/>
              <a:gd name="connsiteY70" fmla="*/ 4381872 h 5299860"/>
              <a:gd name="connsiteX71" fmla="*/ 6931792 w 8599450"/>
              <a:gd name="connsiteY71" fmla="*/ 4376428 h 5299860"/>
              <a:gd name="connsiteX72" fmla="*/ 6924627 w 8599450"/>
              <a:gd name="connsiteY72" fmla="*/ 4344640 h 5299860"/>
              <a:gd name="connsiteX73" fmla="*/ 7057321 w 8599450"/>
              <a:gd name="connsiteY73" fmla="*/ 4343657 h 5299860"/>
              <a:gd name="connsiteX74" fmla="*/ 7043824 w 8599450"/>
              <a:gd name="connsiteY74" fmla="*/ 4344283 h 5299860"/>
              <a:gd name="connsiteX75" fmla="*/ 7037225 w 8599450"/>
              <a:gd name="connsiteY75" fmla="*/ 4348696 h 5299860"/>
              <a:gd name="connsiteX76" fmla="*/ 7051382 w 8599450"/>
              <a:gd name="connsiteY76" fmla="*/ 4381125 h 5299860"/>
              <a:gd name="connsiteX77" fmla="*/ 7064743 w 8599450"/>
              <a:gd name="connsiteY77" fmla="*/ 4375516 h 5299860"/>
              <a:gd name="connsiteX78" fmla="*/ 7057321 w 8599450"/>
              <a:gd name="connsiteY78" fmla="*/ 4343657 h 5299860"/>
              <a:gd name="connsiteX79" fmla="*/ 7190952 w 8599450"/>
              <a:gd name="connsiteY79" fmla="*/ 4342778 h 5299860"/>
              <a:gd name="connsiteX80" fmla="*/ 7177567 w 8599450"/>
              <a:gd name="connsiteY80" fmla="*/ 4342959 h 5299860"/>
              <a:gd name="connsiteX81" fmla="*/ 7170404 w 8599450"/>
              <a:gd name="connsiteY81" fmla="*/ 4347517 h 5299860"/>
              <a:gd name="connsiteX82" fmla="*/ 7182953 w 8599450"/>
              <a:gd name="connsiteY82" fmla="*/ 4380010 h 5299860"/>
              <a:gd name="connsiteX83" fmla="*/ 7198100 w 8599450"/>
              <a:gd name="connsiteY83" fmla="*/ 4374583 h 5299860"/>
              <a:gd name="connsiteX84" fmla="*/ 7190952 w 8599450"/>
              <a:gd name="connsiteY84" fmla="*/ 4342778 h 5299860"/>
              <a:gd name="connsiteX85" fmla="*/ 7323541 w 8599450"/>
              <a:gd name="connsiteY85" fmla="*/ 4341722 h 5299860"/>
              <a:gd name="connsiteX86" fmla="*/ 7310131 w 8599450"/>
              <a:gd name="connsiteY86" fmla="*/ 4342439 h 5299860"/>
              <a:gd name="connsiteX87" fmla="*/ 7303586 w 8599450"/>
              <a:gd name="connsiteY87" fmla="*/ 4346798 h 5299860"/>
              <a:gd name="connsiteX88" fmla="*/ 7317690 w 8599450"/>
              <a:gd name="connsiteY88" fmla="*/ 4379280 h 5299860"/>
              <a:gd name="connsiteX89" fmla="*/ 7331068 w 8599450"/>
              <a:gd name="connsiteY89" fmla="*/ 4373654 h 5299860"/>
              <a:gd name="connsiteX90" fmla="*/ 7323541 w 8599450"/>
              <a:gd name="connsiteY90" fmla="*/ 4341722 h 5299860"/>
              <a:gd name="connsiteX91" fmla="*/ 7451946 w 8599450"/>
              <a:gd name="connsiteY91" fmla="*/ 4340051 h 5299860"/>
              <a:gd name="connsiteX92" fmla="*/ 7436991 w 8599450"/>
              <a:gd name="connsiteY92" fmla="*/ 4345176 h 5299860"/>
              <a:gd name="connsiteX93" fmla="*/ 7449278 w 8599450"/>
              <a:gd name="connsiteY93" fmla="*/ 4378148 h 5299860"/>
              <a:gd name="connsiteX94" fmla="*/ 7464425 w 8599450"/>
              <a:gd name="connsiteY94" fmla="*/ 4372721 h 5299860"/>
              <a:gd name="connsiteX95" fmla="*/ 7451946 w 8599450"/>
              <a:gd name="connsiteY95" fmla="*/ 4340051 h 5299860"/>
              <a:gd name="connsiteX96" fmla="*/ 7583643 w 8599450"/>
              <a:gd name="connsiteY96" fmla="*/ 4339130 h 5299860"/>
              <a:gd name="connsiteX97" fmla="*/ 7570178 w 8599450"/>
              <a:gd name="connsiteY97" fmla="*/ 4344952 h 5299860"/>
              <a:gd name="connsiteX98" fmla="*/ 7570347 w 8599450"/>
              <a:gd name="connsiteY98" fmla="*/ 4371769 h 5299860"/>
              <a:gd name="connsiteX99" fmla="*/ 7573335 w 8599450"/>
              <a:gd name="connsiteY99" fmla="*/ 4374329 h 5299860"/>
              <a:gd name="connsiteX100" fmla="*/ 7576511 w 8599450"/>
              <a:gd name="connsiteY100" fmla="*/ 4375880 h 5299860"/>
              <a:gd name="connsiteX101" fmla="*/ 7580268 w 8599450"/>
              <a:gd name="connsiteY101" fmla="*/ 4377232 h 5299860"/>
              <a:gd name="connsiteX102" fmla="*/ 7583999 w 8599450"/>
              <a:gd name="connsiteY102" fmla="*/ 4377401 h 5299860"/>
              <a:gd name="connsiteX103" fmla="*/ 7597377 w 8599450"/>
              <a:gd name="connsiteY103" fmla="*/ 4371774 h 5299860"/>
              <a:gd name="connsiteX104" fmla="*/ 7597187 w 8599450"/>
              <a:gd name="connsiteY104" fmla="*/ 4344551 h 5299860"/>
              <a:gd name="connsiteX105" fmla="*/ 7583643 w 8599450"/>
              <a:gd name="connsiteY105" fmla="*/ 4339130 h 5299860"/>
              <a:gd name="connsiteX106" fmla="*/ 8327591 w 8599450"/>
              <a:gd name="connsiteY106" fmla="*/ 4270429 h 5299860"/>
              <a:gd name="connsiteX107" fmla="*/ 8306196 w 8599450"/>
              <a:gd name="connsiteY107" fmla="*/ 4280514 h 5299860"/>
              <a:gd name="connsiteX108" fmla="*/ 8302620 w 8599450"/>
              <a:gd name="connsiteY108" fmla="*/ 4284782 h 5299860"/>
              <a:gd name="connsiteX109" fmla="*/ 8310665 w 8599450"/>
              <a:gd name="connsiteY109" fmla="*/ 4333057 h 5299860"/>
              <a:gd name="connsiteX110" fmla="*/ 8355186 w 8599450"/>
              <a:gd name="connsiteY110" fmla="*/ 4329104 h 5299860"/>
              <a:gd name="connsiteX111" fmla="*/ 8358727 w 8599450"/>
              <a:gd name="connsiteY111" fmla="*/ 4324837 h 5299860"/>
              <a:gd name="connsiteX112" fmla="*/ 8350717 w 8599450"/>
              <a:gd name="connsiteY112" fmla="*/ 4276561 h 5299860"/>
              <a:gd name="connsiteX113" fmla="*/ 8327591 w 8599450"/>
              <a:gd name="connsiteY113" fmla="*/ 4270429 h 5299860"/>
              <a:gd name="connsiteX114" fmla="*/ 8317707 w 8599450"/>
              <a:gd name="connsiteY114" fmla="*/ 4233677 h 5299860"/>
              <a:gd name="connsiteX115" fmla="*/ 8402794 w 8599450"/>
              <a:gd name="connsiteY115" fmla="*/ 4304005 h 5299860"/>
              <a:gd name="connsiteX116" fmla="*/ 8382483 w 8599450"/>
              <a:gd name="connsiteY116" fmla="*/ 4354724 h 5299860"/>
              <a:gd name="connsiteX117" fmla="*/ 8280434 w 8599450"/>
              <a:gd name="connsiteY117" fmla="*/ 4355774 h 5299860"/>
              <a:gd name="connsiteX118" fmla="*/ 8279530 w 8599450"/>
              <a:gd name="connsiteY118" fmla="*/ 4254184 h 5299860"/>
              <a:gd name="connsiteX119" fmla="*/ 8317707 w 8599450"/>
              <a:gd name="connsiteY119" fmla="*/ 4233677 h 5299860"/>
              <a:gd name="connsiteX120" fmla="*/ 8330031 w 8599450"/>
              <a:gd name="connsiteY120" fmla="*/ 4225617 h 5299860"/>
              <a:gd name="connsiteX121" fmla="*/ 8274929 w 8599450"/>
              <a:gd name="connsiteY121" fmla="*/ 4248488 h 5299860"/>
              <a:gd name="connsiteX122" fmla="*/ 8275537 w 8599450"/>
              <a:gd name="connsiteY122" fmla="*/ 4360740 h 5299860"/>
              <a:gd name="connsiteX123" fmla="*/ 8386797 w 8599450"/>
              <a:gd name="connsiteY123" fmla="*/ 4359962 h 5299860"/>
              <a:gd name="connsiteX124" fmla="*/ 8330031 w 8599450"/>
              <a:gd name="connsiteY124" fmla="*/ 4225617 h 5299860"/>
              <a:gd name="connsiteX125" fmla="*/ 7193881 w 8599450"/>
              <a:gd name="connsiteY125" fmla="*/ 3910015 h 5299860"/>
              <a:gd name="connsiteX126" fmla="*/ 6592201 w 8599450"/>
              <a:gd name="connsiteY126" fmla="*/ 3914239 h 5299860"/>
              <a:gd name="connsiteX127" fmla="*/ 6589804 w 8599450"/>
              <a:gd name="connsiteY127" fmla="*/ 3915175 h 5299860"/>
              <a:gd name="connsiteX128" fmla="*/ 6588884 w 8599450"/>
              <a:gd name="connsiteY128" fmla="*/ 3917603 h 5299860"/>
              <a:gd name="connsiteX129" fmla="*/ 6592248 w 8599450"/>
              <a:gd name="connsiteY129" fmla="*/ 3920921 h 5299860"/>
              <a:gd name="connsiteX130" fmla="*/ 7192337 w 8599450"/>
              <a:gd name="connsiteY130" fmla="*/ 3916743 h 5299860"/>
              <a:gd name="connsiteX131" fmla="*/ 7376487 w 8599450"/>
              <a:gd name="connsiteY131" fmla="*/ 4098336 h 5299860"/>
              <a:gd name="connsiteX132" fmla="*/ 7378864 w 8599450"/>
              <a:gd name="connsiteY132" fmla="*/ 4099486 h 5299860"/>
              <a:gd name="connsiteX133" fmla="*/ 7729498 w 8599450"/>
              <a:gd name="connsiteY133" fmla="*/ 4097051 h 5299860"/>
              <a:gd name="connsiteX134" fmla="*/ 7736429 w 8599450"/>
              <a:gd name="connsiteY134" fmla="*/ 4113550 h 5299860"/>
              <a:gd name="connsiteX135" fmla="*/ 7776680 w 8599450"/>
              <a:gd name="connsiteY135" fmla="*/ 4113286 h 5299860"/>
              <a:gd name="connsiteX136" fmla="*/ 7776381 w 8599450"/>
              <a:gd name="connsiteY136" fmla="*/ 4073035 h 5299860"/>
              <a:gd name="connsiteX137" fmla="*/ 7736148 w 8599450"/>
              <a:gd name="connsiteY137" fmla="*/ 4073317 h 5299860"/>
              <a:gd name="connsiteX138" fmla="*/ 7729434 w 8599450"/>
              <a:gd name="connsiteY138" fmla="*/ 4089945 h 5299860"/>
              <a:gd name="connsiteX139" fmla="*/ 7380387 w 8599450"/>
              <a:gd name="connsiteY139" fmla="*/ 4092386 h 5299860"/>
              <a:gd name="connsiteX140" fmla="*/ 7196434 w 8599450"/>
              <a:gd name="connsiteY140" fmla="*/ 3910987 h 5299860"/>
              <a:gd name="connsiteX141" fmla="*/ 7193881 w 8599450"/>
              <a:gd name="connsiteY141" fmla="*/ 3910015 h 5299860"/>
              <a:gd name="connsiteX142" fmla="*/ 7223832 w 8599450"/>
              <a:gd name="connsiteY142" fmla="*/ 3597115 h 5299860"/>
              <a:gd name="connsiteX143" fmla="*/ 7210312 w 8599450"/>
              <a:gd name="connsiteY143" fmla="*/ 3602707 h 5299860"/>
              <a:gd name="connsiteX144" fmla="*/ 7205060 w 8599450"/>
              <a:gd name="connsiteY144" fmla="*/ 3620139 h 5299860"/>
              <a:gd name="connsiteX145" fmla="*/ 7206465 w 8599450"/>
              <a:gd name="connsiteY145" fmla="*/ 3623877 h 5299860"/>
              <a:gd name="connsiteX146" fmla="*/ 7208078 w 8599450"/>
              <a:gd name="connsiteY146" fmla="*/ 3627013 h 5299860"/>
              <a:gd name="connsiteX147" fmla="*/ 7210644 w 8599450"/>
              <a:gd name="connsiteY147" fmla="*/ 3629965 h 5299860"/>
              <a:gd name="connsiteX148" fmla="*/ 7213436 w 8599450"/>
              <a:gd name="connsiteY148" fmla="*/ 3632296 h 5299860"/>
              <a:gd name="connsiteX149" fmla="*/ 7216594 w 8599450"/>
              <a:gd name="connsiteY149" fmla="*/ 3633865 h 5299860"/>
              <a:gd name="connsiteX150" fmla="*/ 7220351 w 8599450"/>
              <a:gd name="connsiteY150" fmla="*/ 3635218 h 5299860"/>
              <a:gd name="connsiteX151" fmla="*/ 7224118 w 8599450"/>
              <a:gd name="connsiteY151" fmla="*/ 3635386 h 5299860"/>
              <a:gd name="connsiteX152" fmla="*/ 7237867 w 8599450"/>
              <a:gd name="connsiteY152" fmla="*/ 3629774 h 5299860"/>
              <a:gd name="connsiteX153" fmla="*/ 7242890 w 8599450"/>
              <a:gd name="connsiteY153" fmla="*/ 3612362 h 5299860"/>
              <a:gd name="connsiteX154" fmla="*/ 7241467 w 8599450"/>
              <a:gd name="connsiteY154" fmla="*/ 3608642 h 5299860"/>
              <a:gd name="connsiteX155" fmla="*/ 7239872 w 8599450"/>
              <a:gd name="connsiteY155" fmla="*/ 3605488 h 5299860"/>
              <a:gd name="connsiteX156" fmla="*/ 7237484 w 8599450"/>
              <a:gd name="connsiteY156" fmla="*/ 3602747 h 5299860"/>
              <a:gd name="connsiteX157" fmla="*/ 7234514 w 8599450"/>
              <a:gd name="connsiteY157" fmla="*/ 3600205 h 5299860"/>
              <a:gd name="connsiteX158" fmla="*/ 7231339 w 8599450"/>
              <a:gd name="connsiteY158" fmla="*/ 3598654 h 5299860"/>
              <a:gd name="connsiteX159" fmla="*/ 7227599 w 8599450"/>
              <a:gd name="connsiteY159" fmla="*/ 3597283 h 5299860"/>
              <a:gd name="connsiteX160" fmla="*/ 7223832 w 8599450"/>
              <a:gd name="connsiteY160" fmla="*/ 3597115 h 5299860"/>
              <a:gd name="connsiteX161" fmla="*/ 7363200 w 8599450"/>
              <a:gd name="connsiteY161" fmla="*/ 3597024 h 5299860"/>
              <a:gd name="connsiteX162" fmla="*/ 7349706 w 8599450"/>
              <a:gd name="connsiteY162" fmla="*/ 3597827 h 5299860"/>
              <a:gd name="connsiteX163" fmla="*/ 7343178 w 8599450"/>
              <a:gd name="connsiteY163" fmla="*/ 3602168 h 5299860"/>
              <a:gd name="connsiteX164" fmla="*/ 7357265 w 8599450"/>
              <a:gd name="connsiteY164" fmla="*/ 3634668 h 5299860"/>
              <a:gd name="connsiteX165" fmla="*/ 7370836 w 8599450"/>
              <a:gd name="connsiteY165" fmla="*/ 3628845 h 5299860"/>
              <a:gd name="connsiteX166" fmla="*/ 7363200 w 8599450"/>
              <a:gd name="connsiteY166" fmla="*/ 3597024 h 5299860"/>
              <a:gd name="connsiteX167" fmla="*/ 7496814 w 8599450"/>
              <a:gd name="connsiteY167" fmla="*/ 3596281 h 5299860"/>
              <a:gd name="connsiteX168" fmla="*/ 7483467 w 8599450"/>
              <a:gd name="connsiteY168" fmla="*/ 3596485 h 5299860"/>
              <a:gd name="connsiteX169" fmla="*/ 7476286 w 8599450"/>
              <a:gd name="connsiteY169" fmla="*/ 3601061 h 5299860"/>
              <a:gd name="connsiteX170" fmla="*/ 7488853 w 8599450"/>
              <a:gd name="connsiteY170" fmla="*/ 3633536 h 5299860"/>
              <a:gd name="connsiteX171" fmla="*/ 7504193 w 8599450"/>
              <a:gd name="connsiteY171" fmla="*/ 3627913 h 5299860"/>
              <a:gd name="connsiteX172" fmla="*/ 7503804 w 8599450"/>
              <a:gd name="connsiteY172" fmla="*/ 3627916 h 5299860"/>
              <a:gd name="connsiteX173" fmla="*/ 7496814 w 8599450"/>
              <a:gd name="connsiteY173" fmla="*/ 3596281 h 5299860"/>
              <a:gd name="connsiteX174" fmla="*/ 7629436 w 8599450"/>
              <a:gd name="connsiteY174" fmla="*/ 3595073 h 5299860"/>
              <a:gd name="connsiteX175" fmla="*/ 7615818 w 8599450"/>
              <a:gd name="connsiteY175" fmla="*/ 3595754 h 5299860"/>
              <a:gd name="connsiteX176" fmla="*/ 7609501 w 8599450"/>
              <a:gd name="connsiteY176" fmla="*/ 3600023 h 5299860"/>
              <a:gd name="connsiteX177" fmla="*/ 7623572 w 8599450"/>
              <a:gd name="connsiteY177" fmla="*/ 3632788 h 5299860"/>
              <a:gd name="connsiteX178" fmla="*/ 7637161 w 8599450"/>
              <a:gd name="connsiteY178" fmla="*/ 3626983 h 5299860"/>
              <a:gd name="connsiteX179" fmla="*/ 7629436 w 8599450"/>
              <a:gd name="connsiteY179" fmla="*/ 3595073 h 5299860"/>
              <a:gd name="connsiteX180" fmla="*/ 7763111 w 8599450"/>
              <a:gd name="connsiteY180" fmla="*/ 3594411 h 5299860"/>
              <a:gd name="connsiteX181" fmla="*/ 7749757 w 8599450"/>
              <a:gd name="connsiteY181" fmla="*/ 3594623 h 5299860"/>
              <a:gd name="connsiteX182" fmla="*/ 7742611 w 8599450"/>
              <a:gd name="connsiteY182" fmla="*/ 3599199 h 5299860"/>
              <a:gd name="connsiteX183" fmla="*/ 7755160 w 8599450"/>
              <a:gd name="connsiteY183" fmla="*/ 3631692 h 5299860"/>
              <a:gd name="connsiteX184" fmla="*/ 7770518 w 8599450"/>
              <a:gd name="connsiteY184" fmla="*/ 3626051 h 5299860"/>
              <a:gd name="connsiteX185" fmla="*/ 7770112 w 8599450"/>
              <a:gd name="connsiteY185" fmla="*/ 3626036 h 5299860"/>
              <a:gd name="connsiteX186" fmla="*/ 7763111 w 8599450"/>
              <a:gd name="connsiteY186" fmla="*/ 3594411 h 5299860"/>
              <a:gd name="connsiteX187" fmla="*/ 7895838 w 8599450"/>
              <a:gd name="connsiteY187" fmla="*/ 3593292 h 5299860"/>
              <a:gd name="connsiteX188" fmla="*/ 7882339 w 8599450"/>
              <a:gd name="connsiteY188" fmla="*/ 3594085 h 5299860"/>
              <a:gd name="connsiteX189" fmla="*/ 7875846 w 8599450"/>
              <a:gd name="connsiteY189" fmla="*/ 3598391 h 5299860"/>
              <a:gd name="connsiteX190" fmla="*/ 7889897 w 8599450"/>
              <a:gd name="connsiteY190" fmla="*/ 3630926 h 5299860"/>
              <a:gd name="connsiteX191" fmla="*/ 7903451 w 8599450"/>
              <a:gd name="connsiteY191" fmla="*/ 3625121 h 5299860"/>
              <a:gd name="connsiteX192" fmla="*/ 7895838 w 8599450"/>
              <a:gd name="connsiteY192" fmla="*/ 3593292 h 5299860"/>
              <a:gd name="connsiteX193" fmla="*/ 8022773 w 8599450"/>
              <a:gd name="connsiteY193" fmla="*/ 3591530 h 5299860"/>
              <a:gd name="connsiteX194" fmla="*/ 8009057 w 8599450"/>
              <a:gd name="connsiteY194" fmla="*/ 3596894 h 5299860"/>
              <a:gd name="connsiteX195" fmla="*/ 8023059 w 8599450"/>
              <a:gd name="connsiteY195" fmla="*/ 3629801 h 5299860"/>
              <a:gd name="connsiteX196" fmla="*/ 8036419 w 8599450"/>
              <a:gd name="connsiteY196" fmla="*/ 3624192 h 5299860"/>
              <a:gd name="connsiteX197" fmla="*/ 8022773 w 8599450"/>
              <a:gd name="connsiteY197" fmla="*/ 3591530 h 5299860"/>
              <a:gd name="connsiteX198" fmla="*/ 7443385 w 8599450"/>
              <a:gd name="connsiteY198" fmla="*/ 2922045 h 5299860"/>
              <a:gd name="connsiteX199" fmla="*/ 7422287 w 8599450"/>
              <a:gd name="connsiteY199" fmla="*/ 2922557 h 5299860"/>
              <a:gd name="connsiteX200" fmla="*/ 7382320 w 8599450"/>
              <a:gd name="connsiteY200" fmla="*/ 2985987 h 5299860"/>
              <a:gd name="connsiteX201" fmla="*/ 7445786 w 8599450"/>
              <a:gd name="connsiteY201" fmla="*/ 3026227 h 5299860"/>
              <a:gd name="connsiteX202" fmla="*/ 7485990 w 8599450"/>
              <a:gd name="connsiteY202" fmla="*/ 2962488 h 5299860"/>
              <a:gd name="connsiteX203" fmla="*/ 7443385 w 8599450"/>
              <a:gd name="connsiteY203" fmla="*/ 2922045 h 5299860"/>
              <a:gd name="connsiteX204" fmla="*/ 7442438 w 8599450"/>
              <a:gd name="connsiteY204" fmla="*/ 2862116 h 5299860"/>
              <a:gd name="connsiteX205" fmla="*/ 7526009 w 8599450"/>
              <a:gd name="connsiteY205" fmla="*/ 2909353 h 5299860"/>
              <a:gd name="connsiteX206" fmla="*/ 7529471 w 8599450"/>
              <a:gd name="connsiteY206" fmla="*/ 3034432 h 5299860"/>
              <a:gd name="connsiteX207" fmla="*/ 7459094 w 8599450"/>
              <a:gd name="connsiteY207" fmla="*/ 3084145 h 5299860"/>
              <a:gd name="connsiteX208" fmla="*/ 7415124 w 8599450"/>
              <a:gd name="connsiteY208" fmla="*/ 3085242 h 5299860"/>
              <a:gd name="connsiteX209" fmla="*/ 7324366 w 8599450"/>
              <a:gd name="connsiteY209" fmla="*/ 2999125 h 5299860"/>
              <a:gd name="connsiteX210" fmla="*/ 7409151 w 8599450"/>
              <a:gd name="connsiteY210" fmla="*/ 2864604 h 5299860"/>
              <a:gd name="connsiteX211" fmla="*/ 7442438 w 8599450"/>
              <a:gd name="connsiteY211" fmla="*/ 2862116 h 5299860"/>
              <a:gd name="connsiteX212" fmla="*/ 7453875 w 8599450"/>
              <a:gd name="connsiteY212" fmla="*/ 2856302 h 5299860"/>
              <a:gd name="connsiteX213" fmla="*/ 7407649 w 8599450"/>
              <a:gd name="connsiteY213" fmla="*/ 2857639 h 5299860"/>
              <a:gd name="connsiteX214" fmla="*/ 7364969 w 8599450"/>
              <a:gd name="connsiteY214" fmla="*/ 2876644 h 5299860"/>
              <a:gd name="connsiteX215" fmla="*/ 7317564 w 8599450"/>
              <a:gd name="connsiteY215" fmla="*/ 3000667 h 5299860"/>
              <a:gd name="connsiteX216" fmla="*/ 7460466 w 8599450"/>
              <a:gd name="connsiteY216" fmla="*/ 3090986 h 5299860"/>
              <a:gd name="connsiteX217" fmla="*/ 7551890 w 8599450"/>
              <a:gd name="connsiteY217" fmla="*/ 2994462 h 5299860"/>
              <a:gd name="connsiteX218" fmla="*/ 7497777 w 8599450"/>
              <a:gd name="connsiteY218" fmla="*/ 2873123 h 5299860"/>
              <a:gd name="connsiteX219" fmla="*/ 7453875 w 8599450"/>
              <a:gd name="connsiteY219" fmla="*/ 2856302 h 5299860"/>
              <a:gd name="connsiteX220" fmla="*/ 7611766 w 8599450"/>
              <a:gd name="connsiteY220" fmla="*/ 2660487 h 5299860"/>
              <a:gd name="connsiteX221" fmla="*/ 7502927 w 8599450"/>
              <a:gd name="connsiteY221" fmla="*/ 2685158 h 5299860"/>
              <a:gd name="connsiteX222" fmla="*/ 7532985 w 8599450"/>
              <a:gd name="connsiteY222" fmla="*/ 2704107 h 5299860"/>
              <a:gd name="connsiteX223" fmla="*/ 7641824 w 8599450"/>
              <a:gd name="connsiteY223" fmla="*/ 2679436 h 5299860"/>
              <a:gd name="connsiteX224" fmla="*/ 7521653 w 8599450"/>
              <a:gd name="connsiteY224" fmla="*/ 2603677 h 5299860"/>
              <a:gd name="connsiteX225" fmla="*/ 7412814 w 8599450"/>
              <a:gd name="connsiteY225" fmla="*/ 2628348 h 5299860"/>
              <a:gd name="connsiteX226" fmla="*/ 7442872 w 8599450"/>
              <a:gd name="connsiteY226" fmla="*/ 2647297 h 5299860"/>
              <a:gd name="connsiteX227" fmla="*/ 7551687 w 8599450"/>
              <a:gd name="connsiteY227" fmla="*/ 2622631 h 5299860"/>
              <a:gd name="connsiteX228" fmla="*/ 7431540 w 8599450"/>
              <a:gd name="connsiteY228" fmla="*/ 2546867 h 5299860"/>
              <a:gd name="connsiteX229" fmla="*/ 7322433 w 8599450"/>
              <a:gd name="connsiteY229" fmla="*/ 2571599 h 5299860"/>
              <a:gd name="connsiteX230" fmla="*/ 7352753 w 8599450"/>
              <a:gd name="connsiteY230" fmla="*/ 2590463 h 5299860"/>
              <a:gd name="connsiteX231" fmla="*/ 7461568 w 8599450"/>
              <a:gd name="connsiteY231" fmla="*/ 2565798 h 5299860"/>
              <a:gd name="connsiteX232" fmla="*/ 7341427 w 8599450"/>
              <a:gd name="connsiteY232" fmla="*/ 2490057 h 5299860"/>
              <a:gd name="connsiteX233" fmla="*/ 7232320 w 8599450"/>
              <a:gd name="connsiteY233" fmla="*/ 2514789 h 5299860"/>
              <a:gd name="connsiteX234" fmla="*/ 7262348 w 8599450"/>
              <a:gd name="connsiteY234" fmla="*/ 2533719 h 5299860"/>
              <a:gd name="connsiteX235" fmla="*/ 7371455 w 8599450"/>
              <a:gd name="connsiteY235" fmla="*/ 2508988 h 5299860"/>
              <a:gd name="connsiteX236" fmla="*/ 7250985 w 8599450"/>
              <a:gd name="connsiteY236" fmla="*/ 2433040 h 5299860"/>
              <a:gd name="connsiteX237" fmla="*/ 7142146 w 8599450"/>
              <a:gd name="connsiteY237" fmla="*/ 2457711 h 5299860"/>
              <a:gd name="connsiteX238" fmla="*/ 7172234 w 8599450"/>
              <a:gd name="connsiteY238" fmla="*/ 2476910 h 5299860"/>
              <a:gd name="connsiteX239" fmla="*/ 7281342 w 8599450"/>
              <a:gd name="connsiteY239" fmla="*/ 2452178 h 5299860"/>
              <a:gd name="connsiteX240" fmla="*/ 7160872 w 8599450"/>
              <a:gd name="connsiteY240" fmla="*/ 2376231 h 5299860"/>
              <a:gd name="connsiteX241" fmla="*/ 7052033 w 8599450"/>
              <a:gd name="connsiteY241" fmla="*/ 2400902 h 5299860"/>
              <a:gd name="connsiteX242" fmla="*/ 7082061 w 8599450"/>
              <a:gd name="connsiteY242" fmla="*/ 2419832 h 5299860"/>
              <a:gd name="connsiteX243" fmla="*/ 7190900 w 8599450"/>
              <a:gd name="connsiteY243" fmla="*/ 2395161 h 5299860"/>
              <a:gd name="connsiteX244" fmla="*/ 7070758 w 8599450"/>
              <a:gd name="connsiteY244" fmla="*/ 2319420 h 5299860"/>
              <a:gd name="connsiteX245" fmla="*/ 6961919 w 8599450"/>
              <a:gd name="connsiteY245" fmla="*/ 2344091 h 5299860"/>
              <a:gd name="connsiteX246" fmla="*/ 6991946 w 8599450"/>
              <a:gd name="connsiteY246" fmla="*/ 2363021 h 5299860"/>
              <a:gd name="connsiteX247" fmla="*/ 7100785 w 8599450"/>
              <a:gd name="connsiteY247" fmla="*/ 2338350 h 5299860"/>
              <a:gd name="connsiteX248" fmla="*/ 7788155 w 8599450"/>
              <a:gd name="connsiteY248" fmla="*/ 2271237 h 5299860"/>
              <a:gd name="connsiteX249" fmla="*/ 7773839 w 8599450"/>
              <a:gd name="connsiteY249" fmla="*/ 2293913 h 5299860"/>
              <a:gd name="connsiteX250" fmla="*/ 7774975 w 8599450"/>
              <a:gd name="connsiteY250" fmla="*/ 2297680 h 5299860"/>
              <a:gd name="connsiteX251" fmla="*/ 7776812 w 8599450"/>
              <a:gd name="connsiteY251" fmla="*/ 2300699 h 5299860"/>
              <a:gd name="connsiteX252" fmla="*/ 7779247 w 8599450"/>
              <a:gd name="connsiteY252" fmla="*/ 2303864 h 5299860"/>
              <a:gd name="connsiteX253" fmla="*/ 7782299 w 8599450"/>
              <a:gd name="connsiteY253" fmla="*/ 2306018 h 5299860"/>
              <a:gd name="connsiteX254" fmla="*/ 7796600 w 8599450"/>
              <a:gd name="connsiteY254" fmla="*/ 2308492 h 5299860"/>
              <a:gd name="connsiteX255" fmla="*/ 7811118 w 8599450"/>
              <a:gd name="connsiteY255" fmla="*/ 2285463 h 5299860"/>
              <a:gd name="connsiteX256" fmla="*/ 7788155 w 8599450"/>
              <a:gd name="connsiteY256" fmla="*/ 2271237 h 5299860"/>
              <a:gd name="connsiteX257" fmla="*/ 7675868 w 8599450"/>
              <a:gd name="connsiteY257" fmla="*/ 2199613 h 5299860"/>
              <a:gd name="connsiteX258" fmla="*/ 7668437 w 8599450"/>
              <a:gd name="connsiteY258" fmla="*/ 2234006 h 5299860"/>
              <a:gd name="connsiteX259" fmla="*/ 7684120 w 8599450"/>
              <a:gd name="connsiteY259" fmla="*/ 2237603 h 5299860"/>
              <a:gd name="connsiteX260" fmla="*/ 7691226 w 8599450"/>
              <a:gd name="connsiteY260" fmla="*/ 2203360 h 5299860"/>
              <a:gd name="connsiteX261" fmla="*/ 7675868 w 8599450"/>
              <a:gd name="connsiteY261" fmla="*/ 2199613 h 5299860"/>
              <a:gd name="connsiteX262" fmla="*/ 7570505 w 8599450"/>
              <a:gd name="connsiteY262" fmla="*/ 2128906 h 5299860"/>
              <a:gd name="connsiteX263" fmla="*/ 7562642 w 8599450"/>
              <a:gd name="connsiteY263" fmla="*/ 2129047 h 5299860"/>
              <a:gd name="connsiteX264" fmla="*/ 7557006 w 8599450"/>
              <a:gd name="connsiteY264" fmla="*/ 2164008 h 5299860"/>
              <a:gd name="connsiteX265" fmla="*/ 7571307 w 8599450"/>
              <a:gd name="connsiteY265" fmla="*/ 2166483 h 5299860"/>
              <a:gd name="connsiteX266" fmla="*/ 7570505 w 8599450"/>
              <a:gd name="connsiteY266" fmla="*/ 2128906 h 5299860"/>
              <a:gd name="connsiteX267" fmla="*/ 7450091 w 8599450"/>
              <a:gd name="connsiteY267" fmla="*/ 2057842 h 5299860"/>
              <a:gd name="connsiteX268" fmla="*/ 7443139 w 8599450"/>
              <a:gd name="connsiteY268" fmla="*/ 2091973 h 5299860"/>
              <a:gd name="connsiteX269" fmla="*/ 7458822 w 8599450"/>
              <a:gd name="connsiteY269" fmla="*/ 2095570 h 5299860"/>
              <a:gd name="connsiteX270" fmla="*/ 7458581 w 8599450"/>
              <a:gd name="connsiteY270" fmla="*/ 2057865 h 5299860"/>
              <a:gd name="connsiteX271" fmla="*/ 7450091 w 8599450"/>
              <a:gd name="connsiteY271" fmla="*/ 2057842 h 5299860"/>
              <a:gd name="connsiteX272" fmla="*/ 7345232 w 8599450"/>
              <a:gd name="connsiteY272" fmla="*/ 1986866 h 5299860"/>
              <a:gd name="connsiteX273" fmla="*/ 7337295 w 8599450"/>
              <a:gd name="connsiteY273" fmla="*/ 1987025 h 5299860"/>
              <a:gd name="connsiteX274" fmla="*/ 7331733 w 8599450"/>
              <a:gd name="connsiteY274" fmla="*/ 2021969 h 5299860"/>
              <a:gd name="connsiteX275" fmla="*/ 7346009 w 8599450"/>
              <a:gd name="connsiteY275" fmla="*/ 2024449 h 5299860"/>
              <a:gd name="connsiteX276" fmla="*/ 7345232 w 8599450"/>
              <a:gd name="connsiteY276" fmla="*/ 1986866 h 5299860"/>
              <a:gd name="connsiteX277" fmla="*/ 7023600 w 8599450"/>
              <a:gd name="connsiteY277" fmla="*/ 1951134 h 5299860"/>
              <a:gd name="connsiteX278" fmla="*/ 7021370 w 8599450"/>
              <a:gd name="connsiteY278" fmla="*/ 1952716 h 5299860"/>
              <a:gd name="connsiteX279" fmla="*/ 7022420 w 8599450"/>
              <a:gd name="connsiteY279" fmla="*/ 1957349 h 5299860"/>
              <a:gd name="connsiteX280" fmla="*/ 7439886 w 8599450"/>
              <a:gd name="connsiteY280" fmla="*/ 2220643 h 5299860"/>
              <a:gd name="connsiteX281" fmla="*/ 7445894 w 8599450"/>
              <a:gd name="connsiteY281" fmla="*/ 2251820 h 5299860"/>
              <a:gd name="connsiteX282" fmla="*/ 7589752 w 8599450"/>
              <a:gd name="connsiteY282" fmla="*/ 2342512 h 5299860"/>
              <a:gd name="connsiteX283" fmla="*/ 7620455 w 8599450"/>
              <a:gd name="connsiteY283" fmla="*/ 2334527 h 5299860"/>
              <a:gd name="connsiteX284" fmla="*/ 7873904 w 8599450"/>
              <a:gd name="connsiteY284" fmla="*/ 2494377 h 5299860"/>
              <a:gd name="connsiteX285" fmla="*/ 7908501 w 8599450"/>
              <a:gd name="connsiteY285" fmla="*/ 2647005 h 5299860"/>
              <a:gd name="connsiteX286" fmla="*/ 7910157 w 8599450"/>
              <a:gd name="connsiteY286" fmla="*/ 2649219 h 5299860"/>
              <a:gd name="connsiteX287" fmla="*/ 8064920 w 8599450"/>
              <a:gd name="connsiteY287" fmla="*/ 2746768 h 5299860"/>
              <a:gd name="connsiteX288" fmla="*/ 8061855 w 8599450"/>
              <a:gd name="connsiteY288" fmla="*/ 2764436 h 5299860"/>
              <a:gd name="connsiteX289" fmla="*/ 8095891 w 8599450"/>
              <a:gd name="connsiteY289" fmla="*/ 2785892 h 5299860"/>
              <a:gd name="connsiteX290" fmla="*/ 8117347 w 8599450"/>
              <a:gd name="connsiteY290" fmla="*/ 2751857 h 5299860"/>
              <a:gd name="connsiteX291" fmla="*/ 8083312 w 8599450"/>
              <a:gd name="connsiteY291" fmla="*/ 2730400 h 5299860"/>
              <a:gd name="connsiteX292" fmla="*/ 8068685 w 8599450"/>
              <a:gd name="connsiteY292" fmla="*/ 2740789 h 5299860"/>
              <a:gd name="connsiteX293" fmla="*/ 7914994 w 8599450"/>
              <a:gd name="connsiteY293" fmla="*/ 2644098 h 5299860"/>
              <a:gd name="connsiteX294" fmla="*/ 7880397 w 8599450"/>
              <a:gd name="connsiteY294" fmla="*/ 2491470 h 5299860"/>
              <a:gd name="connsiteX295" fmla="*/ 7879040 w 8599450"/>
              <a:gd name="connsiteY295" fmla="*/ 2489214 h 5299860"/>
              <a:gd name="connsiteX296" fmla="*/ 7026270 w 8599450"/>
              <a:gd name="connsiteY296" fmla="*/ 1951606 h 5299860"/>
              <a:gd name="connsiteX297" fmla="*/ 7023600 w 8599450"/>
              <a:gd name="connsiteY297" fmla="*/ 1951134 h 5299860"/>
              <a:gd name="connsiteX298" fmla="*/ 7233284 w 8599450"/>
              <a:gd name="connsiteY298" fmla="*/ 1915832 h 5299860"/>
              <a:gd name="connsiteX299" fmla="*/ 7224799 w 8599450"/>
              <a:gd name="connsiteY299" fmla="*/ 1915832 h 5299860"/>
              <a:gd name="connsiteX300" fmla="*/ 7217842 w 8599450"/>
              <a:gd name="connsiteY300" fmla="*/ 1949939 h 5299860"/>
              <a:gd name="connsiteX301" fmla="*/ 7233549 w 8599450"/>
              <a:gd name="connsiteY301" fmla="*/ 1953531 h 5299860"/>
              <a:gd name="connsiteX302" fmla="*/ 7233284 w 8599450"/>
              <a:gd name="connsiteY302" fmla="*/ 1915832 h 5299860"/>
              <a:gd name="connsiteX303" fmla="*/ 7119934 w 8599450"/>
              <a:gd name="connsiteY303" fmla="*/ 1844833 h 5299860"/>
              <a:gd name="connsiteX304" fmla="*/ 7112095 w 8599450"/>
              <a:gd name="connsiteY304" fmla="*/ 1844969 h 5299860"/>
              <a:gd name="connsiteX305" fmla="*/ 7106435 w 8599450"/>
              <a:gd name="connsiteY305" fmla="*/ 1879935 h 5299860"/>
              <a:gd name="connsiteX306" fmla="*/ 7120736 w 8599450"/>
              <a:gd name="connsiteY306" fmla="*/ 1882410 h 5299860"/>
              <a:gd name="connsiteX307" fmla="*/ 7119934 w 8599450"/>
              <a:gd name="connsiteY307" fmla="*/ 1844833 h 5299860"/>
              <a:gd name="connsiteX308" fmla="*/ 6999768 w 8599450"/>
              <a:gd name="connsiteY308" fmla="*/ 1773843 h 5299860"/>
              <a:gd name="connsiteX309" fmla="*/ 6987911 w 8599450"/>
              <a:gd name="connsiteY309" fmla="*/ 1782375 h 5299860"/>
              <a:gd name="connsiteX310" fmla="*/ 6986086 w 8599450"/>
              <a:gd name="connsiteY310" fmla="*/ 1785634 h 5299860"/>
              <a:gd name="connsiteX311" fmla="*/ 6985260 w 8599450"/>
              <a:gd name="connsiteY311" fmla="*/ 1789564 h 5299860"/>
              <a:gd name="connsiteX312" fmla="*/ 6984897 w 8599450"/>
              <a:gd name="connsiteY312" fmla="*/ 1793056 h 5299860"/>
              <a:gd name="connsiteX313" fmla="*/ 6985229 w 8599450"/>
              <a:gd name="connsiteY313" fmla="*/ 1797005 h 5299860"/>
              <a:gd name="connsiteX314" fmla="*/ 7008258 w 8599450"/>
              <a:gd name="connsiteY314" fmla="*/ 1811523 h 5299860"/>
              <a:gd name="connsiteX315" fmla="*/ 7022776 w 8599450"/>
              <a:gd name="connsiteY315" fmla="*/ 1788494 h 5299860"/>
              <a:gd name="connsiteX316" fmla="*/ 7021640 w 8599450"/>
              <a:gd name="connsiteY316" fmla="*/ 1784727 h 5299860"/>
              <a:gd name="connsiteX317" fmla="*/ 7019808 w 8599450"/>
              <a:gd name="connsiteY317" fmla="*/ 1781733 h 5299860"/>
              <a:gd name="connsiteX318" fmla="*/ 7017100 w 8599450"/>
              <a:gd name="connsiteY318" fmla="*/ 1778604 h 5299860"/>
              <a:gd name="connsiteX319" fmla="*/ 6999768 w 8599450"/>
              <a:gd name="connsiteY319" fmla="*/ 1773843 h 5299860"/>
              <a:gd name="connsiteX320" fmla="*/ 6873381 w 8599450"/>
              <a:gd name="connsiteY320" fmla="*/ 927269 h 5299860"/>
              <a:gd name="connsiteX321" fmla="*/ 6852346 w 8599450"/>
              <a:gd name="connsiteY321" fmla="*/ 928973 h 5299860"/>
              <a:gd name="connsiteX322" fmla="*/ 6816030 w 8599450"/>
              <a:gd name="connsiteY322" fmla="*/ 994562 h 5299860"/>
              <a:gd name="connsiteX323" fmla="*/ 6881670 w 8599450"/>
              <a:gd name="connsiteY323" fmla="*/ 1031149 h 5299860"/>
              <a:gd name="connsiteX324" fmla="*/ 6918205 w 8599450"/>
              <a:gd name="connsiteY324" fmla="*/ 965238 h 5299860"/>
              <a:gd name="connsiteX325" fmla="*/ 6873381 w 8599450"/>
              <a:gd name="connsiteY325" fmla="*/ 927269 h 5299860"/>
              <a:gd name="connsiteX326" fmla="*/ 6869046 w 8599450"/>
              <a:gd name="connsiteY326" fmla="*/ 867487 h 5299860"/>
              <a:gd name="connsiteX327" fmla="*/ 6955155 w 8599450"/>
              <a:gd name="connsiteY327" fmla="*/ 909923 h 5299860"/>
              <a:gd name="connsiteX328" fmla="*/ 6965683 w 8599450"/>
              <a:gd name="connsiteY328" fmla="*/ 1034606 h 5299860"/>
              <a:gd name="connsiteX329" fmla="*/ 6898231 w 8599450"/>
              <a:gd name="connsiteY329" fmla="*/ 1088219 h 5299860"/>
              <a:gd name="connsiteX330" fmla="*/ 6854393 w 8599450"/>
              <a:gd name="connsiteY330" fmla="*/ 1091801 h 5299860"/>
              <a:gd name="connsiteX331" fmla="*/ 6758910 w 8599450"/>
              <a:gd name="connsiteY331" fmla="*/ 1010954 h 5299860"/>
              <a:gd name="connsiteX332" fmla="*/ 6835953 w 8599450"/>
              <a:gd name="connsiteY332" fmla="*/ 871854 h 5299860"/>
              <a:gd name="connsiteX333" fmla="*/ 6869046 w 8599450"/>
              <a:gd name="connsiteY333" fmla="*/ 867487 h 5299860"/>
              <a:gd name="connsiteX334" fmla="*/ 6880136 w 8599450"/>
              <a:gd name="connsiteY334" fmla="*/ 861036 h 5299860"/>
              <a:gd name="connsiteX335" fmla="*/ 6834059 w 8599450"/>
              <a:gd name="connsiteY335" fmla="*/ 864984 h 5299860"/>
              <a:gd name="connsiteX336" fmla="*/ 6792523 w 8599450"/>
              <a:gd name="connsiteY336" fmla="*/ 886373 h 5299860"/>
              <a:gd name="connsiteX337" fmla="*/ 6752206 w 8599450"/>
              <a:gd name="connsiteY337" fmla="*/ 1012878 h 5299860"/>
              <a:gd name="connsiteX338" fmla="*/ 6899987 w 8599450"/>
              <a:gd name="connsiteY338" fmla="*/ 1094972 h 5299860"/>
              <a:gd name="connsiteX339" fmla="*/ 6985806 w 8599450"/>
              <a:gd name="connsiteY339" fmla="*/ 993433 h 5299860"/>
              <a:gd name="connsiteX340" fmla="*/ 6924918 w 8599450"/>
              <a:gd name="connsiteY340" fmla="*/ 875347 h 5299860"/>
              <a:gd name="connsiteX341" fmla="*/ 6880136 w 8599450"/>
              <a:gd name="connsiteY341" fmla="*/ 861036 h 5299860"/>
              <a:gd name="connsiteX342" fmla="*/ 7026700 w 8599450"/>
              <a:gd name="connsiteY342" fmla="*/ 656610 h 5299860"/>
              <a:gd name="connsiteX343" fmla="*/ 6919430 w 8599450"/>
              <a:gd name="connsiteY343" fmla="*/ 687396 h 5299860"/>
              <a:gd name="connsiteX344" fmla="*/ 6950511 w 8599450"/>
              <a:gd name="connsiteY344" fmla="*/ 704615 h 5299860"/>
              <a:gd name="connsiteX345" fmla="*/ 7057781 w 8599450"/>
              <a:gd name="connsiteY345" fmla="*/ 673829 h 5299860"/>
              <a:gd name="connsiteX346" fmla="*/ 6933519 w 8599450"/>
              <a:gd name="connsiteY346" fmla="*/ 604986 h 5299860"/>
              <a:gd name="connsiteX347" fmla="*/ 6826249 w 8599450"/>
              <a:gd name="connsiteY347" fmla="*/ 635772 h 5299860"/>
              <a:gd name="connsiteX348" fmla="*/ 6857330 w 8599450"/>
              <a:gd name="connsiteY348" fmla="*/ 652991 h 5299860"/>
              <a:gd name="connsiteX349" fmla="*/ 6964576 w 8599450"/>
              <a:gd name="connsiteY349" fmla="*/ 622212 h 5299860"/>
              <a:gd name="connsiteX350" fmla="*/ 6840337 w 8599450"/>
              <a:gd name="connsiteY350" fmla="*/ 553363 h 5299860"/>
              <a:gd name="connsiteX351" fmla="*/ 6732803 w 8599450"/>
              <a:gd name="connsiteY351" fmla="*/ 584225 h 5299860"/>
              <a:gd name="connsiteX352" fmla="*/ 6764141 w 8599450"/>
              <a:gd name="connsiteY352" fmla="*/ 601344 h 5299860"/>
              <a:gd name="connsiteX353" fmla="*/ 6871387 w 8599450"/>
              <a:gd name="connsiteY353" fmla="*/ 570565 h 5299860"/>
              <a:gd name="connsiteX354" fmla="*/ 6747156 w 8599450"/>
              <a:gd name="connsiteY354" fmla="*/ 501740 h 5299860"/>
              <a:gd name="connsiteX355" fmla="*/ 6639622 w 8599450"/>
              <a:gd name="connsiteY355" fmla="*/ 532602 h 5299860"/>
              <a:gd name="connsiteX356" fmla="*/ 6670672 w 8599450"/>
              <a:gd name="connsiteY356" fmla="*/ 549804 h 5299860"/>
              <a:gd name="connsiteX357" fmla="*/ 6778206 w 8599450"/>
              <a:gd name="connsiteY357" fmla="*/ 518942 h 5299860"/>
              <a:gd name="connsiteX358" fmla="*/ 6653633 w 8599450"/>
              <a:gd name="connsiteY358" fmla="*/ 449929 h 5299860"/>
              <a:gd name="connsiteX359" fmla="*/ 6546364 w 8599450"/>
              <a:gd name="connsiteY359" fmla="*/ 480714 h 5299860"/>
              <a:gd name="connsiteX360" fmla="*/ 6577490 w 8599450"/>
              <a:gd name="connsiteY360" fmla="*/ 498181 h 5299860"/>
              <a:gd name="connsiteX361" fmla="*/ 6685024 w 8599450"/>
              <a:gd name="connsiteY361" fmla="*/ 467319 h 5299860"/>
              <a:gd name="connsiteX362" fmla="*/ 6560452 w 8599450"/>
              <a:gd name="connsiteY362" fmla="*/ 398305 h 5299860"/>
              <a:gd name="connsiteX363" fmla="*/ 6453182 w 8599450"/>
              <a:gd name="connsiteY363" fmla="*/ 429091 h 5299860"/>
              <a:gd name="connsiteX364" fmla="*/ 6484232 w 8599450"/>
              <a:gd name="connsiteY364" fmla="*/ 446293 h 5299860"/>
              <a:gd name="connsiteX365" fmla="*/ 6591502 w 8599450"/>
              <a:gd name="connsiteY365" fmla="*/ 415507 h 5299860"/>
              <a:gd name="connsiteX366" fmla="*/ 6467272 w 8599450"/>
              <a:gd name="connsiteY366" fmla="*/ 346681 h 5299860"/>
              <a:gd name="connsiteX367" fmla="*/ 6360002 w 8599450"/>
              <a:gd name="connsiteY367" fmla="*/ 377467 h 5299860"/>
              <a:gd name="connsiteX368" fmla="*/ 6391052 w 8599450"/>
              <a:gd name="connsiteY368" fmla="*/ 394669 h 5299860"/>
              <a:gd name="connsiteX369" fmla="*/ 6498322 w 8599450"/>
              <a:gd name="connsiteY369" fmla="*/ 363883 h 5299860"/>
              <a:gd name="connsiteX370" fmla="*/ 7180797 w 8599450"/>
              <a:gd name="connsiteY370" fmla="*/ 258008 h 5299860"/>
              <a:gd name="connsiteX371" fmla="*/ 7167786 w 8599450"/>
              <a:gd name="connsiteY371" fmla="*/ 281457 h 5299860"/>
              <a:gd name="connsiteX372" fmla="*/ 7169133 w 8599450"/>
              <a:gd name="connsiteY372" fmla="*/ 285154 h 5299860"/>
              <a:gd name="connsiteX373" fmla="*/ 7171139 w 8599450"/>
              <a:gd name="connsiteY373" fmla="*/ 288064 h 5299860"/>
              <a:gd name="connsiteX374" fmla="*/ 7173749 w 8599450"/>
              <a:gd name="connsiteY374" fmla="*/ 291086 h 5299860"/>
              <a:gd name="connsiteX375" fmla="*/ 7176917 w 8599450"/>
              <a:gd name="connsiteY375" fmla="*/ 293063 h 5299860"/>
              <a:gd name="connsiteX376" fmla="*/ 7191335 w 8599450"/>
              <a:gd name="connsiteY376" fmla="*/ 294726 h 5299860"/>
              <a:gd name="connsiteX377" fmla="*/ 7204528 w 8599450"/>
              <a:gd name="connsiteY377" fmla="*/ 270912 h 5299860"/>
              <a:gd name="connsiteX378" fmla="*/ 7180797 w 8599450"/>
              <a:gd name="connsiteY378" fmla="*/ 258008 h 5299860"/>
              <a:gd name="connsiteX379" fmla="*/ 7064639 w 8599450"/>
              <a:gd name="connsiteY379" fmla="*/ 192847 h 5299860"/>
              <a:gd name="connsiteX380" fmla="*/ 7059165 w 8599450"/>
              <a:gd name="connsiteY380" fmla="*/ 227606 h 5299860"/>
              <a:gd name="connsiteX381" fmla="*/ 7075026 w 8599450"/>
              <a:gd name="connsiteY381" fmla="*/ 230310 h 5299860"/>
              <a:gd name="connsiteX382" fmla="*/ 7080185 w 8599450"/>
              <a:gd name="connsiteY382" fmla="*/ 195720 h 5299860"/>
              <a:gd name="connsiteX383" fmla="*/ 7064639 w 8599450"/>
              <a:gd name="connsiteY383" fmla="*/ 192847 h 5299860"/>
              <a:gd name="connsiteX384" fmla="*/ 6955446 w 8599450"/>
              <a:gd name="connsiteY384" fmla="*/ 128211 h 5299860"/>
              <a:gd name="connsiteX385" fmla="*/ 6947604 w 8599450"/>
              <a:gd name="connsiteY385" fmla="*/ 128797 h 5299860"/>
              <a:gd name="connsiteX386" fmla="*/ 6943954 w 8599450"/>
              <a:gd name="connsiteY386" fmla="*/ 164021 h 5299860"/>
              <a:gd name="connsiteX387" fmla="*/ 6958372 w 8599450"/>
              <a:gd name="connsiteY387" fmla="*/ 165683 h 5299860"/>
              <a:gd name="connsiteX388" fmla="*/ 6955446 w 8599450"/>
              <a:gd name="connsiteY388" fmla="*/ 128211 h 5299860"/>
              <a:gd name="connsiteX389" fmla="*/ 6839685 w 8599450"/>
              <a:gd name="connsiteY389" fmla="*/ 63614 h 5299860"/>
              <a:gd name="connsiteX390" fmla="*/ 6831207 w 8599450"/>
              <a:gd name="connsiteY390" fmla="*/ 64070 h 5299860"/>
              <a:gd name="connsiteX391" fmla="*/ 6826196 w 8599450"/>
              <a:gd name="connsiteY391" fmla="*/ 98540 h 5299860"/>
              <a:gd name="connsiteX392" fmla="*/ 6842058 w 8599450"/>
              <a:gd name="connsiteY392" fmla="*/ 101244 h 5299860"/>
              <a:gd name="connsiteX393" fmla="*/ 6839685 w 8599450"/>
              <a:gd name="connsiteY393" fmla="*/ 63614 h 5299860"/>
              <a:gd name="connsiteX394" fmla="*/ 7654747 w 8599450"/>
              <a:gd name="connsiteY394" fmla="*/ 0 h 5299860"/>
              <a:gd name="connsiteX395" fmla="*/ 7762434 w 8599450"/>
              <a:gd name="connsiteY395" fmla="*/ 0 h 5299860"/>
              <a:gd name="connsiteX396" fmla="*/ 7716350 w 8599450"/>
              <a:gd name="connsiteY396" fmla="*/ 34110 h 5299860"/>
              <a:gd name="connsiteX397" fmla="*/ 6434599 w 8599450"/>
              <a:gd name="connsiteY397" fmla="*/ 0 h 5299860"/>
              <a:gd name="connsiteX398" fmla="*/ 6714371 w 8599450"/>
              <a:gd name="connsiteY398" fmla="*/ 0 h 5299860"/>
              <a:gd name="connsiteX399" fmla="*/ 6701216 w 8599450"/>
              <a:gd name="connsiteY399" fmla="*/ 15598 h 5299860"/>
              <a:gd name="connsiteX400" fmla="*/ 6711009 w 8599450"/>
              <a:gd name="connsiteY400" fmla="*/ 34948 h 5299860"/>
              <a:gd name="connsiteX401" fmla="*/ 6725403 w 8599450"/>
              <a:gd name="connsiteY401" fmla="*/ 36617 h 5299860"/>
              <a:gd name="connsiteX402" fmla="*/ 6734569 w 8599450"/>
              <a:gd name="connsiteY402" fmla="*/ 5216 h 5299860"/>
              <a:gd name="connsiteX403" fmla="*/ 6724214 w 8599450"/>
              <a:gd name="connsiteY403" fmla="*/ 0 h 5299860"/>
              <a:gd name="connsiteX404" fmla="*/ 7224348 w 8599450"/>
              <a:gd name="connsiteY404" fmla="*/ 0 h 5299860"/>
              <a:gd name="connsiteX405" fmla="*/ 7441264 w 8599450"/>
              <a:gd name="connsiteY405" fmla="*/ 120187 h 5299860"/>
              <a:gd name="connsiteX406" fmla="*/ 7439208 w 8599450"/>
              <a:gd name="connsiteY406" fmla="*/ 137964 h 5299860"/>
              <a:gd name="connsiteX407" fmla="*/ 7474409 w 8599450"/>
              <a:gd name="connsiteY407" fmla="*/ 157486 h 5299860"/>
              <a:gd name="connsiteX408" fmla="*/ 7493900 w 8599450"/>
              <a:gd name="connsiteY408" fmla="*/ 122268 h 5299860"/>
              <a:gd name="connsiteX409" fmla="*/ 7458706 w 8599450"/>
              <a:gd name="connsiteY409" fmla="*/ 102770 h 5299860"/>
              <a:gd name="connsiteX410" fmla="*/ 7444695 w 8599450"/>
              <a:gd name="connsiteY410" fmla="*/ 113965 h 5299860"/>
              <a:gd name="connsiteX411" fmla="*/ 7238986 w 8599450"/>
              <a:gd name="connsiteY411" fmla="*/ 0 h 5299860"/>
              <a:gd name="connsiteX412" fmla="*/ 7640707 w 8599450"/>
              <a:gd name="connsiteY412" fmla="*/ 0 h 5299860"/>
              <a:gd name="connsiteX413" fmla="*/ 7710308 w 8599450"/>
              <a:gd name="connsiteY413" fmla="*/ 38583 h 5299860"/>
              <a:gd name="connsiteX414" fmla="*/ 7490326 w 8599450"/>
              <a:gd name="connsiteY414" fmla="*/ 201405 h 5299860"/>
              <a:gd name="connsiteX415" fmla="*/ 7490326 w 8599450"/>
              <a:gd name="connsiteY415" fmla="*/ 708629 h 5299860"/>
              <a:gd name="connsiteX416" fmla="*/ 7487428 w 8599450"/>
              <a:gd name="connsiteY416" fmla="*/ 710945 h 5299860"/>
              <a:gd name="connsiteX417" fmla="*/ 7328516 w 8599450"/>
              <a:gd name="connsiteY417" fmla="*/ 623100 h 5299860"/>
              <a:gd name="connsiteX418" fmla="*/ 7285343 w 8599450"/>
              <a:gd name="connsiteY418" fmla="*/ 472672 h 5299860"/>
              <a:gd name="connsiteX419" fmla="*/ 7283861 w 8599450"/>
              <a:gd name="connsiteY419" fmla="*/ 470497 h 5299860"/>
              <a:gd name="connsiteX420" fmla="*/ 0 w 8599450"/>
              <a:gd name="connsiteY420" fmla="*/ 0 h 5299860"/>
              <a:gd name="connsiteX421" fmla="*/ 6420327 w 8599450"/>
              <a:gd name="connsiteY421" fmla="*/ 0 h 5299860"/>
              <a:gd name="connsiteX422" fmla="*/ 6830222 w 8599450"/>
              <a:gd name="connsiteY422" fmla="*/ 227189 h 5299860"/>
              <a:gd name="connsiteX423" fmla="*/ 6837984 w 8599450"/>
              <a:gd name="connsiteY423" fmla="*/ 257975 h 5299860"/>
              <a:gd name="connsiteX424" fmla="*/ 6986740 w 8599450"/>
              <a:gd name="connsiteY424" fmla="*/ 340387 h 5299860"/>
              <a:gd name="connsiteX425" fmla="*/ 7016940 w 8599450"/>
              <a:gd name="connsiteY425" fmla="*/ 330679 h 5299860"/>
              <a:gd name="connsiteX426" fmla="*/ 7279025 w 8599450"/>
              <a:gd name="connsiteY426" fmla="*/ 475942 h 5299860"/>
              <a:gd name="connsiteX427" fmla="*/ 7322197 w 8599450"/>
              <a:gd name="connsiteY427" fmla="*/ 626369 h 5299860"/>
              <a:gd name="connsiteX428" fmla="*/ 7323975 w 8599450"/>
              <a:gd name="connsiteY428" fmla="*/ 628486 h 5299860"/>
              <a:gd name="connsiteX429" fmla="*/ 7484008 w 8599450"/>
              <a:gd name="connsiteY429" fmla="*/ 717128 h 5299860"/>
              <a:gd name="connsiteX430" fmla="*/ 7481947 w 8599450"/>
              <a:gd name="connsiteY430" fmla="*/ 734938 h 5299860"/>
              <a:gd name="connsiteX431" fmla="*/ 7490326 w 8599450"/>
              <a:gd name="connsiteY431" fmla="*/ 745464 h 5299860"/>
              <a:gd name="connsiteX432" fmla="*/ 7490326 w 8599450"/>
              <a:gd name="connsiteY432" fmla="*/ 1032087 h 5299860"/>
              <a:gd name="connsiteX433" fmla="*/ 7285989 w 8599450"/>
              <a:gd name="connsiteY433" fmla="*/ 918882 h 5299860"/>
              <a:gd name="connsiteX434" fmla="*/ 7283220 w 8599450"/>
              <a:gd name="connsiteY434" fmla="*/ 918298 h 5299860"/>
              <a:gd name="connsiteX435" fmla="*/ 7282833 w 8599450"/>
              <a:gd name="connsiteY435" fmla="*/ 925016 h 5299860"/>
              <a:gd name="connsiteX436" fmla="*/ 7490326 w 8599450"/>
              <a:gd name="connsiteY436" fmla="*/ 1039975 h 5299860"/>
              <a:gd name="connsiteX437" fmla="*/ 7490326 w 8599450"/>
              <a:gd name="connsiteY437" fmla="*/ 1540025 h 5299860"/>
              <a:gd name="connsiteX438" fmla="*/ 7880376 w 8599450"/>
              <a:gd name="connsiteY438" fmla="*/ 1540025 h 5299860"/>
              <a:gd name="connsiteX439" fmla="*/ 7880376 w 8599450"/>
              <a:gd name="connsiteY439" fmla="*/ 2029248 h 5299860"/>
              <a:gd name="connsiteX440" fmla="*/ 7764501 w 8599450"/>
              <a:gd name="connsiteY440" fmla="*/ 1956197 h 5299860"/>
              <a:gd name="connsiteX441" fmla="*/ 7707388 w 8599450"/>
              <a:gd name="connsiteY441" fmla="*/ 1704239 h 5299860"/>
              <a:gd name="connsiteX442" fmla="*/ 7705763 w 8599450"/>
              <a:gd name="connsiteY442" fmla="*/ 1702044 h 5299860"/>
              <a:gd name="connsiteX443" fmla="*/ 7196762 w 8599450"/>
              <a:gd name="connsiteY443" fmla="*/ 1381178 h 5299860"/>
              <a:gd name="connsiteX444" fmla="*/ 7194238 w 8599450"/>
              <a:gd name="connsiteY444" fmla="*/ 1380673 h 5299860"/>
              <a:gd name="connsiteX445" fmla="*/ 7192154 w 8599450"/>
              <a:gd name="connsiteY445" fmla="*/ 1382222 h 5299860"/>
              <a:gd name="connsiteX446" fmla="*/ 7193199 w 8599450"/>
              <a:gd name="connsiteY446" fmla="*/ 1386831 h 5299860"/>
              <a:gd name="connsiteX447" fmla="*/ 7700835 w 8599450"/>
              <a:gd name="connsiteY447" fmla="*/ 1706878 h 5299860"/>
              <a:gd name="connsiteX448" fmla="*/ 7758008 w 8599450"/>
              <a:gd name="connsiteY448" fmla="*/ 1959105 h 5299860"/>
              <a:gd name="connsiteX449" fmla="*/ 7759389 w 8599450"/>
              <a:gd name="connsiteY449" fmla="*/ 1961355 h 5299860"/>
              <a:gd name="connsiteX450" fmla="*/ 7880376 w 8599450"/>
              <a:gd name="connsiteY450" fmla="*/ 2037636 h 5299860"/>
              <a:gd name="connsiteX451" fmla="*/ 7880376 w 8599450"/>
              <a:gd name="connsiteY451" fmla="*/ 2118898 h 5299860"/>
              <a:gd name="connsiteX452" fmla="*/ 8009263 w 8599450"/>
              <a:gd name="connsiteY452" fmla="*/ 2118898 h 5299860"/>
              <a:gd name="connsiteX453" fmla="*/ 8056000 w 8599450"/>
              <a:gd name="connsiteY453" fmla="*/ 2148366 h 5299860"/>
              <a:gd name="connsiteX454" fmla="*/ 8052941 w 8599450"/>
              <a:gd name="connsiteY454" fmla="*/ 2165999 h 5299860"/>
              <a:gd name="connsiteX455" fmla="*/ 8086982 w 8599450"/>
              <a:gd name="connsiteY455" fmla="*/ 2187480 h 5299860"/>
              <a:gd name="connsiteX456" fmla="*/ 8108434 w 8599450"/>
              <a:gd name="connsiteY456" fmla="*/ 2153420 h 5299860"/>
              <a:gd name="connsiteX457" fmla="*/ 8074398 w 8599450"/>
              <a:gd name="connsiteY457" fmla="*/ 2131963 h 5299860"/>
              <a:gd name="connsiteX458" fmla="*/ 8059778 w 8599450"/>
              <a:gd name="connsiteY458" fmla="*/ 2142348 h 5299860"/>
              <a:gd name="connsiteX459" fmla="*/ 8022581 w 8599450"/>
              <a:gd name="connsiteY459" fmla="*/ 2118898 h 5299860"/>
              <a:gd name="connsiteX460" fmla="*/ 8277511 w 8599450"/>
              <a:gd name="connsiteY460" fmla="*/ 2118898 h 5299860"/>
              <a:gd name="connsiteX461" fmla="*/ 8277511 w 8599450"/>
              <a:gd name="connsiteY461" fmla="*/ 2882908 h 5299860"/>
              <a:gd name="connsiteX462" fmla="*/ 8114152 w 8599450"/>
              <a:gd name="connsiteY462" fmla="*/ 2882908 h 5299860"/>
              <a:gd name="connsiteX463" fmla="*/ 8114152 w 8599450"/>
              <a:gd name="connsiteY463" fmla="*/ 3099872 h 5299860"/>
              <a:gd name="connsiteX464" fmla="*/ 7855806 w 8599450"/>
              <a:gd name="connsiteY464" fmla="*/ 2937004 h 5299860"/>
              <a:gd name="connsiteX465" fmla="*/ 7853075 w 8599450"/>
              <a:gd name="connsiteY465" fmla="*/ 2936264 h 5299860"/>
              <a:gd name="connsiteX466" fmla="*/ 7852309 w 8599450"/>
              <a:gd name="connsiteY466" fmla="*/ 2942949 h 5299860"/>
              <a:gd name="connsiteX467" fmla="*/ 8114152 w 8599450"/>
              <a:gd name="connsiteY467" fmla="*/ 3108030 h 5299860"/>
              <a:gd name="connsiteX468" fmla="*/ 8114152 w 8599450"/>
              <a:gd name="connsiteY468" fmla="*/ 3885713 h 5299860"/>
              <a:gd name="connsiteX469" fmla="*/ 7673111 w 8599450"/>
              <a:gd name="connsiteY469" fmla="*/ 3888899 h 5299860"/>
              <a:gd name="connsiteX470" fmla="*/ 7670783 w 8599450"/>
              <a:gd name="connsiteY470" fmla="*/ 3889799 h 5299860"/>
              <a:gd name="connsiteX471" fmla="*/ 7669775 w 8599450"/>
              <a:gd name="connsiteY471" fmla="*/ 3892281 h 5299860"/>
              <a:gd name="connsiteX472" fmla="*/ 7673158 w 8599450"/>
              <a:gd name="connsiteY472" fmla="*/ 3895616 h 5299860"/>
              <a:gd name="connsiteX473" fmla="*/ 8114152 w 8599450"/>
              <a:gd name="connsiteY473" fmla="*/ 3892645 h 5299860"/>
              <a:gd name="connsiteX474" fmla="*/ 8114152 w 8599450"/>
              <a:gd name="connsiteY474" fmla="*/ 3927199 h 5299860"/>
              <a:gd name="connsiteX475" fmla="*/ 8490946 w 8599450"/>
              <a:gd name="connsiteY475" fmla="*/ 3927199 h 5299860"/>
              <a:gd name="connsiteX476" fmla="*/ 8490946 w 8599450"/>
              <a:gd name="connsiteY476" fmla="*/ 3963668 h 5299860"/>
              <a:gd name="connsiteX477" fmla="*/ 8519032 w 8599450"/>
              <a:gd name="connsiteY477" fmla="*/ 4014373 h 5299860"/>
              <a:gd name="connsiteX478" fmla="*/ 8043324 w 8599450"/>
              <a:gd name="connsiteY478" fmla="*/ 4017710 h 5299860"/>
              <a:gd name="connsiteX479" fmla="*/ 8040803 w 8599450"/>
              <a:gd name="connsiteY479" fmla="*/ 4018771 h 5299860"/>
              <a:gd name="connsiteX480" fmla="*/ 8039795 w 8599450"/>
              <a:gd name="connsiteY480" fmla="*/ 4021288 h 5299860"/>
              <a:gd name="connsiteX481" fmla="*/ 8043373 w 8599450"/>
              <a:gd name="connsiteY481" fmla="*/ 4024817 h 5299860"/>
              <a:gd name="connsiteX482" fmla="*/ 8522886 w 8599450"/>
              <a:gd name="connsiteY482" fmla="*/ 4021331 h 5299860"/>
              <a:gd name="connsiteX483" fmla="*/ 8599450 w 8599450"/>
              <a:gd name="connsiteY483" fmla="*/ 4159556 h 5299860"/>
              <a:gd name="connsiteX484" fmla="*/ 8599450 w 8599450"/>
              <a:gd name="connsiteY484" fmla="*/ 4399096 h 5299860"/>
              <a:gd name="connsiteX485" fmla="*/ 7880377 w 8599450"/>
              <a:gd name="connsiteY485" fmla="*/ 4399096 h 5299860"/>
              <a:gd name="connsiteX486" fmla="*/ 7880377 w 8599450"/>
              <a:gd name="connsiteY486" fmla="*/ 4590557 h 5299860"/>
              <a:gd name="connsiteX487" fmla="*/ 7878044 w 8599450"/>
              <a:gd name="connsiteY487" fmla="*/ 4590576 h 5299860"/>
              <a:gd name="connsiteX488" fmla="*/ 7766611 w 8599450"/>
              <a:gd name="connsiteY488" fmla="*/ 4480691 h 5299860"/>
              <a:gd name="connsiteX489" fmla="*/ 7764251 w 8599450"/>
              <a:gd name="connsiteY489" fmla="*/ 4479523 h 5299860"/>
              <a:gd name="connsiteX490" fmla="*/ 6756189 w 8599450"/>
              <a:gd name="connsiteY490" fmla="*/ 4486571 h 5299860"/>
              <a:gd name="connsiteX491" fmla="*/ 6753686 w 8599450"/>
              <a:gd name="connsiteY491" fmla="*/ 4487613 h 5299860"/>
              <a:gd name="connsiteX492" fmla="*/ 6752661 w 8599450"/>
              <a:gd name="connsiteY492" fmla="*/ 4490149 h 5299860"/>
              <a:gd name="connsiteX493" fmla="*/ 6756043 w 8599450"/>
              <a:gd name="connsiteY493" fmla="*/ 4493484 h 5299860"/>
              <a:gd name="connsiteX494" fmla="*/ 7249591 w 8599450"/>
              <a:gd name="connsiteY494" fmla="*/ 4490129 h 5299860"/>
              <a:gd name="connsiteX495" fmla="*/ 7271462 w 8599450"/>
              <a:gd name="connsiteY495" fmla="*/ 4513145 h 5299860"/>
              <a:gd name="connsiteX496" fmla="*/ 7441517 w 8599450"/>
              <a:gd name="connsiteY496" fmla="*/ 4511956 h 5299860"/>
              <a:gd name="connsiteX497" fmla="*/ 7463068 w 8599450"/>
              <a:gd name="connsiteY497" fmla="*/ 4488677 h 5299860"/>
              <a:gd name="connsiteX498" fmla="*/ 7762710 w 8599450"/>
              <a:gd name="connsiteY498" fmla="*/ 4486640 h 5299860"/>
              <a:gd name="connsiteX499" fmla="*/ 7874143 w 8599450"/>
              <a:gd name="connsiteY499" fmla="*/ 4596526 h 5299860"/>
              <a:gd name="connsiteX500" fmla="*/ 7876731 w 8599450"/>
              <a:gd name="connsiteY500" fmla="*/ 4597498 h 5299860"/>
              <a:gd name="connsiteX501" fmla="*/ 7880377 w 8599450"/>
              <a:gd name="connsiteY501" fmla="*/ 4597472 h 5299860"/>
              <a:gd name="connsiteX502" fmla="*/ 7880377 w 8599450"/>
              <a:gd name="connsiteY502" fmla="*/ 5299860 h 5299860"/>
              <a:gd name="connsiteX503" fmla="*/ 0 w 8599450"/>
              <a:gd name="connsiteY503" fmla="*/ 5299860 h 5299860"/>
              <a:gd name="connsiteX504" fmla="*/ 0 w 8599450"/>
              <a:gd name="connsiteY504" fmla="*/ 83787 h 52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8599450" h="5299860">
                <a:moveTo>
                  <a:pt x="7650721" y="5074856"/>
                </a:moveTo>
                <a:cubicBezTo>
                  <a:pt x="7637105" y="5075000"/>
                  <a:pt x="7623526" y="5080323"/>
                  <a:pt x="7613239" y="5090754"/>
                </a:cubicBezTo>
                <a:cubicBezTo>
                  <a:pt x="7592684" y="5111599"/>
                  <a:pt x="7592919" y="5145151"/>
                  <a:pt x="7613781" y="5165724"/>
                </a:cubicBezTo>
                <a:cubicBezTo>
                  <a:pt x="7634840" y="5186489"/>
                  <a:pt x="7668373" y="5186237"/>
                  <a:pt x="7688929" y="5165393"/>
                </a:cubicBezTo>
                <a:cubicBezTo>
                  <a:pt x="7709501" y="5144530"/>
                  <a:pt x="7709478" y="5110800"/>
                  <a:pt x="7688419" y="5090034"/>
                </a:cubicBezTo>
                <a:cubicBezTo>
                  <a:pt x="7677988" y="5079748"/>
                  <a:pt x="7664336" y="5074713"/>
                  <a:pt x="7650721" y="5074856"/>
                </a:cubicBezTo>
                <a:close/>
                <a:moveTo>
                  <a:pt x="7661036" y="5015828"/>
                </a:moveTo>
                <a:cubicBezTo>
                  <a:pt x="7672006" y="5016793"/>
                  <a:pt x="7682937" y="5019391"/>
                  <a:pt x="7693472" y="5023706"/>
                </a:cubicBezTo>
                <a:cubicBezTo>
                  <a:pt x="7735807" y="5040770"/>
                  <a:pt x="7763317" y="5081626"/>
                  <a:pt x="7763830" y="5127179"/>
                </a:cubicBezTo>
                <a:cubicBezTo>
                  <a:pt x="7763919" y="5157638"/>
                  <a:pt x="7751903" y="5186166"/>
                  <a:pt x="7731365" y="5206993"/>
                </a:cubicBezTo>
                <a:cubicBezTo>
                  <a:pt x="7721167" y="5217335"/>
                  <a:pt x="7708869" y="5225783"/>
                  <a:pt x="7694926" y="5231626"/>
                </a:cubicBezTo>
                <a:cubicBezTo>
                  <a:pt x="7653030" y="5249473"/>
                  <a:pt x="7604633" y="5240159"/>
                  <a:pt x="7572057" y="5208036"/>
                </a:cubicBezTo>
                <a:cubicBezTo>
                  <a:pt x="7527751" y="5164345"/>
                  <a:pt x="7527255" y="5093318"/>
                  <a:pt x="7570928" y="5049029"/>
                </a:cubicBezTo>
                <a:cubicBezTo>
                  <a:pt x="7594876" y="5024745"/>
                  <a:pt x="7628128" y="5012934"/>
                  <a:pt x="7661036" y="5015828"/>
                </a:cubicBezTo>
                <a:close/>
                <a:moveTo>
                  <a:pt x="7650160" y="5008417"/>
                </a:moveTo>
                <a:cubicBezTo>
                  <a:pt x="7617863" y="5008519"/>
                  <a:pt x="7587762" y="5021811"/>
                  <a:pt x="7565908" y="5043973"/>
                </a:cubicBezTo>
                <a:cubicBezTo>
                  <a:pt x="7555059" y="5054974"/>
                  <a:pt x="7546242" y="5068153"/>
                  <a:pt x="7540211" y="5082992"/>
                </a:cubicBezTo>
                <a:cubicBezTo>
                  <a:pt x="7522175" y="5127879"/>
                  <a:pt x="7532787" y="5179106"/>
                  <a:pt x="7567160" y="5213002"/>
                </a:cubicBezTo>
                <a:cubicBezTo>
                  <a:pt x="7614225" y="5259414"/>
                  <a:pt x="7689794" y="5258691"/>
                  <a:pt x="7736209" y="5212015"/>
                </a:cubicBezTo>
                <a:cubicBezTo>
                  <a:pt x="7770298" y="5177446"/>
                  <a:pt x="7779996" y="5125882"/>
                  <a:pt x="7761159" y="5081429"/>
                </a:cubicBezTo>
                <a:cubicBezTo>
                  <a:pt x="7742479" y="5036781"/>
                  <a:pt x="7698684" y="5008095"/>
                  <a:pt x="7650160" y="5008417"/>
                </a:cubicBezTo>
                <a:close/>
                <a:moveTo>
                  <a:pt x="7027476" y="4772102"/>
                </a:moveTo>
                <a:lnTo>
                  <a:pt x="6991980" y="4772350"/>
                </a:lnTo>
                <a:lnTo>
                  <a:pt x="6913621" y="4851813"/>
                </a:lnTo>
                <a:lnTo>
                  <a:pt x="6949117" y="4851564"/>
                </a:lnTo>
                <a:close/>
                <a:moveTo>
                  <a:pt x="7133999" y="4771357"/>
                </a:moveTo>
                <a:lnTo>
                  <a:pt x="7098503" y="4771606"/>
                </a:lnTo>
                <a:lnTo>
                  <a:pt x="7020144" y="4851069"/>
                </a:lnTo>
                <a:lnTo>
                  <a:pt x="7055639" y="4850820"/>
                </a:lnTo>
                <a:close/>
                <a:moveTo>
                  <a:pt x="7240911" y="4770611"/>
                </a:moveTo>
                <a:lnTo>
                  <a:pt x="7205026" y="4770861"/>
                </a:lnTo>
                <a:lnTo>
                  <a:pt x="7126667" y="4850324"/>
                </a:lnTo>
                <a:lnTo>
                  <a:pt x="7162358" y="4850269"/>
                </a:lnTo>
                <a:close/>
                <a:moveTo>
                  <a:pt x="7347434" y="4769865"/>
                </a:moveTo>
                <a:lnTo>
                  <a:pt x="7311938" y="4770113"/>
                </a:lnTo>
                <a:lnTo>
                  <a:pt x="7233385" y="4849772"/>
                </a:lnTo>
                <a:lnTo>
                  <a:pt x="7268881" y="4849524"/>
                </a:lnTo>
                <a:close/>
                <a:moveTo>
                  <a:pt x="7453957" y="4769121"/>
                </a:moveTo>
                <a:lnTo>
                  <a:pt x="7418461" y="4769369"/>
                </a:lnTo>
                <a:lnTo>
                  <a:pt x="7339908" y="4849028"/>
                </a:lnTo>
                <a:lnTo>
                  <a:pt x="7375615" y="4848566"/>
                </a:lnTo>
                <a:close/>
                <a:moveTo>
                  <a:pt x="7560500" y="4768393"/>
                </a:moveTo>
                <a:lnTo>
                  <a:pt x="7524986" y="4768623"/>
                </a:lnTo>
                <a:lnTo>
                  <a:pt x="7446626" y="4848086"/>
                </a:lnTo>
                <a:lnTo>
                  <a:pt x="7482158" y="4847838"/>
                </a:lnTo>
                <a:close/>
                <a:moveTo>
                  <a:pt x="7667039" y="4767633"/>
                </a:moveTo>
                <a:lnTo>
                  <a:pt x="7631508" y="4767881"/>
                </a:lnTo>
                <a:lnTo>
                  <a:pt x="7553148" y="4847344"/>
                </a:lnTo>
                <a:lnTo>
                  <a:pt x="7588680" y="4847096"/>
                </a:lnTo>
                <a:close/>
                <a:moveTo>
                  <a:pt x="6655183" y="4345816"/>
                </a:moveTo>
                <a:cubicBezTo>
                  <a:pt x="6648598" y="4344554"/>
                  <a:pt x="6642285" y="4346825"/>
                  <a:pt x="6638019" y="4351151"/>
                </a:cubicBezTo>
                <a:cubicBezTo>
                  <a:pt x="6634614" y="4354604"/>
                  <a:pt x="6632508" y="4359375"/>
                  <a:pt x="6632634" y="4364730"/>
                </a:cubicBezTo>
                <a:cubicBezTo>
                  <a:pt x="6632449" y="4366093"/>
                  <a:pt x="6632653" y="4367488"/>
                  <a:pt x="6632855" y="4368459"/>
                </a:cubicBezTo>
                <a:cubicBezTo>
                  <a:pt x="6633059" y="4369854"/>
                  <a:pt x="6633670" y="4371228"/>
                  <a:pt x="6634277" y="4372214"/>
                </a:cubicBezTo>
                <a:cubicBezTo>
                  <a:pt x="6634675" y="4373378"/>
                  <a:pt x="6635265" y="4374382"/>
                  <a:pt x="6635855" y="4375350"/>
                </a:cubicBezTo>
                <a:cubicBezTo>
                  <a:pt x="6636659" y="4376529"/>
                  <a:pt x="6637267" y="4377514"/>
                  <a:pt x="6638264" y="4378497"/>
                </a:cubicBezTo>
                <a:cubicBezTo>
                  <a:pt x="6645811" y="4385940"/>
                  <a:pt x="6658044" y="4385855"/>
                  <a:pt x="6665487" y="4378307"/>
                </a:cubicBezTo>
                <a:cubicBezTo>
                  <a:pt x="6672929" y="4370760"/>
                  <a:pt x="6672844" y="4358527"/>
                  <a:pt x="6665296" y="4351084"/>
                </a:cubicBezTo>
                <a:cubicBezTo>
                  <a:pt x="6664299" y="4350101"/>
                  <a:pt x="6663305" y="4349507"/>
                  <a:pt x="6662308" y="4348524"/>
                </a:cubicBezTo>
                <a:cubicBezTo>
                  <a:pt x="6661332" y="4347947"/>
                  <a:pt x="6660127" y="4347567"/>
                  <a:pt x="6659151" y="4346990"/>
                </a:cubicBezTo>
                <a:cubicBezTo>
                  <a:pt x="6657964" y="4346592"/>
                  <a:pt x="6656581" y="4346001"/>
                  <a:pt x="6655183" y="4345816"/>
                </a:cubicBezTo>
                <a:close/>
                <a:moveTo>
                  <a:pt x="6791080" y="4345434"/>
                </a:moveTo>
                <a:cubicBezTo>
                  <a:pt x="6787041" y="4344072"/>
                  <a:pt x="6782367" y="4344091"/>
                  <a:pt x="6777498" y="4346145"/>
                </a:cubicBezTo>
                <a:cubicBezTo>
                  <a:pt x="6774854" y="4347260"/>
                  <a:pt x="6772690" y="4348742"/>
                  <a:pt x="6770970" y="4350487"/>
                </a:cubicBezTo>
                <a:cubicBezTo>
                  <a:pt x="6760087" y="4361523"/>
                  <a:pt x="6766848" y="4382937"/>
                  <a:pt x="6785057" y="4382987"/>
                </a:cubicBezTo>
                <a:cubicBezTo>
                  <a:pt x="6790183" y="4382951"/>
                  <a:pt x="6794907" y="4380938"/>
                  <a:pt x="6798435" y="4377360"/>
                </a:cubicBezTo>
                <a:cubicBezTo>
                  <a:pt x="6809599" y="4366039"/>
                  <a:pt x="6803196" y="4349520"/>
                  <a:pt x="6791080" y="4345434"/>
                </a:cubicBezTo>
                <a:close/>
                <a:moveTo>
                  <a:pt x="6924627" y="4344640"/>
                </a:moveTo>
                <a:cubicBezTo>
                  <a:pt x="6920665" y="4343163"/>
                  <a:pt x="6916064" y="4343011"/>
                  <a:pt x="6911242" y="4344821"/>
                </a:cubicBezTo>
                <a:cubicBezTo>
                  <a:pt x="6908332" y="4345920"/>
                  <a:pt x="6905957" y="4347510"/>
                  <a:pt x="6904096" y="4349397"/>
                </a:cubicBezTo>
                <a:cubicBezTo>
                  <a:pt x="6893599" y="4360042"/>
                  <a:pt x="6899223" y="4380651"/>
                  <a:pt x="6916627" y="4381872"/>
                </a:cubicBezTo>
                <a:cubicBezTo>
                  <a:pt x="6922359" y="4382433"/>
                  <a:pt x="6927860" y="4380415"/>
                  <a:pt x="6931792" y="4376428"/>
                </a:cubicBezTo>
                <a:cubicBezTo>
                  <a:pt x="6942654" y="4365413"/>
                  <a:pt x="6936513" y="4349069"/>
                  <a:pt x="6924627" y="4344640"/>
                </a:cubicBezTo>
                <a:close/>
                <a:moveTo>
                  <a:pt x="7057321" y="4343657"/>
                </a:moveTo>
                <a:cubicBezTo>
                  <a:pt x="7053293" y="4342285"/>
                  <a:pt x="7048645" y="4342278"/>
                  <a:pt x="7043824" y="4344283"/>
                </a:cubicBezTo>
                <a:cubicBezTo>
                  <a:pt x="7041162" y="4345416"/>
                  <a:pt x="7038963" y="4346934"/>
                  <a:pt x="7037225" y="4348696"/>
                </a:cubicBezTo>
                <a:cubicBezTo>
                  <a:pt x="7026254" y="4359822"/>
                  <a:pt x="7033156" y="4381093"/>
                  <a:pt x="7051382" y="4381125"/>
                </a:cubicBezTo>
                <a:cubicBezTo>
                  <a:pt x="7056509" y="4381089"/>
                  <a:pt x="7061215" y="4379094"/>
                  <a:pt x="7064743" y="4375516"/>
                </a:cubicBezTo>
                <a:cubicBezTo>
                  <a:pt x="7075907" y="4364195"/>
                  <a:pt x="7069405" y="4347776"/>
                  <a:pt x="7057321" y="4343657"/>
                </a:cubicBezTo>
                <a:close/>
                <a:moveTo>
                  <a:pt x="7190952" y="4342778"/>
                </a:moveTo>
                <a:cubicBezTo>
                  <a:pt x="7186990" y="4341301"/>
                  <a:pt x="7182389" y="4341149"/>
                  <a:pt x="7177567" y="4342959"/>
                </a:cubicBezTo>
                <a:cubicBezTo>
                  <a:pt x="7174658" y="4344058"/>
                  <a:pt x="7172264" y="4345630"/>
                  <a:pt x="7170404" y="4347517"/>
                </a:cubicBezTo>
                <a:cubicBezTo>
                  <a:pt x="7159907" y="4358162"/>
                  <a:pt x="7165531" y="4378806"/>
                  <a:pt x="7182953" y="4380010"/>
                </a:cubicBezTo>
                <a:cubicBezTo>
                  <a:pt x="7188684" y="4380571"/>
                  <a:pt x="7194186" y="4378553"/>
                  <a:pt x="7198100" y="4374583"/>
                </a:cubicBezTo>
                <a:cubicBezTo>
                  <a:pt x="7208975" y="4363556"/>
                  <a:pt x="7202838" y="4347208"/>
                  <a:pt x="7190952" y="4342778"/>
                </a:cubicBezTo>
                <a:close/>
                <a:moveTo>
                  <a:pt x="7323541" y="4341722"/>
                </a:moveTo>
                <a:cubicBezTo>
                  <a:pt x="7319521" y="4340360"/>
                  <a:pt x="7314899" y="4340381"/>
                  <a:pt x="7310131" y="4342439"/>
                </a:cubicBezTo>
                <a:cubicBezTo>
                  <a:pt x="7307487" y="4343554"/>
                  <a:pt x="7305306" y="4345054"/>
                  <a:pt x="7303586" y="4346798"/>
                </a:cubicBezTo>
                <a:cubicBezTo>
                  <a:pt x="7292597" y="4357942"/>
                  <a:pt x="7299606" y="4379389"/>
                  <a:pt x="7317690" y="4379280"/>
                </a:cubicBezTo>
                <a:cubicBezTo>
                  <a:pt x="7322816" y="4379245"/>
                  <a:pt x="7327540" y="4377232"/>
                  <a:pt x="7331068" y="4373654"/>
                </a:cubicBezTo>
                <a:cubicBezTo>
                  <a:pt x="7342232" y="4362333"/>
                  <a:pt x="7335600" y="4345806"/>
                  <a:pt x="7323541" y="4341722"/>
                </a:cubicBezTo>
                <a:close/>
                <a:moveTo>
                  <a:pt x="7451946" y="4340051"/>
                </a:moveTo>
                <a:cubicBezTo>
                  <a:pt x="7445455" y="4339548"/>
                  <a:pt x="7440431" y="4341687"/>
                  <a:pt x="7436991" y="4345176"/>
                </a:cubicBezTo>
                <a:cubicBezTo>
                  <a:pt x="7426968" y="4355340"/>
                  <a:pt x="7430319" y="4376973"/>
                  <a:pt x="7449278" y="4378148"/>
                </a:cubicBezTo>
                <a:cubicBezTo>
                  <a:pt x="7454992" y="4378692"/>
                  <a:pt x="7460511" y="4376691"/>
                  <a:pt x="7464425" y="4372721"/>
                </a:cubicBezTo>
                <a:cubicBezTo>
                  <a:pt x="7475762" y="4360798"/>
                  <a:pt x="7468343" y="4341333"/>
                  <a:pt x="7451946" y="4340051"/>
                </a:cubicBezTo>
                <a:close/>
                <a:moveTo>
                  <a:pt x="7583643" y="4339130"/>
                </a:moveTo>
                <a:cubicBezTo>
                  <a:pt x="7578764" y="4339217"/>
                  <a:pt x="7573899" y="4341178"/>
                  <a:pt x="7570178" y="4344952"/>
                </a:cubicBezTo>
                <a:cubicBezTo>
                  <a:pt x="7562928" y="4352304"/>
                  <a:pt x="7562800" y="4364326"/>
                  <a:pt x="7570347" y="4371769"/>
                </a:cubicBezTo>
                <a:cubicBezTo>
                  <a:pt x="7571344" y="4372752"/>
                  <a:pt x="7572145" y="4373541"/>
                  <a:pt x="7573335" y="4374329"/>
                </a:cubicBezTo>
                <a:cubicBezTo>
                  <a:pt x="7574312" y="4374905"/>
                  <a:pt x="7575306" y="4375499"/>
                  <a:pt x="7576511" y="4375880"/>
                </a:cubicBezTo>
                <a:cubicBezTo>
                  <a:pt x="7577680" y="4376261"/>
                  <a:pt x="7579063" y="4376852"/>
                  <a:pt x="7580268" y="4377232"/>
                </a:cubicBezTo>
                <a:cubicBezTo>
                  <a:pt x="7581434" y="4377224"/>
                  <a:pt x="7582832" y="4377409"/>
                  <a:pt x="7583999" y="4377401"/>
                </a:cubicBezTo>
                <a:cubicBezTo>
                  <a:pt x="7589125" y="4377365"/>
                  <a:pt x="7593849" y="4375352"/>
                  <a:pt x="7597377" y="4371774"/>
                </a:cubicBezTo>
                <a:cubicBezTo>
                  <a:pt x="7604820" y="4364226"/>
                  <a:pt x="7604735" y="4351994"/>
                  <a:pt x="7597187" y="4344551"/>
                </a:cubicBezTo>
                <a:cubicBezTo>
                  <a:pt x="7593413" y="4340829"/>
                  <a:pt x="7588521" y="4339043"/>
                  <a:pt x="7583643" y="4339130"/>
                </a:cubicBezTo>
                <a:close/>
                <a:moveTo>
                  <a:pt x="8327591" y="4270429"/>
                </a:moveTo>
                <a:cubicBezTo>
                  <a:pt x="8319655" y="4271174"/>
                  <a:pt x="8312007" y="4274622"/>
                  <a:pt x="8306196" y="4280514"/>
                </a:cubicBezTo>
                <a:cubicBezTo>
                  <a:pt x="8304915" y="4281813"/>
                  <a:pt x="8303723" y="4283236"/>
                  <a:pt x="8302620" y="4284782"/>
                </a:cubicBezTo>
                <a:cubicBezTo>
                  <a:pt x="8291486" y="4300451"/>
                  <a:pt x="8294995" y="4321923"/>
                  <a:pt x="8310665" y="4333057"/>
                </a:cubicBezTo>
                <a:cubicBezTo>
                  <a:pt x="8324576" y="4342913"/>
                  <a:pt x="8343548" y="4340906"/>
                  <a:pt x="8355186" y="4329104"/>
                </a:cubicBezTo>
                <a:cubicBezTo>
                  <a:pt x="8356468" y="4327805"/>
                  <a:pt x="8357660" y="4326382"/>
                  <a:pt x="8358727" y="4324837"/>
                </a:cubicBezTo>
                <a:cubicBezTo>
                  <a:pt x="8369879" y="4309184"/>
                  <a:pt x="8366387" y="4287695"/>
                  <a:pt x="8350717" y="4276561"/>
                </a:cubicBezTo>
                <a:cubicBezTo>
                  <a:pt x="8343753" y="4271642"/>
                  <a:pt x="8335528" y="4269684"/>
                  <a:pt x="8327591" y="4270429"/>
                </a:cubicBezTo>
                <a:close/>
                <a:moveTo>
                  <a:pt x="8317707" y="4233677"/>
                </a:moveTo>
                <a:cubicBezTo>
                  <a:pt x="8358556" y="4226241"/>
                  <a:pt x="8402298" y="4255933"/>
                  <a:pt x="8402794" y="4304005"/>
                </a:cubicBezTo>
                <a:cubicBezTo>
                  <a:pt x="8402868" y="4324723"/>
                  <a:pt x="8394875" y="4342157"/>
                  <a:pt x="8382483" y="4354724"/>
                </a:cubicBezTo>
                <a:cubicBezTo>
                  <a:pt x="8356521" y="4381052"/>
                  <a:pt x="8311230" y="4386141"/>
                  <a:pt x="8280434" y="4355774"/>
                </a:cubicBezTo>
                <a:cubicBezTo>
                  <a:pt x="8252024" y="4327758"/>
                  <a:pt x="8251725" y="4282380"/>
                  <a:pt x="8279530" y="4254184"/>
                </a:cubicBezTo>
                <a:cubicBezTo>
                  <a:pt x="8290795" y="4242760"/>
                  <a:pt x="8304090" y="4236156"/>
                  <a:pt x="8317707" y="4233677"/>
                </a:cubicBezTo>
                <a:close/>
                <a:moveTo>
                  <a:pt x="8330031" y="4225617"/>
                </a:moveTo>
                <a:cubicBezTo>
                  <a:pt x="8307386" y="4225757"/>
                  <a:pt x="8288480" y="4234746"/>
                  <a:pt x="8274929" y="4248488"/>
                </a:cubicBezTo>
                <a:cubicBezTo>
                  <a:pt x="8246457" y="4277361"/>
                  <a:pt x="8241626" y="4327300"/>
                  <a:pt x="8275537" y="4360740"/>
                </a:cubicBezTo>
                <a:cubicBezTo>
                  <a:pt x="8306528" y="4391301"/>
                  <a:pt x="8356254" y="4390936"/>
                  <a:pt x="8386797" y="4359962"/>
                </a:cubicBezTo>
                <a:cubicBezTo>
                  <a:pt x="8436176" y="4309888"/>
                  <a:pt x="8400458" y="4225301"/>
                  <a:pt x="8330031" y="4225617"/>
                </a:cubicBezTo>
                <a:close/>
                <a:moveTo>
                  <a:pt x="7193881" y="3910015"/>
                </a:moveTo>
                <a:lnTo>
                  <a:pt x="6592201" y="3914239"/>
                </a:lnTo>
                <a:cubicBezTo>
                  <a:pt x="6591229" y="3914228"/>
                  <a:pt x="6590383" y="3914588"/>
                  <a:pt x="6589804" y="3915175"/>
                </a:cubicBezTo>
                <a:cubicBezTo>
                  <a:pt x="6589207" y="3915780"/>
                  <a:pt x="6588877" y="3916613"/>
                  <a:pt x="6588884" y="3917603"/>
                </a:cubicBezTo>
                <a:cubicBezTo>
                  <a:pt x="6588880" y="3919566"/>
                  <a:pt x="6590482" y="3921145"/>
                  <a:pt x="6592248" y="3920921"/>
                </a:cubicBezTo>
                <a:lnTo>
                  <a:pt x="7192337" y="3916743"/>
                </a:lnTo>
                <a:lnTo>
                  <a:pt x="7376487" y="4098336"/>
                </a:lnTo>
                <a:cubicBezTo>
                  <a:pt x="7377270" y="4099108"/>
                  <a:pt x="7378068" y="4099509"/>
                  <a:pt x="7378864" y="4099486"/>
                </a:cubicBezTo>
                <a:lnTo>
                  <a:pt x="7729498" y="4097051"/>
                </a:lnTo>
                <a:lnTo>
                  <a:pt x="7736429" y="4113550"/>
                </a:lnTo>
                <a:cubicBezTo>
                  <a:pt x="7747555" y="4124521"/>
                  <a:pt x="7765709" y="4124412"/>
                  <a:pt x="7776680" y="4113286"/>
                </a:cubicBezTo>
                <a:cubicBezTo>
                  <a:pt x="7787652" y="4102161"/>
                  <a:pt x="7787507" y="4084006"/>
                  <a:pt x="7776381" y="4073035"/>
                </a:cubicBezTo>
                <a:cubicBezTo>
                  <a:pt x="7765256" y="4062064"/>
                  <a:pt x="7747119" y="4062191"/>
                  <a:pt x="7736148" y="4073317"/>
                </a:cubicBezTo>
                <a:lnTo>
                  <a:pt x="7729434" y="4089945"/>
                </a:lnTo>
                <a:lnTo>
                  <a:pt x="7380387" y="4092386"/>
                </a:lnTo>
                <a:lnTo>
                  <a:pt x="7196434" y="3910987"/>
                </a:lnTo>
                <a:cubicBezTo>
                  <a:pt x="7195650" y="3910214"/>
                  <a:pt x="7194852" y="3909813"/>
                  <a:pt x="7193881" y="3910015"/>
                </a:cubicBezTo>
                <a:close/>
                <a:moveTo>
                  <a:pt x="7223832" y="3597115"/>
                </a:moveTo>
                <a:cubicBezTo>
                  <a:pt x="7218493" y="3597082"/>
                  <a:pt x="7213735" y="3599236"/>
                  <a:pt x="7210312" y="3602707"/>
                </a:cubicBezTo>
                <a:cubicBezTo>
                  <a:pt x="7206029" y="3607051"/>
                  <a:pt x="7203811" y="3613466"/>
                  <a:pt x="7205060" y="3620139"/>
                </a:cubicBezTo>
                <a:cubicBezTo>
                  <a:pt x="7205475" y="3621321"/>
                  <a:pt x="7205872" y="3622485"/>
                  <a:pt x="7206465" y="3623877"/>
                </a:cubicBezTo>
                <a:cubicBezTo>
                  <a:pt x="7206880" y="3625059"/>
                  <a:pt x="7207470" y="3626027"/>
                  <a:pt x="7208078" y="3627013"/>
                </a:cubicBezTo>
                <a:cubicBezTo>
                  <a:pt x="7208668" y="3628016"/>
                  <a:pt x="7209647" y="3628982"/>
                  <a:pt x="7210644" y="3629965"/>
                </a:cubicBezTo>
                <a:cubicBezTo>
                  <a:pt x="7211445" y="3630755"/>
                  <a:pt x="7212246" y="3631545"/>
                  <a:pt x="7213436" y="3632296"/>
                </a:cubicBezTo>
                <a:cubicBezTo>
                  <a:pt x="7214430" y="3632891"/>
                  <a:pt x="7215424" y="3633485"/>
                  <a:pt x="7216594" y="3633865"/>
                </a:cubicBezTo>
                <a:cubicBezTo>
                  <a:pt x="7217994" y="3634439"/>
                  <a:pt x="7219182" y="3634837"/>
                  <a:pt x="7220351" y="3635218"/>
                </a:cubicBezTo>
                <a:cubicBezTo>
                  <a:pt x="7221749" y="3635403"/>
                  <a:pt x="7222916" y="3635395"/>
                  <a:pt x="7224118" y="3635386"/>
                </a:cubicBezTo>
                <a:cubicBezTo>
                  <a:pt x="7229244" y="3635350"/>
                  <a:pt x="7233950" y="3633355"/>
                  <a:pt x="7237867" y="3629774"/>
                </a:cubicBezTo>
                <a:cubicBezTo>
                  <a:pt x="7242183" y="3625007"/>
                  <a:pt x="7244101" y="3618682"/>
                  <a:pt x="7242890" y="3612362"/>
                </a:cubicBezTo>
                <a:cubicBezTo>
                  <a:pt x="7242493" y="3611198"/>
                  <a:pt x="7242078" y="3610016"/>
                  <a:pt x="7241467" y="3608642"/>
                </a:cubicBezTo>
                <a:cubicBezTo>
                  <a:pt x="7241088" y="3607460"/>
                  <a:pt x="7240480" y="3606474"/>
                  <a:pt x="7239872" y="3605488"/>
                </a:cubicBezTo>
                <a:cubicBezTo>
                  <a:pt x="7239086" y="3604327"/>
                  <a:pt x="7238285" y="3603537"/>
                  <a:pt x="7237484" y="3602747"/>
                </a:cubicBezTo>
                <a:cubicBezTo>
                  <a:pt x="7236487" y="3601764"/>
                  <a:pt x="7235508" y="3600799"/>
                  <a:pt x="7234514" y="3600205"/>
                </a:cubicBezTo>
                <a:cubicBezTo>
                  <a:pt x="7233520" y="3599611"/>
                  <a:pt x="7232543" y="3599034"/>
                  <a:pt x="7231339" y="3598654"/>
                </a:cubicBezTo>
                <a:cubicBezTo>
                  <a:pt x="7229956" y="3598062"/>
                  <a:pt x="7228786" y="3597681"/>
                  <a:pt x="7227599" y="3597283"/>
                </a:cubicBezTo>
                <a:cubicBezTo>
                  <a:pt x="7226201" y="3597098"/>
                  <a:pt x="7225034" y="3597107"/>
                  <a:pt x="7223832" y="3597115"/>
                </a:cubicBezTo>
                <a:close/>
                <a:moveTo>
                  <a:pt x="7363200" y="3597024"/>
                </a:moveTo>
                <a:cubicBezTo>
                  <a:pt x="7359169" y="3595675"/>
                  <a:pt x="7354522" y="3595721"/>
                  <a:pt x="7349706" y="3597827"/>
                </a:cubicBezTo>
                <a:cubicBezTo>
                  <a:pt x="7347080" y="3598923"/>
                  <a:pt x="7344898" y="3600423"/>
                  <a:pt x="7343178" y="3602168"/>
                </a:cubicBezTo>
                <a:cubicBezTo>
                  <a:pt x="7332295" y="3613204"/>
                  <a:pt x="7339056" y="3634618"/>
                  <a:pt x="7357265" y="3634668"/>
                </a:cubicBezTo>
                <a:cubicBezTo>
                  <a:pt x="7362391" y="3634632"/>
                  <a:pt x="7367308" y="3632423"/>
                  <a:pt x="7370836" y="3628845"/>
                </a:cubicBezTo>
                <a:cubicBezTo>
                  <a:pt x="7381855" y="3617671"/>
                  <a:pt x="7375296" y="3601071"/>
                  <a:pt x="7363200" y="3597024"/>
                </a:cubicBezTo>
                <a:close/>
                <a:moveTo>
                  <a:pt x="7496814" y="3596281"/>
                </a:moveTo>
                <a:cubicBezTo>
                  <a:pt x="7492871" y="3594821"/>
                  <a:pt x="7488285" y="3594679"/>
                  <a:pt x="7483467" y="3596485"/>
                </a:cubicBezTo>
                <a:cubicBezTo>
                  <a:pt x="7480540" y="3597601"/>
                  <a:pt x="7478164" y="3599156"/>
                  <a:pt x="7476286" y="3601061"/>
                </a:cubicBezTo>
                <a:cubicBezTo>
                  <a:pt x="7465807" y="3611688"/>
                  <a:pt x="7471413" y="3632314"/>
                  <a:pt x="7488853" y="3633536"/>
                </a:cubicBezTo>
                <a:cubicBezTo>
                  <a:pt x="7494566" y="3634079"/>
                  <a:pt x="7500086" y="3632078"/>
                  <a:pt x="7504193" y="3627913"/>
                </a:cubicBezTo>
                <a:lnTo>
                  <a:pt x="7503804" y="3627916"/>
                </a:lnTo>
                <a:cubicBezTo>
                  <a:pt x="7514679" y="3616888"/>
                  <a:pt x="7508642" y="3600659"/>
                  <a:pt x="7496814" y="3596281"/>
                </a:cubicBezTo>
                <a:close/>
                <a:moveTo>
                  <a:pt x="7629436" y="3595073"/>
                </a:moveTo>
                <a:cubicBezTo>
                  <a:pt x="7625374" y="3593694"/>
                  <a:pt x="7620687" y="3593700"/>
                  <a:pt x="7615818" y="3595754"/>
                </a:cubicBezTo>
                <a:cubicBezTo>
                  <a:pt x="7613280" y="3596868"/>
                  <a:pt x="7611186" y="3598314"/>
                  <a:pt x="7609501" y="3600023"/>
                </a:cubicBezTo>
                <a:cubicBezTo>
                  <a:pt x="7598548" y="3611131"/>
                  <a:pt x="7605275" y="3632757"/>
                  <a:pt x="7623572" y="3632788"/>
                </a:cubicBezTo>
                <a:cubicBezTo>
                  <a:pt x="7628716" y="3632770"/>
                  <a:pt x="7633633" y="3630561"/>
                  <a:pt x="7637161" y="3626983"/>
                </a:cubicBezTo>
                <a:cubicBezTo>
                  <a:pt x="7648181" y="3615809"/>
                  <a:pt x="7641621" y="3599209"/>
                  <a:pt x="7629436" y="3595073"/>
                </a:cubicBezTo>
                <a:close/>
                <a:moveTo>
                  <a:pt x="7763111" y="3594411"/>
                </a:moveTo>
                <a:cubicBezTo>
                  <a:pt x="7759167" y="3592953"/>
                  <a:pt x="7754579" y="3592813"/>
                  <a:pt x="7749757" y="3594623"/>
                </a:cubicBezTo>
                <a:cubicBezTo>
                  <a:pt x="7746848" y="3595722"/>
                  <a:pt x="7744472" y="3597312"/>
                  <a:pt x="7742611" y="3599199"/>
                </a:cubicBezTo>
                <a:cubicBezTo>
                  <a:pt x="7732114" y="3609843"/>
                  <a:pt x="7737739" y="3630452"/>
                  <a:pt x="7755160" y="3631692"/>
                </a:cubicBezTo>
                <a:cubicBezTo>
                  <a:pt x="7760874" y="3632235"/>
                  <a:pt x="7766180" y="3630023"/>
                  <a:pt x="7770518" y="3626051"/>
                </a:cubicBezTo>
                <a:lnTo>
                  <a:pt x="7770112" y="3626036"/>
                </a:lnTo>
                <a:cubicBezTo>
                  <a:pt x="7780973" y="3615021"/>
                  <a:pt x="7774943" y="3598785"/>
                  <a:pt x="7763111" y="3594411"/>
                </a:cubicBezTo>
                <a:close/>
                <a:moveTo>
                  <a:pt x="7895838" y="3593292"/>
                </a:moveTo>
                <a:cubicBezTo>
                  <a:pt x="7891807" y="3591941"/>
                  <a:pt x="7887159" y="3591983"/>
                  <a:pt x="7882339" y="3594085"/>
                </a:cubicBezTo>
                <a:cubicBezTo>
                  <a:pt x="7879712" y="3595182"/>
                  <a:pt x="7877548" y="3596664"/>
                  <a:pt x="7875846" y="3598391"/>
                </a:cubicBezTo>
                <a:cubicBezTo>
                  <a:pt x="7864945" y="3609445"/>
                  <a:pt x="7871831" y="3631053"/>
                  <a:pt x="7889897" y="3630926"/>
                </a:cubicBezTo>
                <a:cubicBezTo>
                  <a:pt x="7895024" y="3630890"/>
                  <a:pt x="7899941" y="3628682"/>
                  <a:pt x="7903451" y="3625121"/>
                </a:cubicBezTo>
                <a:cubicBezTo>
                  <a:pt x="7914471" y="3613947"/>
                  <a:pt x="7907931" y="3597347"/>
                  <a:pt x="7895838" y="3593292"/>
                </a:cubicBezTo>
                <a:close/>
                <a:moveTo>
                  <a:pt x="8022773" y="3591530"/>
                </a:moveTo>
                <a:cubicBezTo>
                  <a:pt x="8016798" y="3591571"/>
                  <a:pt x="8012217" y="3593690"/>
                  <a:pt x="8009057" y="3596894"/>
                </a:cubicBezTo>
                <a:cubicBezTo>
                  <a:pt x="7998630" y="3607467"/>
                  <a:pt x="8003384" y="3629956"/>
                  <a:pt x="8023059" y="3629801"/>
                </a:cubicBezTo>
                <a:cubicBezTo>
                  <a:pt x="8028185" y="3629765"/>
                  <a:pt x="8032891" y="3627770"/>
                  <a:pt x="8036419" y="3624192"/>
                </a:cubicBezTo>
                <a:cubicBezTo>
                  <a:pt x="8048567" y="3611874"/>
                  <a:pt x="8039744" y="3591411"/>
                  <a:pt x="8022773" y="3591530"/>
                </a:cubicBezTo>
                <a:close/>
                <a:moveTo>
                  <a:pt x="7443385" y="2922045"/>
                </a:moveTo>
                <a:cubicBezTo>
                  <a:pt x="7436579" y="2920838"/>
                  <a:pt x="7429430" y="2920938"/>
                  <a:pt x="7422287" y="2922557"/>
                </a:cubicBezTo>
                <a:cubicBezTo>
                  <a:pt x="7393736" y="2929029"/>
                  <a:pt x="7375843" y="2957412"/>
                  <a:pt x="7382320" y="2985987"/>
                </a:cubicBezTo>
                <a:cubicBezTo>
                  <a:pt x="7388858" y="3014830"/>
                  <a:pt x="7417235" y="3032699"/>
                  <a:pt x="7445786" y="3026227"/>
                </a:cubicBezTo>
                <a:cubicBezTo>
                  <a:pt x="7474361" y="3019750"/>
                  <a:pt x="7492528" y="2991331"/>
                  <a:pt x="7485990" y="2962488"/>
                </a:cubicBezTo>
                <a:cubicBezTo>
                  <a:pt x="7481132" y="2941057"/>
                  <a:pt x="7463801" y="2925668"/>
                  <a:pt x="7443385" y="2922045"/>
                </a:cubicBezTo>
                <a:close/>
                <a:moveTo>
                  <a:pt x="7442438" y="2862116"/>
                </a:moveTo>
                <a:cubicBezTo>
                  <a:pt x="7475404" y="2864555"/>
                  <a:pt x="7506371" y="2881409"/>
                  <a:pt x="7526009" y="2909353"/>
                </a:cubicBezTo>
                <a:cubicBezTo>
                  <a:pt x="7552462" y="2946550"/>
                  <a:pt x="7553601" y="2995792"/>
                  <a:pt x="7529471" y="3034432"/>
                </a:cubicBezTo>
                <a:cubicBezTo>
                  <a:pt x="7513123" y="3060132"/>
                  <a:pt x="7487621" y="3077679"/>
                  <a:pt x="7459094" y="3084145"/>
                </a:cubicBezTo>
                <a:cubicBezTo>
                  <a:pt x="7444929" y="3087356"/>
                  <a:pt x="7430017" y="3087839"/>
                  <a:pt x="7415124" y="3085242"/>
                </a:cubicBezTo>
                <a:cubicBezTo>
                  <a:pt x="7370217" y="3077683"/>
                  <a:pt x="7334480" y="3043743"/>
                  <a:pt x="7324366" y="2999125"/>
                </a:cubicBezTo>
                <a:cubicBezTo>
                  <a:pt x="7310610" y="2938440"/>
                  <a:pt x="7348490" y="2878354"/>
                  <a:pt x="7409151" y="2864604"/>
                </a:cubicBezTo>
                <a:cubicBezTo>
                  <a:pt x="7420238" y="2862091"/>
                  <a:pt x="7431449" y="2861303"/>
                  <a:pt x="7442438" y="2862116"/>
                </a:cubicBezTo>
                <a:close/>
                <a:moveTo>
                  <a:pt x="7453875" y="2856302"/>
                </a:moveTo>
                <a:cubicBezTo>
                  <a:pt x="7438544" y="2853737"/>
                  <a:pt x="7422826" y="2854199"/>
                  <a:pt x="7407649" y="2857639"/>
                </a:cubicBezTo>
                <a:cubicBezTo>
                  <a:pt x="7392581" y="2861054"/>
                  <a:pt x="7378049" y="2867399"/>
                  <a:pt x="7364969" y="2876644"/>
                </a:cubicBezTo>
                <a:cubicBezTo>
                  <a:pt x="7325577" y="2904722"/>
                  <a:pt x="7306892" y="2953586"/>
                  <a:pt x="7317564" y="3000667"/>
                </a:cubicBezTo>
                <a:cubicBezTo>
                  <a:pt x="7332176" y="3065132"/>
                  <a:pt x="7396208" y="3105269"/>
                  <a:pt x="7460466" y="3090986"/>
                </a:cubicBezTo>
                <a:cubicBezTo>
                  <a:pt x="7507814" y="3080253"/>
                  <a:pt x="7543785" y="3042056"/>
                  <a:pt x="7551890" y="2994462"/>
                </a:cubicBezTo>
                <a:cubicBezTo>
                  <a:pt x="7560232" y="2946788"/>
                  <a:pt x="7538816" y="2899016"/>
                  <a:pt x="7497777" y="2873123"/>
                </a:cubicBezTo>
                <a:cubicBezTo>
                  <a:pt x="7484149" y="2864459"/>
                  <a:pt x="7469206" y="2858867"/>
                  <a:pt x="7453875" y="2856302"/>
                </a:cubicBezTo>
                <a:close/>
                <a:moveTo>
                  <a:pt x="7611766" y="2660487"/>
                </a:moveTo>
                <a:lnTo>
                  <a:pt x="7502927" y="2685158"/>
                </a:lnTo>
                <a:lnTo>
                  <a:pt x="7532985" y="2704107"/>
                </a:lnTo>
                <a:lnTo>
                  <a:pt x="7641824" y="2679436"/>
                </a:lnTo>
                <a:close/>
                <a:moveTo>
                  <a:pt x="7521653" y="2603677"/>
                </a:moveTo>
                <a:lnTo>
                  <a:pt x="7412814" y="2628348"/>
                </a:lnTo>
                <a:lnTo>
                  <a:pt x="7442872" y="2647297"/>
                </a:lnTo>
                <a:lnTo>
                  <a:pt x="7551687" y="2622631"/>
                </a:lnTo>
                <a:close/>
                <a:moveTo>
                  <a:pt x="7431540" y="2546867"/>
                </a:moveTo>
                <a:lnTo>
                  <a:pt x="7322433" y="2571599"/>
                </a:lnTo>
                <a:lnTo>
                  <a:pt x="7352753" y="2590463"/>
                </a:lnTo>
                <a:lnTo>
                  <a:pt x="7461568" y="2565798"/>
                </a:lnTo>
                <a:close/>
                <a:moveTo>
                  <a:pt x="7341427" y="2490057"/>
                </a:moveTo>
                <a:lnTo>
                  <a:pt x="7232320" y="2514789"/>
                </a:lnTo>
                <a:lnTo>
                  <a:pt x="7262348" y="2533719"/>
                </a:lnTo>
                <a:lnTo>
                  <a:pt x="7371455" y="2508988"/>
                </a:lnTo>
                <a:close/>
                <a:moveTo>
                  <a:pt x="7250985" y="2433040"/>
                </a:moveTo>
                <a:lnTo>
                  <a:pt x="7142146" y="2457711"/>
                </a:lnTo>
                <a:lnTo>
                  <a:pt x="7172234" y="2476910"/>
                </a:lnTo>
                <a:lnTo>
                  <a:pt x="7281342" y="2452178"/>
                </a:lnTo>
                <a:close/>
                <a:moveTo>
                  <a:pt x="7160872" y="2376231"/>
                </a:moveTo>
                <a:lnTo>
                  <a:pt x="7052033" y="2400902"/>
                </a:lnTo>
                <a:lnTo>
                  <a:pt x="7082061" y="2419832"/>
                </a:lnTo>
                <a:lnTo>
                  <a:pt x="7190900" y="2395161"/>
                </a:lnTo>
                <a:close/>
                <a:moveTo>
                  <a:pt x="7070758" y="2319420"/>
                </a:moveTo>
                <a:lnTo>
                  <a:pt x="6961919" y="2344091"/>
                </a:lnTo>
                <a:lnTo>
                  <a:pt x="6991946" y="2363021"/>
                </a:lnTo>
                <a:lnTo>
                  <a:pt x="7100785" y="2338350"/>
                </a:lnTo>
                <a:close/>
                <a:moveTo>
                  <a:pt x="7788155" y="2271237"/>
                </a:moveTo>
                <a:cubicBezTo>
                  <a:pt x="7778085" y="2273520"/>
                  <a:pt x="7771495" y="2283576"/>
                  <a:pt x="7773839" y="2293913"/>
                </a:cubicBezTo>
                <a:cubicBezTo>
                  <a:pt x="7774148" y="2295279"/>
                  <a:pt x="7774397" y="2296376"/>
                  <a:pt x="7774975" y="2297680"/>
                </a:cubicBezTo>
                <a:cubicBezTo>
                  <a:pt x="7775486" y="2298692"/>
                  <a:pt x="7776003" y="2299729"/>
                  <a:pt x="7776812" y="2300699"/>
                </a:cubicBezTo>
                <a:cubicBezTo>
                  <a:pt x="7777592" y="2301650"/>
                  <a:pt x="7778438" y="2302894"/>
                  <a:pt x="7779247" y="2303864"/>
                </a:cubicBezTo>
                <a:cubicBezTo>
                  <a:pt x="7780234" y="2304486"/>
                  <a:pt x="7781312" y="2305395"/>
                  <a:pt x="7782299" y="2306018"/>
                </a:cubicBezTo>
                <a:cubicBezTo>
                  <a:pt x="7786635" y="2308751"/>
                  <a:pt x="7791699" y="2309603"/>
                  <a:pt x="7796600" y="2308492"/>
                </a:cubicBezTo>
                <a:cubicBezTo>
                  <a:pt x="7806937" y="2306149"/>
                  <a:pt x="7813461" y="2295801"/>
                  <a:pt x="7811118" y="2285463"/>
                </a:cubicBezTo>
                <a:cubicBezTo>
                  <a:pt x="7808775" y="2275125"/>
                  <a:pt x="7798493" y="2268894"/>
                  <a:pt x="7788155" y="2271237"/>
                </a:cubicBezTo>
                <a:close/>
                <a:moveTo>
                  <a:pt x="7675868" y="2199613"/>
                </a:moveTo>
                <a:cubicBezTo>
                  <a:pt x="7661946" y="2202769"/>
                  <a:pt x="7653104" y="2222794"/>
                  <a:pt x="7668437" y="2234006"/>
                </a:cubicBezTo>
                <a:cubicBezTo>
                  <a:pt x="7672956" y="2237545"/>
                  <a:pt x="7678683" y="2238836"/>
                  <a:pt x="7684120" y="2237603"/>
                </a:cubicBezTo>
                <a:cubicBezTo>
                  <a:pt x="7700097" y="2233674"/>
                  <a:pt x="7704344" y="2213281"/>
                  <a:pt x="7691226" y="2203360"/>
                </a:cubicBezTo>
                <a:cubicBezTo>
                  <a:pt x="7686030" y="2199437"/>
                  <a:pt x="7680646" y="2198530"/>
                  <a:pt x="7675868" y="2199613"/>
                </a:cubicBezTo>
                <a:close/>
                <a:moveTo>
                  <a:pt x="7570505" y="2128906"/>
                </a:moveTo>
                <a:cubicBezTo>
                  <a:pt x="7567677" y="2128419"/>
                  <a:pt x="7565031" y="2128506"/>
                  <a:pt x="7562642" y="2129047"/>
                </a:cubicBezTo>
                <a:cubicBezTo>
                  <a:pt x="7547379" y="2132507"/>
                  <a:pt x="7541717" y="2154349"/>
                  <a:pt x="7557006" y="2164008"/>
                </a:cubicBezTo>
                <a:cubicBezTo>
                  <a:pt x="7561343" y="2166742"/>
                  <a:pt x="7566406" y="2167594"/>
                  <a:pt x="7571307" y="2166483"/>
                </a:cubicBezTo>
                <a:cubicBezTo>
                  <a:pt x="7591982" y="2161796"/>
                  <a:pt x="7591003" y="2132257"/>
                  <a:pt x="7570505" y="2128906"/>
                </a:cubicBezTo>
                <a:close/>
                <a:moveTo>
                  <a:pt x="7450091" y="2057842"/>
                </a:moveTo>
                <a:cubicBezTo>
                  <a:pt x="7435511" y="2061147"/>
                  <a:pt x="7429117" y="2081565"/>
                  <a:pt x="7443139" y="2091973"/>
                </a:cubicBezTo>
                <a:cubicBezTo>
                  <a:pt x="7447664" y="2095536"/>
                  <a:pt x="7453385" y="2096802"/>
                  <a:pt x="7458822" y="2095570"/>
                </a:cubicBezTo>
                <a:cubicBezTo>
                  <a:pt x="7478962" y="2091005"/>
                  <a:pt x="7478731" y="2062167"/>
                  <a:pt x="7458581" y="2057865"/>
                </a:cubicBezTo>
                <a:cubicBezTo>
                  <a:pt x="7455539" y="2057222"/>
                  <a:pt x="7452675" y="2057256"/>
                  <a:pt x="7450091" y="2057842"/>
                </a:cubicBezTo>
                <a:close/>
                <a:moveTo>
                  <a:pt x="7345232" y="1986866"/>
                </a:moveTo>
                <a:cubicBezTo>
                  <a:pt x="7342380" y="1986385"/>
                  <a:pt x="7339709" y="1986478"/>
                  <a:pt x="7337295" y="1987025"/>
                </a:cubicBezTo>
                <a:cubicBezTo>
                  <a:pt x="7322057" y="1990479"/>
                  <a:pt x="7316400" y="2012115"/>
                  <a:pt x="7331733" y="2021969"/>
                </a:cubicBezTo>
                <a:cubicBezTo>
                  <a:pt x="7336069" y="2024703"/>
                  <a:pt x="7341108" y="2025560"/>
                  <a:pt x="7346009" y="2024449"/>
                </a:cubicBezTo>
                <a:cubicBezTo>
                  <a:pt x="7366685" y="2019763"/>
                  <a:pt x="7365796" y="1990511"/>
                  <a:pt x="7345232" y="1986866"/>
                </a:cubicBezTo>
                <a:close/>
                <a:moveTo>
                  <a:pt x="7023600" y="1951134"/>
                </a:moveTo>
                <a:cubicBezTo>
                  <a:pt x="7022722" y="1951333"/>
                  <a:pt x="7021898" y="1951879"/>
                  <a:pt x="7021370" y="1952716"/>
                </a:cubicBezTo>
                <a:cubicBezTo>
                  <a:pt x="7020277" y="1954118"/>
                  <a:pt x="7020769" y="1956288"/>
                  <a:pt x="7022420" y="1957349"/>
                </a:cubicBezTo>
                <a:lnTo>
                  <a:pt x="7439886" y="2220643"/>
                </a:lnTo>
                <a:lnTo>
                  <a:pt x="7445894" y="2251820"/>
                </a:lnTo>
                <a:lnTo>
                  <a:pt x="7589752" y="2342512"/>
                </a:lnTo>
                <a:lnTo>
                  <a:pt x="7620455" y="2334527"/>
                </a:lnTo>
                <a:lnTo>
                  <a:pt x="7873904" y="2494377"/>
                </a:lnTo>
                <a:lnTo>
                  <a:pt x="7908501" y="2647005"/>
                </a:lnTo>
                <a:cubicBezTo>
                  <a:pt x="7908750" y="2648102"/>
                  <a:pt x="7909493" y="2648780"/>
                  <a:pt x="7910157" y="2649219"/>
                </a:cubicBezTo>
                <a:lnTo>
                  <a:pt x="8064920" y="2746768"/>
                </a:lnTo>
                <a:lnTo>
                  <a:pt x="8061855" y="2764436"/>
                </a:lnTo>
                <a:cubicBezTo>
                  <a:pt x="8065370" y="2779942"/>
                  <a:pt x="8080652" y="2789347"/>
                  <a:pt x="8095891" y="2785892"/>
                </a:cubicBezTo>
                <a:cubicBezTo>
                  <a:pt x="8111397" y="2782377"/>
                  <a:pt x="8120862" y="2767364"/>
                  <a:pt x="8117347" y="2751857"/>
                </a:cubicBezTo>
                <a:cubicBezTo>
                  <a:pt x="8113893" y="2736619"/>
                  <a:pt x="8098819" y="2726885"/>
                  <a:pt x="8083312" y="2730400"/>
                </a:cubicBezTo>
                <a:lnTo>
                  <a:pt x="8068685" y="2740789"/>
                </a:lnTo>
                <a:lnTo>
                  <a:pt x="7914994" y="2644098"/>
                </a:lnTo>
                <a:lnTo>
                  <a:pt x="7880397" y="2491470"/>
                </a:lnTo>
                <a:cubicBezTo>
                  <a:pt x="7880149" y="2490373"/>
                  <a:pt x="7879698" y="2489629"/>
                  <a:pt x="7879040" y="2489214"/>
                </a:cubicBezTo>
                <a:lnTo>
                  <a:pt x="7026270" y="1951606"/>
                </a:lnTo>
                <a:cubicBezTo>
                  <a:pt x="7025433" y="1951078"/>
                  <a:pt x="7024478" y="1950935"/>
                  <a:pt x="7023600" y="1951134"/>
                </a:cubicBezTo>
                <a:close/>
                <a:moveTo>
                  <a:pt x="7233284" y="1915832"/>
                </a:moveTo>
                <a:cubicBezTo>
                  <a:pt x="7230241" y="1915188"/>
                  <a:pt x="7227383" y="1915247"/>
                  <a:pt x="7224799" y="1915832"/>
                </a:cubicBezTo>
                <a:cubicBezTo>
                  <a:pt x="7210219" y="1919137"/>
                  <a:pt x="7203843" y="1939526"/>
                  <a:pt x="7217842" y="1949939"/>
                </a:cubicBezTo>
                <a:cubicBezTo>
                  <a:pt x="7222366" y="1953502"/>
                  <a:pt x="7228088" y="1954769"/>
                  <a:pt x="7233549" y="1953531"/>
                </a:cubicBezTo>
                <a:cubicBezTo>
                  <a:pt x="7253664" y="1948971"/>
                  <a:pt x="7253433" y="1920134"/>
                  <a:pt x="7233284" y="1915832"/>
                </a:cubicBezTo>
                <a:close/>
                <a:moveTo>
                  <a:pt x="7119934" y="1844833"/>
                </a:moveTo>
                <a:cubicBezTo>
                  <a:pt x="7117106" y="1844346"/>
                  <a:pt x="7114484" y="1844427"/>
                  <a:pt x="7112095" y="1844969"/>
                </a:cubicBezTo>
                <a:cubicBezTo>
                  <a:pt x="7096979" y="1848396"/>
                  <a:pt x="7091126" y="1870076"/>
                  <a:pt x="7106435" y="1879935"/>
                </a:cubicBezTo>
                <a:cubicBezTo>
                  <a:pt x="7110771" y="1882669"/>
                  <a:pt x="7115835" y="1883521"/>
                  <a:pt x="7120736" y="1882410"/>
                </a:cubicBezTo>
                <a:cubicBezTo>
                  <a:pt x="7141411" y="1877724"/>
                  <a:pt x="7140766" y="1848416"/>
                  <a:pt x="7119934" y="1844833"/>
                </a:cubicBezTo>
                <a:close/>
                <a:moveTo>
                  <a:pt x="6999768" y="1773843"/>
                </a:moveTo>
                <a:cubicBezTo>
                  <a:pt x="6995038" y="1774915"/>
                  <a:pt x="6990693" y="1777797"/>
                  <a:pt x="6987911" y="1782375"/>
                </a:cubicBezTo>
                <a:cubicBezTo>
                  <a:pt x="6987021" y="1783423"/>
                  <a:pt x="6986440" y="1784708"/>
                  <a:pt x="6986086" y="1785634"/>
                </a:cubicBezTo>
                <a:cubicBezTo>
                  <a:pt x="6985506" y="1786919"/>
                  <a:pt x="6985279" y="1788406"/>
                  <a:pt x="6985260" y="1789564"/>
                </a:cubicBezTo>
                <a:cubicBezTo>
                  <a:pt x="6984966" y="1790759"/>
                  <a:pt x="6984923" y="1791922"/>
                  <a:pt x="6984897" y="1793056"/>
                </a:cubicBezTo>
                <a:cubicBezTo>
                  <a:pt x="6984939" y="1794482"/>
                  <a:pt x="6984919" y="1795640"/>
                  <a:pt x="6985229" y="1797005"/>
                </a:cubicBezTo>
                <a:cubicBezTo>
                  <a:pt x="6987572" y="1807343"/>
                  <a:pt x="6997920" y="1813867"/>
                  <a:pt x="7008258" y="1811523"/>
                </a:cubicBezTo>
                <a:cubicBezTo>
                  <a:pt x="7018596" y="1809180"/>
                  <a:pt x="7025120" y="1798832"/>
                  <a:pt x="7022776" y="1788494"/>
                </a:cubicBezTo>
                <a:cubicBezTo>
                  <a:pt x="7022467" y="1787129"/>
                  <a:pt x="7021950" y="1786092"/>
                  <a:pt x="7021640" y="1784727"/>
                </a:cubicBezTo>
                <a:cubicBezTo>
                  <a:pt x="7021129" y="1783715"/>
                  <a:pt x="7020320" y="1782745"/>
                  <a:pt x="7019808" y="1781733"/>
                </a:cubicBezTo>
                <a:cubicBezTo>
                  <a:pt x="7019023" y="1780757"/>
                  <a:pt x="7018177" y="1779514"/>
                  <a:pt x="7017100" y="1778604"/>
                </a:cubicBezTo>
                <a:cubicBezTo>
                  <a:pt x="7012234" y="1773991"/>
                  <a:pt x="7005693" y="1772500"/>
                  <a:pt x="6999768" y="1773843"/>
                </a:cubicBezTo>
                <a:close/>
                <a:moveTo>
                  <a:pt x="6873381" y="927269"/>
                </a:moveTo>
                <a:cubicBezTo>
                  <a:pt x="6866518" y="926449"/>
                  <a:pt x="6859386" y="926953"/>
                  <a:pt x="6852346" y="928973"/>
                </a:cubicBezTo>
                <a:cubicBezTo>
                  <a:pt x="6824207" y="937049"/>
                  <a:pt x="6807947" y="966398"/>
                  <a:pt x="6816030" y="994562"/>
                </a:cubicBezTo>
                <a:cubicBezTo>
                  <a:pt x="6824188" y="1022989"/>
                  <a:pt x="6853530" y="1039225"/>
                  <a:pt x="6881670" y="1031149"/>
                </a:cubicBezTo>
                <a:cubicBezTo>
                  <a:pt x="6909833" y="1023066"/>
                  <a:pt x="6926364" y="993665"/>
                  <a:pt x="6918205" y="965238"/>
                </a:cubicBezTo>
                <a:cubicBezTo>
                  <a:pt x="6912143" y="944116"/>
                  <a:pt x="6893970" y="929732"/>
                  <a:pt x="6873381" y="927269"/>
                </a:cubicBezTo>
                <a:close/>
                <a:moveTo>
                  <a:pt x="6869046" y="867487"/>
                </a:moveTo>
                <a:cubicBezTo>
                  <a:pt x="6902097" y="868058"/>
                  <a:pt x="6933968" y="883134"/>
                  <a:pt x="6955155" y="909923"/>
                </a:cubicBezTo>
                <a:cubicBezTo>
                  <a:pt x="6983668" y="945565"/>
                  <a:pt x="6987590" y="994663"/>
                  <a:pt x="6965683" y="1034606"/>
                </a:cubicBezTo>
                <a:cubicBezTo>
                  <a:pt x="6950815" y="1061190"/>
                  <a:pt x="6926346" y="1080150"/>
                  <a:pt x="6898231" y="1088219"/>
                </a:cubicBezTo>
                <a:cubicBezTo>
                  <a:pt x="6884269" y="1092226"/>
                  <a:pt x="6869408" y="1093552"/>
                  <a:pt x="6854393" y="1091801"/>
                </a:cubicBezTo>
                <a:cubicBezTo>
                  <a:pt x="6809130" y="1086793"/>
                  <a:pt x="6771531" y="1054929"/>
                  <a:pt x="6758910" y="1010954"/>
                </a:cubicBezTo>
                <a:cubicBezTo>
                  <a:pt x="6741745" y="951143"/>
                  <a:pt x="6776166" y="889012"/>
                  <a:pt x="6835953" y="871854"/>
                </a:cubicBezTo>
                <a:cubicBezTo>
                  <a:pt x="6846880" y="868718"/>
                  <a:pt x="6858029" y="867296"/>
                  <a:pt x="6869046" y="867487"/>
                </a:cubicBezTo>
                <a:close/>
                <a:moveTo>
                  <a:pt x="6880136" y="861036"/>
                </a:moveTo>
                <a:cubicBezTo>
                  <a:pt x="6864685" y="859342"/>
                  <a:pt x="6849018" y="860691"/>
                  <a:pt x="6834059" y="864984"/>
                </a:cubicBezTo>
                <a:cubicBezTo>
                  <a:pt x="6819209" y="869246"/>
                  <a:pt x="6805059" y="876403"/>
                  <a:pt x="6792523" y="886373"/>
                </a:cubicBezTo>
                <a:cubicBezTo>
                  <a:pt x="6754781" y="916633"/>
                  <a:pt x="6738889" y="966476"/>
                  <a:pt x="6752206" y="1012878"/>
                </a:cubicBezTo>
                <a:cubicBezTo>
                  <a:pt x="6770440" y="1076413"/>
                  <a:pt x="6836640" y="1112866"/>
                  <a:pt x="6899987" y="1094972"/>
                </a:cubicBezTo>
                <a:cubicBezTo>
                  <a:pt x="6946653" y="1081579"/>
                  <a:pt x="6980406" y="1041409"/>
                  <a:pt x="6985806" y="993433"/>
                </a:cubicBezTo>
                <a:cubicBezTo>
                  <a:pt x="6991439" y="945364"/>
                  <a:pt x="6967356" y="898878"/>
                  <a:pt x="6924918" y="875347"/>
                </a:cubicBezTo>
                <a:cubicBezTo>
                  <a:pt x="6910823" y="867468"/>
                  <a:pt x="6895587" y="862730"/>
                  <a:pt x="6880136" y="861036"/>
                </a:cubicBezTo>
                <a:close/>
                <a:moveTo>
                  <a:pt x="7026700" y="656610"/>
                </a:moveTo>
                <a:lnTo>
                  <a:pt x="6919430" y="687396"/>
                </a:lnTo>
                <a:lnTo>
                  <a:pt x="6950511" y="704615"/>
                </a:lnTo>
                <a:lnTo>
                  <a:pt x="7057781" y="673829"/>
                </a:lnTo>
                <a:close/>
                <a:moveTo>
                  <a:pt x="6933519" y="604986"/>
                </a:moveTo>
                <a:lnTo>
                  <a:pt x="6826249" y="635772"/>
                </a:lnTo>
                <a:lnTo>
                  <a:pt x="6857330" y="652991"/>
                </a:lnTo>
                <a:lnTo>
                  <a:pt x="6964576" y="622212"/>
                </a:lnTo>
                <a:close/>
                <a:moveTo>
                  <a:pt x="6840337" y="553363"/>
                </a:moveTo>
                <a:lnTo>
                  <a:pt x="6732803" y="584225"/>
                </a:lnTo>
                <a:lnTo>
                  <a:pt x="6764141" y="601344"/>
                </a:lnTo>
                <a:lnTo>
                  <a:pt x="6871387" y="570565"/>
                </a:lnTo>
                <a:close/>
                <a:moveTo>
                  <a:pt x="6747156" y="501740"/>
                </a:moveTo>
                <a:lnTo>
                  <a:pt x="6639622" y="532602"/>
                </a:lnTo>
                <a:lnTo>
                  <a:pt x="6670672" y="549804"/>
                </a:lnTo>
                <a:lnTo>
                  <a:pt x="6778206" y="518942"/>
                </a:lnTo>
                <a:close/>
                <a:moveTo>
                  <a:pt x="6653633" y="449929"/>
                </a:moveTo>
                <a:lnTo>
                  <a:pt x="6546364" y="480714"/>
                </a:lnTo>
                <a:lnTo>
                  <a:pt x="6577490" y="498181"/>
                </a:lnTo>
                <a:lnTo>
                  <a:pt x="6685024" y="467319"/>
                </a:lnTo>
                <a:close/>
                <a:moveTo>
                  <a:pt x="6560452" y="398305"/>
                </a:moveTo>
                <a:lnTo>
                  <a:pt x="6453182" y="429091"/>
                </a:lnTo>
                <a:lnTo>
                  <a:pt x="6484232" y="446293"/>
                </a:lnTo>
                <a:lnTo>
                  <a:pt x="6591502" y="415507"/>
                </a:lnTo>
                <a:close/>
                <a:moveTo>
                  <a:pt x="6467272" y="346681"/>
                </a:moveTo>
                <a:lnTo>
                  <a:pt x="6360002" y="377467"/>
                </a:lnTo>
                <a:lnTo>
                  <a:pt x="6391052" y="394669"/>
                </a:lnTo>
                <a:lnTo>
                  <a:pt x="6498322" y="363883"/>
                </a:lnTo>
                <a:close/>
                <a:moveTo>
                  <a:pt x="7180797" y="258008"/>
                </a:moveTo>
                <a:cubicBezTo>
                  <a:pt x="7170873" y="260856"/>
                  <a:pt x="7164862" y="271268"/>
                  <a:pt x="7167786" y="281457"/>
                </a:cubicBezTo>
                <a:cubicBezTo>
                  <a:pt x="7168172" y="282803"/>
                  <a:pt x="7168483" y="283884"/>
                  <a:pt x="7169133" y="285154"/>
                </a:cubicBezTo>
                <a:cubicBezTo>
                  <a:pt x="7169701" y="286135"/>
                  <a:pt x="7170276" y="287141"/>
                  <a:pt x="7171139" y="288064"/>
                </a:cubicBezTo>
                <a:cubicBezTo>
                  <a:pt x="7171971" y="288969"/>
                  <a:pt x="7172886" y="290163"/>
                  <a:pt x="7173749" y="291086"/>
                </a:cubicBezTo>
                <a:cubicBezTo>
                  <a:pt x="7174769" y="291651"/>
                  <a:pt x="7175896" y="292498"/>
                  <a:pt x="7176917" y="293063"/>
                </a:cubicBezTo>
                <a:cubicBezTo>
                  <a:pt x="7181401" y="295548"/>
                  <a:pt x="7186505" y="296112"/>
                  <a:pt x="7191335" y="294726"/>
                </a:cubicBezTo>
                <a:cubicBezTo>
                  <a:pt x="7201524" y="291802"/>
                  <a:pt x="7207452" y="281101"/>
                  <a:pt x="7204528" y="270912"/>
                </a:cubicBezTo>
                <a:cubicBezTo>
                  <a:pt x="7201604" y="260724"/>
                  <a:pt x="7190986" y="255084"/>
                  <a:pt x="7180797" y="258008"/>
                </a:cubicBezTo>
                <a:close/>
                <a:moveTo>
                  <a:pt x="7064639" y="192847"/>
                </a:moveTo>
                <a:cubicBezTo>
                  <a:pt x="7050918" y="196785"/>
                  <a:pt x="7043222" y="217278"/>
                  <a:pt x="7059165" y="227606"/>
                </a:cubicBezTo>
                <a:cubicBezTo>
                  <a:pt x="7063877" y="230883"/>
                  <a:pt x="7069668" y="231848"/>
                  <a:pt x="7075026" y="230310"/>
                </a:cubicBezTo>
                <a:cubicBezTo>
                  <a:pt x="7090755" y="225484"/>
                  <a:pt x="7093842" y="204883"/>
                  <a:pt x="7080185" y="195720"/>
                </a:cubicBezTo>
                <a:cubicBezTo>
                  <a:pt x="7074775" y="192097"/>
                  <a:pt x="7069349" y="191496"/>
                  <a:pt x="7064639" y="192847"/>
                </a:cubicBezTo>
                <a:close/>
                <a:moveTo>
                  <a:pt x="6955446" y="128211"/>
                </a:moveTo>
                <a:cubicBezTo>
                  <a:pt x="6952596" y="127885"/>
                  <a:pt x="6949959" y="128121"/>
                  <a:pt x="6947604" y="128797"/>
                </a:cubicBezTo>
                <a:cubicBezTo>
                  <a:pt x="6932561" y="133114"/>
                  <a:pt x="6928144" y="155242"/>
                  <a:pt x="6943954" y="164021"/>
                </a:cubicBezTo>
                <a:cubicBezTo>
                  <a:pt x="6948438" y="166505"/>
                  <a:pt x="6953542" y="167069"/>
                  <a:pt x="6958372" y="165683"/>
                </a:cubicBezTo>
                <a:cubicBezTo>
                  <a:pt x="6978749" y="159835"/>
                  <a:pt x="6976101" y="130398"/>
                  <a:pt x="6955446" y="128211"/>
                </a:cubicBezTo>
                <a:close/>
                <a:moveTo>
                  <a:pt x="6839685" y="63614"/>
                </a:moveTo>
                <a:cubicBezTo>
                  <a:pt x="6836611" y="63143"/>
                  <a:pt x="6833754" y="63339"/>
                  <a:pt x="6831207" y="64070"/>
                </a:cubicBezTo>
                <a:cubicBezTo>
                  <a:pt x="6816837" y="68194"/>
                  <a:pt x="6811607" y="88942"/>
                  <a:pt x="6826196" y="98540"/>
                </a:cubicBezTo>
                <a:cubicBezTo>
                  <a:pt x="6830915" y="101841"/>
                  <a:pt x="6836699" y="102782"/>
                  <a:pt x="6842058" y="101244"/>
                </a:cubicBezTo>
                <a:cubicBezTo>
                  <a:pt x="6861906" y="95548"/>
                  <a:pt x="6860045" y="66769"/>
                  <a:pt x="6839685" y="63614"/>
                </a:cubicBezTo>
                <a:close/>
                <a:moveTo>
                  <a:pt x="7654747" y="0"/>
                </a:moveTo>
                <a:lnTo>
                  <a:pt x="7762434" y="0"/>
                </a:lnTo>
                <a:lnTo>
                  <a:pt x="7716350" y="34110"/>
                </a:lnTo>
                <a:close/>
                <a:moveTo>
                  <a:pt x="6434599" y="0"/>
                </a:moveTo>
                <a:lnTo>
                  <a:pt x="6714371" y="0"/>
                </a:lnTo>
                <a:lnTo>
                  <a:pt x="6701216" y="15598"/>
                </a:lnTo>
                <a:cubicBezTo>
                  <a:pt x="6700216" y="22739"/>
                  <a:pt x="6703076" y="30462"/>
                  <a:pt x="6711009" y="34948"/>
                </a:cubicBezTo>
                <a:cubicBezTo>
                  <a:pt x="6715493" y="37432"/>
                  <a:pt x="6720573" y="38003"/>
                  <a:pt x="6725403" y="36617"/>
                </a:cubicBezTo>
                <a:cubicBezTo>
                  <a:pt x="6740686" y="32230"/>
                  <a:pt x="6743077" y="14734"/>
                  <a:pt x="6734569" y="5216"/>
                </a:cubicBezTo>
                <a:lnTo>
                  <a:pt x="6724214" y="0"/>
                </a:lnTo>
                <a:lnTo>
                  <a:pt x="7224348" y="0"/>
                </a:lnTo>
                <a:lnTo>
                  <a:pt x="7441264" y="120187"/>
                </a:lnTo>
                <a:lnTo>
                  <a:pt x="7439208" y="137964"/>
                </a:lnTo>
                <a:cubicBezTo>
                  <a:pt x="7443518" y="152983"/>
                  <a:pt x="7459390" y="161796"/>
                  <a:pt x="7474409" y="157486"/>
                </a:cubicBezTo>
                <a:cubicBezTo>
                  <a:pt x="7489428" y="153176"/>
                  <a:pt x="7498210" y="137286"/>
                  <a:pt x="7493900" y="122268"/>
                </a:cubicBezTo>
                <a:cubicBezTo>
                  <a:pt x="7489590" y="107249"/>
                  <a:pt x="7473724" y="98459"/>
                  <a:pt x="7458706" y="102770"/>
                </a:cubicBezTo>
                <a:lnTo>
                  <a:pt x="7444695" y="113965"/>
                </a:lnTo>
                <a:lnTo>
                  <a:pt x="7238986" y="0"/>
                </a:lnTo>
                <a:lnTo>
                  <a:pt x="7640707" y="0"/>
                </a:lnTo>
                <a:lnTo>
                  <a:pt x="7710308" y="38583"/>
                </a:lnTo>
                <a:lnTo>
                  <a:pt x="7490326" y="201405"/>
                </a:lnTo>
                <a:lnTo>
                  <a:pt x="7490326" y="708629"/>
                </a:lnTo>
                <a:lnTo>
                  <a:pt x="7487428" y="710945"/>
                </a:lnTo>
                <a:lnTo>
                  <a:pt x="7328516" y="623100"/>
                </a:lnTo>
                <a:lnTo>
                  <a:pt x="7285343" y="472672"/>
                </a:lnTo>
                <a:cubicBezTo>
                  <a:pt x="7285033" y="471591"/>
                  <a:pt x="7284541" y="470874"/>
                  <a:pt x="7283861" y="470497"/>
                </a:cubicBezTo>
                <a:close/>
                <a:moveTo>
                  <a:pt x="0" y="0"/>
                </a:moveTo>
                <a:lnTo>
                  <a:pt x="6420327" y="0"/>
                </a:lnTo>
                <a:lnTo>
                  <a:pt x="6830222" y="227189"/>
                </a:lnTo>
                <a:lnTo>
                  <a:pt x="6837984" y="257975"/>
                </a:lnTo>
                <a:lnTo>
                  <a:pt x="6986740" y="340387"/>
                </a:lnTo>
                <a:lnTo>
                  <a:pt x="7016940" y="330679"/>
                </a:lnTo>
                <a:lnTo>
                  <a:pt x="7279025" y="475942"/>
                </a:lnTo>
                <a:lnTo>
                  <a:pt x="7322197" y="626369"/>
                </a:lnTo>
                <a:cubicBezTo>
                  <a:pt x="7322508" y="627451"/>
                  <a:pt x="7323288" y="628085"/>
                  <a:pt x="7323975" y="628486"/>
                </a:cubicBezTo>
                <a:lnTo>
                  <a:pt x="7484008" y="717128"/>
                </a:lnTo>
                <a:lnTo>
                  <a:pt x="7481947" y="734938"/>
                </a:lnTo>
                <a:lnTo>
                  <a:pt x="7490326" y="745464"/>
                </a:lnTo>
                <a:lnTo>
                  <a:pt x="7490326" y="1032087"/>
                </a:lnTo>
                <a:lnTo>
                  <a:pt x="7285989" y="918882"/>
                </a:lnTo>
                <a:cubicBezTo>
                  <a:pt x="7285030" y="918169"/>
                  <a:pt x="7284061" y="918057"/>
                  <a:pt x="7283220" y="918298"/>
                </a:cubicBezTo>
                <a:cubicBezTo>
                  <a:pt x="7280625" y="919043"/>
                  <a:pt x="7279277" y="923410"/>
                  <a:pt x="7282833" y="925016"/>
                </a:cubicBezTo>
                <a:lnTo>
                  <a:pt x="7490326" y="1039975"/>
                </a:lnTo>
                <a:lnTo>
                  <a:pt x="7490326" y="1540025"/>
                </a:lnTo>
                <a:lnTo>
                  <a:pt x="7880376" y="1540025"/>
                </a:lnTo>
                <a:lnTo>
                  <a:pt x="7880376" y="2029248"/>
                </a:lnTo>
                <a:lnTo>
                  <a:pt x="7764501" y="1956197"/>
                </a:lnTo>
                <a:lnTo>
                  <a:pt x="7707388" y="1704239"/>
                </a:lnTo>
                <a:cubicBezTo>
                  <a:pt x="7707145" y="1703166"/>
                  <a:pt x="7706689" y="1702398"/>
                  <a:pt x="7705763" y="1702044"/>
                </a:cubicBezTo>
                <a:lnTo>
                  <a:pt x="7196762" y="1381178"/>
                </a:lnTo>
                <a:cubicBezTo>
                  <a:pt x="7195949" y="1380644"/>
                  <a:pt x="7195043" y="1380491"/>
                  <a:pt x="7194238" y="1380673"/>
                </a:cubicBezTo>
                <a:cubicBezTo>
                  <a:pt x="7193409" y="1380861"/>
                  <a:pt x="7192682" y="1381385"/>
                  <a:pt x="7192154" y="1382222"/>
                </a:cubicBezTo>
                <a:cubicBezTo>
                  <a:pt x="7191093" y="1383873"/>
                  <a:pt x="7191590" y="1386067"/>
                  <a:pt x="7193199" y="1386831"/>
                </a:cubicBezTo>
                <a:lnTo>
                  <a:pt x="7700835" y="1706878"/>
                </a:lnTo>
                <a:lnTo>
                  <a:pt x="7758008" y="1959105"/>
                </a:lnTo>
                <a:cubicBezTo>
                  <a:pt x="7758251" y="1960177"/>
                  <a:pt x="7758707" y="1960946"/>
                  <a:pt x="7759389" y="1961355"/>
                </a:cubicBezTo>
                <a:lnTo>
                  <a:pt x="7880376" y="2037636"/>
                </a:lnTo>
                <a:lnTo>
                  <a:pt x="7880376" y="2118898"/>
                </a:lnTo>
                <a:lnTo>
                  <a:pt x="8009263" y="2118898"/>
                </a:lnTo>
                <a:lnTo>
                  <a:pt x="8056000" y="2148366"/>
                </a:lnTo>
                <a:lnTo>
                  <a:pt x="8052941" y="2165999"/>
                </a:lnTo>
                <a:cubicBezTo>
                  <a:pt x="8056396" y="2181237"/>
                  <a:pt x="8071744" y="2190934"/>
                  <a:pt x="8086982" y="2187480"/>
                </a:cubicBezTo>
                <a:cubicBezTo>
                  <a:pt x="8102221" y="2184026"/>
                  <a:pt x="8111888" y="2168659"/>
                  <a:pt x="8108434" y="2153420"/>
                </a:cubicBezTo>
                <a:cubicBezTo>
                  <a:pt x="8104979" y="2138182"/>
                  <a:pt x="8089637" y="2128509"/>
                  <a:pt x="8074398" y="2131963"/>
                </a:cubicBezTo>
                <a:lnTo>
                  <a:pt x="8059778" y="2142348"/>
                </a:lnTo>
                <a:lnTo>
                  <a:pt x="8022581" y="2118898"/>
                </a:lnTo>
                <a:lnTo>
                  <a:pt x="8277511" y="2118898"/>
                </a:lnTo>
                <a:lnTo>
                  <a:pt x="8277511" y="2882908"/>
                </a:lnTo>
                <a:lnTo>
                  <a:pt x="8114152" y="2882908"/>
                </a:lnTo>
                <a:lnTo>
                  <a:pt x="8114152" y="3099872"/>
                </a:lnTo>
                <a:lnTo>
                  <a:pt x="7855806" y="2937004"/>
                </a:lnTo>
                <a:cubicBezTo>
                  <a:pt x="7854889" y="2936237"/>
                  <a:pt x="7853929" y="2936071"/>
                  <a:pt x="7853075" y="2936264"/>
                </a:cubicBezTo>
                <a:cubicBezTo>
                  <a:pt x="7850442" y="2936861"/>
                  <a:pt x="7848850" y="2941144"/>
                  <a:pt x="7852309" y="2942949"/>
                </a:cubicBezTo>
                <a:lnTo>
                  <a:pt x="8114152" y="3108030"/>
                </a:lnTo>
                <a:lnTo>
                  <a:pt x="8114152" y="3885713"/>
                </a:lnTo>
                <a:lnTo>
                  <a:pt x="7673111" y="3888899"/>
                </a:lnTo>
                <a:cubicBezTo>
                  <a:pt x="7672226" y="3888834"/>
                  <a:pt x="7671398" y="3889176"/>
                  <a:pt x="7670783" y="3889799"/>
                </a:cubicBezTo>
                <a:cubicBezTo>
                  <a:pt x="7670169" y="3890422"/>
                  <a:pt x="7669786" y="3891309"/>
                  <a:pt x="7669775" y="3892281"/>
                </a:cubicBezTo>
                <a:cubicBezTo>
                  <a:pt x="7669593" y="3894068"/>
                  <a:pt x="7671178" y="3895630"/>
                  <a:pt x="7673158" y="3895616"/>
                </a:cubicBezTo>
                <a:lnTo>
                  <a:pt x="8114152" y="3892645"/>
                </a:lnTo>
                <a:lnTo>
                  <a:pt x="8114152" y="3927199"/>
                </a:lnTo>
                <a:lnTo>
                  <a:pt x="8490946" y="3927199"/>
                </a:lnTo>
                <a:lnTo>
                  <a:pt x="8490946" y="3963668"/>
                </a:lnTo>
                <a:lnTo>
                  <a:pt x="8519032" y="4014373"/>
                </a:lnTo>
                <a:lnTo>
                  <a:pt x="8043324" y="4017710"/>
                </a:lnTo>
                <a:cubicBezTo>
                  <a:pt x="8042334" y="4017717"/>
                  <a:pt x="8041452" y="4018112"/>
                  <a:pt x="8040803" y="4018771"/>
                </a:cubicBezTo>
                <a:cubicBezTo>
                  <a:pt x="8040171" y="4019412"/>
                  <a:pt x="8039788" y="4020299"/>
                  <a:pt x="8039795" y="4021288"/>
                </a:cubicBezTo>
                <a:cubicBezTo>
                  <a:pt x="8040002" y="4023072"/>
                  <a:pt x="8041586" y="4024635"/>
                  <a:pt x="8043373" y="4024817"/>
                </a:cubicBezTo>
                <a:lnTo>
                  <a:pt x="8522886" y="4021331"/>
                </a:lnTo>
                <a:lnTo>
                  <a:pt x="8599450" y="4159556"/>
                </a:lnTo>
                <a:lnTo>
                  <a:pt x="8599450" y="4399096"/>
                </a:lnTo>
                <a:lnTo>
                  <a:pt x="7880377" y="4399096"/>
                </a:lnTo>
                <a:lnTo>
                  <a:pt x="7880377" y="4590557"/>
                </a:lnTo>
                <a:lnTo>
                  <a:pt x="7878044" y="4590576"/>
                </a:lnTo>
                <a:lnTo>
                  <a:pt x="7766611" y="4480691"/>
                </a:lnTo>
                <a:cubicBezTo>
                  <a:pt x="7765810" y="4479901"/>
                  <a:pt x="7765029" y="4479517"/>
                  <a:pt x="7764251" y="4479523"/>
                </a:cubicBezTo>
                <a:lnTo>
                  <a:pt x="6756189" y="4486571"/>
                </a:lnTo>
                <a:cubicBezTo>
                  <a:pt x="6755199" y="4486578"/>
                  <a:pt x="6754318" y="4486973"/>
                  <a:pt x="6753686" y="4487613"/>
                </a:cubicBezTo>
                <a:cubicBezTo>
                  <a:pt x="6753054" y="4488254"/>
                  <a:pt x="6752654" y="4489159"/>
                  <a:pt x="6752661" y="4490149"/>
                </a:cubicBezTo>
                <a:cubicBezTo>
                  <a:pt x="6752497" y="4491918"/>
                  <a:pt x="6754081" y="4493480"/>
                  <a:pt x="6756043" y="4493484"/>
                </a:cubicBezTo>
                <a:lnTo>
                  <a:pt x="7249591" y="4490129"/>
                </a:lnTo>
                <a:lnTo>
                  <a:pt x="7271462" y="4513145"/>
                </a:lnTo>
                <a:lnTo>
                  <a:pt x="7441517" y="4511956"/>
                </a:lnTo>
                <a:lnTo>
                  <a:pt x="7463068" y="4488677"/>
                </a:lnTo>
                <a:lnTo>
                  <a:pt x="7762710" y="4486640"/>
                </a:lnTo>
                <a:lnTo>
                  <a:pt x="7874143" y="4596526"/>
                </a:lnTo>
                <a:cubicBezTo>
                  <a:pt x="7874944" y="4597316"/>
                  <a:pt x="7875935" y="4597486"/>
                  <a:pt x="7876731" y="4597498"/>
                </a:cubicBezTo>
                <a:lnTo>
                  <a:pt x="7880377" y="4597472"/>
                </a:lnTo>
                <a:lnTo>
                  <a:pt x="7880377" y="5299860"/>
                </a:lnTo>
                <a:lnTo>
                  <a:pt x="0" y="5299860"/>
                </a:lnTo>
                <a:lnTo>
                  <a:pt x="0" y="8378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23" name="Google Shape;923;p28"/>
          <p:cNvSpPr txBox="1">
            <a:spLocks noGrp="1"/>
          </p:cNvSpPr>
          <p:nvPr>
            <p:ph type="ctrTitle"/>
          </p:nvPr>
        </p:nvSpPr>
        <p:spPr>
          <a:xfrm flipH="1">
            <a:off x="507227" y="1964367"/>
            <a:ext cx="6946213" cy="13395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Medium"/>
                <a:ea typeface="Montserrat Medium"/>
                <a:cs typeface="Montserrat Medium"/>
                <a:sym typeface="Montserrat Medium"/>
              </a:rPr>
              <a:t>DCTCP vs. Swift:</a:t>
            </a:r>
            <a:br>
              <a:rPr lang="ar-AE" sz="2800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sz="2800" b="0" dirty="0">
                <a:latin typeface="Montserrat Medium"/>
                <a:ea typeface="Montserrat Medium"/>
                <a:cs typeface="Montserrat Medium"/>
                <a:sym typeface="Montserrat Medium"/>
              </a:rPr>
              <a:t>Congestion Control in Data Centers</a:t>
            </a:r>
          </a:p>
        </p:txBody>
      </p:sp>
      <p:grpSp>
        <p:nvGrpSpPr>
          <p:cNvPr id="926" name="Google Shape;926;p28"/>
          <p:cNvGrpSpPr/>
          <p:nvPr/>
        </p:nvGrpSpPr>
        <p:grpSpPr>
          <a:xfrm rot="18909338" flipH="1">
            <a:off x="-1059919" y="3352545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927" name="Google Shape;927;p28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26;p28">
            <a:extLst>
              <a:ext uri="{FF2B5EF4-FFF2-40B4-BE49-F238E27FC236}">
                <a16:creationId xmlns:a16="http://schemas.microsoft.com/office/drawing/2014/main" id="{9910BEDD-21E6-AD48-4A1C-BD719B4C5B8E}"/>
              </a:ext>
            </a:extLst>
          </p:cNvPr>
          <p:cNvGrpSpPr/>
          <p:nvPr/>
        </p:nvGrpSpPr>
        <p:grpSpPr>
          <a:xfrm rot="20912154" flipH="1">
            <a:off x="4500110" y="-555728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25" name="Google Shape;927;p28">
              <a:extLst>
                <a:ext uri="{FF2B5EF4-FFF2-40B4-BE49-F238E27FC236}">
                  <a16:creationId xmlns:a16="http://schemas.microsoft.com/office/drawing/2014/main" id="{DC0C1EE5-C505-9A98-EC3C-4E35F296884A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8;p28">
              <a:extLst>
                <a:ext uri="{FF2B5EF4-FFF2-40B4-BE49-F238E27FC236}">
                  <a16:creationId xmlns:a16="http://schemas.microsoft.com/office/drawing/2014/main" id="{0E07D5AF-873D-50F9-783C-D870DEBCD121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9;p28">
              <a:extLst>
                <a:ext uri="{FF2B5EF4-FFF2-40B4-BE49-F238E27FC236}">
                  <a16:creationId xmlns:a16="http://schemas.microsoft.com/office/drawing/2014/main" id="{D72965C6-9EE4-169A-32BD-E39735F7C568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0;p28">
              <a:extLst>
                <a:ext uri="{FF2B5EF4-FFF2-40B4-BE49-F238E27FC236}">
                  <a16:creationId xmlns:a16="http://schemas.microsoft.com/office/drawing/2014/main" id="{5DC61A65-8B63-9A95-CF1D-7DF8DA511977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31;p28">
              <a:extLst>
                <a:ext uri="{FF2B5EF4-FFF2-40B4-BE49-F238E27FC236}">
                  <a16:creationId xmlns:a16="http://schemas.microsoft.com/office/drawing/2014/main" id="{6E32B2F5-13D0-111C-19F2-4E7C12BA81D8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32;p28">
              <a:extLst>
                <a:ext uri="{FF2B5EF4-FFF2-40B4-BE49-F238E27FC236}">
                  <a16:creationId xmlns:a16="http://schemas.microsoft.com/office/drawing/2014/main" id="{FF20B4E4-6B3E-C3F7-2E95-A705252CD196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33;p28">
              <a:extLst>
                <a:ext uri="{FF2B5EF4-FFF2-40B4-BE49-F238E27FC236}">
                  <a16:creationId xmlns:a16="http://schemas.microsoft.com/office/drawing/2014/main" id="{9626B467-4890-44AE-BBF3-3EF8871102EF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34;p28">
              <a:extLst>
                <a:ext uri="{FF2B5EF4-FFF2-40B4-BE49-F238E27FC236}">
                  <a16:creationId xmlns:a16="http://schemas.microsoft.com/office/drawing/2014/main" id="{806B9738-5D7B-A658-31EE-A0EE37D72773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5;p28">
              <a:extLst>
                <a:ext uri="{FF2B5EF4-FFF2-40B4-BE49-F238E27FC236}">
                  <a16:creationId xmlns:a16="http://schemas.microsoft.com/office/drawing/2014/main" id="{728ADDDB-9AC1-8BFF-60A3-814DC2835825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6;p28">
              <a:extLst>
                <a:ext uri="{FF2B5EF4-FFF2-40B4-BE49-F238E27FC236}">
                  <a16:creationId xmlns:a16="http://schemas.microsoft.com/office/drawing/2014/main" id="{C38EAC6B-2389-B76A-0E52-3F6B9836AC34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7;p28">
              <a:extLst>
                <a:ext uri="{FF2B5EF4-FFF2-40B4-BE49-F238E27FC236}">
                  <a16:creationId xmlns:a16="http://schemas.microsoft.com/office/drawing/2014/main" id="{CBDF5A42-54BE-4001-C39E-909A2FED1683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8;p28">
              <a:extLst>
                <a:ext uri="{FF2B5EF4-FFF2-40B4-BE49-F238E27FC236}">
                  <a16:creationId xmlns:a16="http://schemas.microsoft.com/office/drawing/2014/main" id="{2EDC7820-4A63-D082-B643-C91884824DE3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9;p28">
              <a:extLst>
                <a:ext uri="{FF2B5EF4-FFF2-40B4-BE49-F238E27FC236}">
                  <a16:creationId xmlns:a16="http://schemas.microsoft.com/office/drawing/2014/main" id="{2C1D1814-0EC1-7C00-FAF9-6F45A87C50A3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0;p28">
              <a:extLst>
                <a:ext uri="{FF2B5EF4-FFF2-40B4-BE49-F238E27FC236}">
                  <a16:creationId xmlns:a16="http://schemas.microsoft.com/office/drawing/2014/main" id="{5A732EC9-9433-93ED-CCCF-BC31DDA31798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1;p28">
              <a:extLst>
                <a:ext uri="{FF2B5EF4-FFF2-40B4-BE49-F238E27FC236}">
                  <a16:creationId xmlns:a16="http://schemas.microsoft.com/office/drawing/2014/main" id="{19C71CDB-67DA-DFF6-223F-C98756C2C09E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2;p28">
              <a:extLst>
                <a:ext uri="{FF2B5EF4-FFF2-40B4-BE49-F238E27FC236}">
                  <a16:creationId xmlns:a16="http://schemas.microsoft.com/office/drawing/2014/main" id="{84149236-D20A-C092-176B-E41D5CE68EF4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3;p28">
              <a:extLst>
                <a:ext uri="{FF2B5EF4-FFF2-40B4-BE49-F238E27FC236}">
                  <a16:creationId xmlns:a16="http://schemas.microsoft.com/office/drawing/2014/main" id="{BF09153F-6ABC-66AD-7D39-136EF01D1E43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4;p28">
              <a:extLst>
                <a:ext uri="{FF2B5EF4-FFF2-40B4-BE49-F238E27FC236}">
                  <a16:creationId xmlns:a16="http://schemas.microsoft.com/office/drawing/2014/main" id="{B8770FC2-900B-B388-9C34-B6DC3C8EDECB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5;p28">
              <a:extLst>
                <a:ext uri="{FF2B5EF4-FFF2-40B4-BE49-F238E27FC236}">
                  <a16:creationId xmlns:a16="http://schemas.microsoft.com/office/drawing/2014/main" id="{6C4BBAD6-0250-F9A1-C037-71578043E19F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6;p28">
              <a:extLst>
                <a:ext uri="{FF2B5EF4-FFF2-40B4-BE49-F238E27FC236}">
                  <a16:creationId xmlns:a16="http://schemas.microsoft.com/office/drawing/2014/main" id="{7A5A259D-312A-4E16-FA3F-57551DFC97D9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7;p28">
              <a:extLst>
                <a:ext uri="{FF2B5EF4-FFF2-40B4-BE49-F238E27FC236}">
                  <a16:creationId xmlns:a16="http://schemas.microsoft.com/office/drawing/2014/main" id="{5B513452-9E17-519A-4019-23B5DA6A1F75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8;p28">
              <a:extLst>
                <a:ext uri="{FF2B5EF4-FFF2-40B4-BE49-F238E27FC236}">
                  <a16:creationId xmlns:a16="http://schemas.microsoft.com/office/drawing/2014/main" id="{5964D49E-A7BF-656C-7A50-FA34D657680A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9;p28">
              <a:extLst>
                <a:ext uri="{FF2B5EF4-FFF2-40B4-BE49-F238E27FC236}">
                  <a16:creationId xmlns:a16="http://schemas.microsoft.com/office/drawing/2014/main" id="{E656FDE2-6F47-AA28-E4E4-9D4231AB9869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50;p28">
              <a:extLst>
                <a:ext uri="{FF2B5EF4-FFF2-40B4-BE49-F238E27FC236}">
                  <a16:creationId xmlns:a16="http://schemas.microsoft.com/office/drawing/2014/main" id="{682D4D8B-A75A-998A-D41E-9E8DE3612F9A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51;p28">
              <a:extLst>
                <a:ext uri="{FF2B5EF4-FFF2-40B4-BE49-F238E27FC236}">
                  <a16:creationId xmlns:a16="http://schemas.microsoft.com/office/drawing/2014/main" id="{60366EF5-561F-2671-0049-A7AFB26D0DA6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28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61" name="Google Shape;961;p28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2" name="Google Shape;962;p28"/>
            <p:cNvCxnSpPr>
              <a:stCxn id="963" idx="6"/>
              <a:endCxn id="964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3" name="Google Shape;963;p28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28"/>
          <p:cNvSpPr txBox="1">
            <a:spLocks noGrp="1"/>
          </p:cNvSpPr>
          <p:nvPr>
            <p:ph type="subTitle" idx="1"/>
          </p:nvPr>
        </p:nvSpPr>
        <p:spPr>
          <a:xfrm flipH="1">
            <a:off x="941876" y="2959209"/>
            <a:ext cx="3478581" cy="6745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Computer Networks 236340 – Winter 2024/25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Yasmin </a:t>
            </a:r>
            <a:r>
              <a:rPr lang="en-US" sz="1050" dirty="0" err="1"/>
              <a:t>Mitkal</a:t>
            </a:r>
            <a:r>
              <a:rPr lang="ar-AE" sz="1050" dirty="0"/>
              <a:t> </a:t>
            </a:r>
            <a:r>
              <a:rPr lang="en-US" sz="1050" dirty="0"/>
              <a:t>, Omar Garah, Amir </a:t>
            </a:r>
            <a:r>
              <a:rPr lang="en-US" sz="1050" dirty="0" err="1"/>
              <a:t>Watted</a:t>
            </a: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Advisor: Eran Tavor</a:t>
            </a:r>
          </a:p>
        </p:txBody>
      </p:sp>
      <p:grpSp>
        <p:nvGrpSpPr>
          <p:cNvPr id="1246" name="Google Shape;926;p28">
            <a:extLst>
              <a:ext uri="{FF2B5EF4-FFF2-40B4-BE49-F238E27FC236}">
                <a16:creationId xmlns:a16="http://schemas.microsoft.com/office/drawing/2014/main" id="{487AE4D5-F226-6CB2-7F15-1DB9A6BADDA4}"/>
              </a:ext>
            </a:extLst>
          </p:cNvPr>
          <p:cNvGrpSpPr/>
          <p:nvPr/>
        </p:nvGrpSpPr>
        <p:grpSpPr>
          <a:xfrm rot="18909338" flipH="1">
            <a:off x="-2676025" y="3932256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247" name="Google Shape;927;p28">
              <a:extLst>
                <a:ext uri="{FF2B5EF4-FFF2-40B4-BE49-F238E27FC236}">
                  <a16:creationId xmlns:a16="http://schemas.microsoft.com/office/drawing/2014/main" id="{38B4F0DE-4161-A7B6-35F3-E467B1C06060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928;p28">
              <a:extLst>
                <a:ext uri="{FF2B5EF4-FFF2-40B4-BE49-F238E27FC236}">
                  <a16:creationId xmlns:a16="http://schemas.microsoft.com/office/drawing/2014/main" id="{8012B57F-5EA5-D35E-182E-D569DCD28DF7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929;p28">
              <a:extLst>
                <a:ext uri="{FF2B5EF4-FFF2-40B4-BE49-F238E27FC236}">
                  <a16:creationId xmlns:a16="http://schemas.microsoft.com/office/drawing/2014/main" id="{935896EF-8867-6420-5B59-831A52248D47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930;p28">
              <a:extLst>
                <a:ext uri="{FF2B5EF4-FFF2-40B4-BE49-F238E27FC236}">
                  <a16:creationId xmlns:a16="http://schemas.microsoft.com/office/drawing/2014/main" id="{CF0C0B29-AB8C-61FB-3615-B76A06886D8D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931;p28">
              <a:extLst>
                <a:ext uri="{FF2B5EF4-FFF2-40B4-BE49-F238E27FC236}">
                  <a16:creationId xmlns:a16="http://schemas.microsoft.com/office/drawing/2014/main" id="{FCE2E817-C14F-97A5-8467-8B1B87D05ED3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932;p28">
              <a:extLst>
                <a:ext uri="{FF2B5EF4-FFF2-40B4-BE49-F238E27FC236}">
                  <a16:creationId xmlns:a16="http://schemas.microsoft.com/office/drawing/2014/main" id="{1221810D-2134-ABC7-2452-2542ED95D996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933;p28">
              <a:extLst>
                <a:ext uri="{FF2B5EF4-FFF2-40B4-BE49-F238E27FC236}">
                  <a16:creationId xmlns:a16="http://schemas.microsoft.com/office/drawing/2014/main" id="{FB80E6DE-978F-5EE5-2884-0375F71D71FA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934;p28">
              <a:extLst>
                <a:ext uri="{FF2B5EF4-FFF2-40B4-BE49-F238E27FC236}">
                  <a16:creationId xmlns:a16="http://schemas.microsoft.com/office/drawing/2014/main" id="{23549509-4025-8361-C129-09E2D24F9BB7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935;p28">
              <a:extLst>
                <a:ext uri="{FF2B5EF4-FFF2-40B4-BE49-F238E27FC236}">
                  <a16:creationId xmlns:a16="http://schemas.microsoft.com/office/drawing/2014/main" id="{C2583C1B-736F-6650-F72A-AA78AF783003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936;p28">
              <a:extLst>
                <a:ext uri="{FF2B5EF4-FFF2-40B4-BE49-F238E27FC236}">
                  <a16:creationId xmlns:a16="http://schemas.microsoft.com/office/drawing/2014/main" id="{1D209419-2F6A-0FBC-8F7A-1031E9DB1C2E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937;p28">
              <a:extLst>
                <a:ext uri="{FF2B5EF4-FFF2-40B4-BE49-F238E27FC236}">
                  <a16:creationId xmlns:a16="http://schemas.microsoft.com/office/drawing/2014/main" id="{215F80B5-DDEB-8094-15DE-0519D06DF25D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938;p28">
              <a:extLst>
                <a:ext uri="{FF2B5EF4-FFF2-40B4-BE49-F238E27FC236}">
                  <a16:creationId xmlns:a16="http://schemas.microsoft.com/office/drawing/2014/main" id="{DB3210D4-78E8-FFA1-7789-592D810BCE0C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939;p28">
              <a:extLst>
                <a:ext uri="{FF2B5EF4-FFF2-40B4-BE49-F238E27FC236}">
                  <a16:creationId xmlns:a16="http://schemas.microsoft.com/office/drawing/2014/main" id="{C43354B0-54BD-5133-7559-6E49756995FB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940;p28">
              <a:extLst>
                <a:ext uri="{FF2B5EF4-FFF2-40B4-BE49-F238E27FC236}">
                  <a16:creationId xmlns:a16="http://schemas.microsoft.com/office/drawing/2014/main" id="{EFF81D96-534C-F06A-876D-464FCC9477CB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941;p28">
              <a:extLst>
                <a:ext uri="{FF2B5EF4-FFF2-40B4-BE49-F238E27FC236}">
                  <a16:creationId xmlns:a16="http://schemas.microsoft.com/office/drawing/2014/main" id="{C110A90F-66E3-1C5D-5111-DE8BA513EA5E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942;p28">
              <a:extLst>
                <a:ext uri="{FF2B5EF4-FFF2-40B4-BE49-F238E27FC236}">
                  <a16:creationId xmlns:a16="http://schemas.microsoft.com/office/drawing/2014/main" id="{2BB62832-4183-0576-B4AA-22691E17E698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943;p28">
              <a:extLst>
                <a:ext uri="{FF2B5EF4-FFF2-40B4-BE49-F238E27FC236}">
                  <a16:creationId xmlns:a16="http://schemas.microsoft.com/office/drawing/2014/main" id="{13158D11-E419-94CB-6ECE-6CF8B537BB9A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944;p28">
              <a:extLst>
                <a:ext uri="{FF2B5EF4-FFF2-40B4-BE49-F238E27FC236}">
                  <a16:creationId xmlns:a16="http://schemas.microsoft.com/office/drawing/2014/main" id="{36441C6F-3770-C061-8111-3CCD8DB3A85B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945;p28">
              <a:extLst>
                <a:ext uri="{FF2B5EF4-FFF2-40B4-BE49-F238E27FC236}">
                  <a16:creationId xmlns:a16="http://schemas.microsoft.com/office/drawing/2014/main" id="{AD8E880C-1AA4-BFCE-FC5C-CE3B0CDAB55C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946;p28">
              <a:extLst>
                <a:ext uri="{FF2B5EF4-FFF2-40B4-BE49-F238E27FC236}">
                  <a16:creationId xmlns:a16="http://schemas.microsoft.com/office/drawing/2014/main" id="{0EC90D49-66E2-F76D-EA1D-CDE08AF3F6B9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947;p28">
              <a:extLst>
                <a:ext uri="{FF2B5EF4-FFF2-40B4-BE49-F238E27FC236}">
                  <a16:creationId xmlns:a16="http://schemas.microsoft.com/office/drawing/2014/main" id="{24037AE7-34B5-CB67-CD68-5366D4FEB9A3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948;p28">
              <a:extLst>
                <a:ext uri="{FF2B5EF4-FFF2-40B4-BE49-F238E27FC236}">
                  <a16:creationId xmlns:a16="http://schemas.microsoft.com/office/drawing/2014/main" id="{C350854F-8D06-6675-2630-F9AD9854206D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949;p28">
              <a:extLst>
                <a:ext uri="{FF2B5EF4-FFF2-40B4-BE49-F238E27FC236}">
                  <a16:creationId xmlns:a16="http://schemas.microsoft.com/office/drawing/2014/main" id="{266A5E09-B563-8BA4-F764-EF555B741C77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950;p28">
              <a:extLst>
                <a:ext uri="{FF2B5EF4-FFF2-40B4-BE49-F238E27FC236}">
                  <a16:creationId xmlns:a16="http://schemas.microsoft.com/office/drawing/2014/main" id="{CF15DA0E-0183-F5F8-A9BC-BBB9F2EFF698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951;p28">
              <a:extLst>
                <a:ext uri="{FF2B5EF4-FFF2-40B4-BE49-F238E27FC236}">
                  <a16:creationId xmlns:a16="http://schemas.microsoft.com/office/drawing/2014/main" id="{1DDF3E48-403E-D4C8-04CE-4231A497CF25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277" name="Picture 1276">
            <a:extLst>
              <a:ext uri="{FF2B5EF4-FFF2-40B4-BE49-F238E27FC236}">
                <a16:creationId xmlns:a16="http://schemas.microsoft.com/office/drawing/2014/main" id="{FFBFFDCA-E5CC-EE7D-A4A4-C0A575C86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35146">
            <a:off x="-5980078" y="2597996"/>
            <a:ext cx="1170533" cy="201185"/>
          </a:xfrm>
          <a:prstGeom prst="rect">
            <a:avLst/>
          </a:prstGeom>
        </p:spPr>
      </p:pic>
      <p:sp>
        <p:nvSpPr>
          <p:cNvPr id="1279" name="מציין מיקום תוכן 2">
            <a:extLst>
              <a:ext uri="{FF2B5EF4-FFF2-40B4-BE49-F238E27FC236}">
                <a16:creationId xmlns:a16="http://schemas.microsoft.com/office/drawing/2014/main" id="{4FA3958F-825F-73C5-6298-C147642FED6E}"/>
              </a:ext>
            </a:extLst>
          </p:cNvPr>
          <p:cNvSpPr txBox="1">
            <a:spLocks/>
          </p:cNvSpPr>
          <p:nvPr/>
        </p:nvSpPr>
        <p:spPr>
          <a:xfrm>
            <a:off x="-5544787" y="2294268"/>
            <a:ext cx="5112342" cy="13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/>
              <a:t>Data centers require low latency &amp; high throughput.</a:t>
            </a:r>
          </a:p>
          <a:p>
            <a:pPr algn="l"/>
            <a:r>
              <a:rPr lang="en-US" sz="500" dirty="0"/>
              <a:t>    </a:t>
            </a:r>
          </a:p>
          <a:p>
            <a:pPr algn="l"/>
            <a:r>
              <a:rPr lang="en-US" sz="1200" dirty="0"/>
              <a:t>   Traditional TCP struggles in shallow-buffer environments.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Goal: Improve performance with smarter congestion control.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    Different approaches: </a:t>
            </a:r>
            <a:r>
              <a:rPr lang="en-US" sz="1200" dirty="0">
                <a:solidFill>
                  <a:srgbClr val="FF0000"/>
                </a:solidFill>
              </a:rPr>
              <a:t>ECN</a:t>
            </a:r>
            <a:r>
              <a:rPr lang="en-US" sz="1200" dirty="0"/>
              <a:t> &amp; </a:t>
            </a:r>
            <a:r>
              <a:rPr lang="en-US" sz="1200" dirty="0">
                <a:solidFill>
                  <a:schemeClr val="tx2"/>
                </a:solidFill>
              </a:rPr>
              <a:t>delay-based</a:t>
            </a:r>
            <a:r>
              <a:rPr lang="en-US" sz="1200" dirty="0"/>
              <a:t> protocols.</a:t>
            </a:r>
            <a:endParaRPr lang="he-IL" dirty="0"/>
          </a:p>
        </p:txBody>
      </p:sp>
      <p:pic>
        <p:nvPicPr>
          <p:cNvPr id="1306" name="Picture 1305">
            <a:extLst>
              <a:ext uri="{FF2B5EF4-FFF2-40B4-BE49-F238E27FC236}">
                <a16:creationId xmlns:a16="http://schemas.microsoft.com/office/drawing/2014/main" id="{50A71F02-8BDF-F941-A8FD-82D19F911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628134" y="2097210"/>
            <a:ext cx="73158" cy="7315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307" name="Group 1306">
            <a:extLst>
              <a:ext uri="{FF2B5EF4-FFF2-40B4-BE49-F238E27FC236}">
                <a16:creationId xmlns:a16="http://schemas.microsoft.com/office/drawing/2014/main" id="{4387BB3B-50A5-FDDF-06C6-8DE0B87A8929}"/>
              </a:ext>
            </a:extLst>
          </p:cNvPr>
          <p:cNvGrpSpPr/>
          <p:nvPr/>
        </p:nvGrpSpPr>
        <p:grpSpPr>
          <a:xfrm rot="10800000">
            <a:off x="-6096297" y="1479324"/>
            <a:ext cx="2109134" cy="477644"/>
            <a:chOff x="4950940" y="796035"/>
            <a:chExt cx="1388034" cy="477644"/>
          </a:xfrm>
        </p:grpSpPr>
        <p:sp>
          <p:nvSpPr>
            <p:cNvPr id="1308" name="Rectangle 1307">
              <a:extLst>
                <a:ext uri="{FF2B5EF4-FFF2-40B4-BE49-F238E27FC236}">
                  <a16:creationId xmlns:a16="http://schemas.microsoft.com/office/drawing/2014/main" id="{9F2A16C7-7282-9B2C-410C-097E88C2C677}"/>
                </a:ext>
              </a:extLst>
            </p:cNvPr>
            <p:cNvSpPr/>
            <p:nvPr/>
          </p:nvSpPr>
          <p:spPr>
            <a:xfrm>
              <a:off x="4950940" y="796035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1309" name="Rectangle 1308">
              <a:extLst>
                <a:ext uri="{FF2B5EF4-FFF2-40B4-BE49-F238E27FC236}">
                  <a16:creationId xmlns:a16="http://schemas.microsoft.com/office/drawing/2014/main" id="{E5C22EA2-E522-EA70-2B3B-7D3F7C2DEFD8}"/>
                </a:ext>
              </a:extLst>
            </p:cNvPr>
            <p:cNvSpPr/>
            <p:nvPr/>
          </p:nvSpPr>
          <p:spPr>
            <a:xfrm>
              <a:off x="5024639" y="796035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2CE3E87-DCDC-1EC1-D4F6-DB00F71A9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850" y="1341548"/>
            <a:ext cx="7578300" cy="123020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200" dirty="0"/>
              <a:t>BBR tries to set </a:t>
            </a:r>
            <a:r>
              <a:rPr lang="en-GB" sz="1200" b="1" dirty="0" err="1"/>
              <a:t>cwnd</a:t>
            </a:r>
            <a:r>
              <a:rPr lang="en-GB" sz="1200" dirty="0"/>
              <a:t> to the product of the estimated </a:t>
            </a:r>
            <a:r>
              <a:rPr lang="en-GB" sz="1200" b="1" dirty="0"/>
              <a:t>maximum</a:t>
            </a:r>
            <a:r>
              <a:rPr lang="en-GB" sz="1200" dirty="0"/>
              <a:t> </a:t>
            </a:r>
            <a:r>
              <a:rPr lang="en-GB" sz="1200" b="1" dirty="0"/>
              <a:t>bandwidth</a:t>
            </a:r>
            <a:r>
              <a:rPr lang="en-GB" sz="1200" dirty="0"/>
              <a:t> and the </a:t>
            </a:r>
            <a:r>
              <a:rPr lang="en-GB" sz="1200" b="1" dirty="0"/>
              <a:t>minimum</a:t>
            </a:r>
            <a:r>
              <a:rPr lang="en-GB" sz="1200" dirty="0"/>
              <a:t> </a:t>
            </a:r>
            <a:r>
              <a:rPr lang="en-GB" sz="1200" b="1" dirty="0"/>
              <a:t>RTT</a:t>
            </a:r>
            <a:r>
              <a:rPr lang="en-GB" sz="1200" dirty="0"/>
              <a:t> (the pure propagation delay).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2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200" dirty="0"/>
              <a:t> Swift, on the other hand, defines a </a:t>
            </a:r>
            <a:r>
              <a:rPr lang="en-GB" sz="1200" b="1" dirty="0"/>
              <a:t>target</a:t>
            </a:r>
            <a:r>
              <a:rPr lang="en-GB" sz="1200" dirty="0"/>
              <a:t> </a:t>
            </a:r>
            <a:r>
              <a:rPr lang="en-GB" sz="1200" b="1" dirty="0"/>
              <a:t>delay</a:t>
            </a:r>
            <a:r>
              <a:rPr lang="en-GB" sz="1200" dirty="0"/>
              <a:t> and then continuously adjusts the </a:t>
            </a:r>
            <a:r>
              <a:rPr lang="en-GB" sz="1200" b="1" dirty="0" err="1"/>
              <a:t>cwnd</a:t>
            </a:r>
            <a:r>
              <a:rPr lang="en-GB" sz="1200" dirty="0"/>
              <a:t> so that the </a:t>
            </a:r>
            <a:r>
              <a:rPr lang="en-GB" sz="1200" b="1" dirty="0"/>
              <a:t>actual</a:t>
            </a:r>
            <a:r>
              <a:rPr lang="en-GB" sz="1200" dirty="0"/>
              <a:t> </a:t>
            </a:r>
            <a:r>
              <a:rPr lang="en-GB" sz="1200" b="1" dirty="0"/>
              <a:t>RTT</a:t>
            </a:r>
            <a:r>
              <a:rPr lang="en-GB" sz="1200" dirty="0"/>
              <a:t> stays close to this target.</a:t>
            </a:r>
            <a:endParaRPr lang="LID4096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69044-6654-FECA-345B-9F3E805BF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BBR vs Swift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4951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3BBEE072-BEA7-1457-5CE1-1EBCF3E18189}"/>
              </a:ext>
            </a:extLst>
          </p:cNvPr>
          <p:cNvSpPr txBox="1">
            <a:spLocks/>
          </p:cNvSpPr>
          <p:nvPr/>
        </p:nvSpPr>
        <p:spPr>
          <a:xfrm>
            <a:off x="-1641227" y="107959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in NS-3</a:t>
            </a:r>
            <a:endParaRPr lang="he-IL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1A9F4C4-FCF0-3862-BB72-9786377C0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277" y="1923920"/>
            <a:ext cx="56956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>
                <a:solidFill>
                  <a:schemeClr val="bg1"/>
                </a:solidFill>
              </a:rPr>
              <a:t>DCTCP </a:t>
            </a:r>
            <a:r>
              <a:rPr lang="he-IL" altLang="he-IL" sz="1200" dirty="0" err="1">
                <a:solidFill>
                  <a:schemeClr val="bg1"/>
                </a:solidFill>
              </a:rPr>
              <a:t>is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implemented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an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extension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of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standard</a:t>
            </a:r>
            <a:r>
              <a:rPr lang="he-IL" altLang="he-IL" sz="1200" b="1" dirty="0">
                <a:solidFill>
                  <a:schemeClr val="bg1"/>
                </a:solidFill>
              </a:rPr>
              <a:t> TCP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in</a:t>
            </a:r>
            <a:r>
              <a:rPr lang="he-IL" altLang="he-IL" sz="1200" dirty="0">
                <a:solidFill>
                  <a:schemeClr val="bg1"/>
                </a:solidFill>
              </a:rPr>
              <a:t> NS-3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 err="1">
                <a:solidFill>
                  <a:schemeClr val="bg1"/>
                </a:solidFill>
              </a:rPr>
              <a:t>Follows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original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paper’s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logic</a:t>
            </a:r>
            <a:r>
              <a:rPr lang="he-IL" altLang="he-IL" sz="1200" dirty="0">
                <a:solidFill>
                  <a:schemeClr val="bg1"/>
                </a:solidFill>
              </a:rPr>
              <a:t>, </a:t>
            </a:r>
            <a:r>
              <a:rPr lang="he-IL" altLang="he-IL" sz="1200" dirty="0" err="1">
                <a:solidFill>
                  <a:schemeClr val="bg1"/>
                </a:solidFill>
              </a:rPr>
              <a:t>with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key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additions</a:t>
            </a:r>
            <a:r>
              <a:rPr lang="en-US" altLang="he-IL" sz="1200" dirty="0">
                <a:solidFill>
                  <a:schemeClr val="bg1"/>
                </a:solidFill>
              </a:rPr>
              <a:t> such as: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200" b="1" dirty="0">
                <a:solidFill>
                  <a:schemeClr val="bg1"/>
                </a:solidFill>
              </a:rPr>
              <a:t>	</a:t>
            </a:r>
            <a:r>
              <a:rPr lang="he-IL" altLang="he-IL" sz="1200" b="1" dirty="0" err="1">
                <a:solidFill>
                  <a:schemeClr val="bg1"/>
                </a:solidFill>
              </a:rPr>
              <a:t>PktsAcked</a:t>
            </a:r>
            <a:r>
              <a:rPr lang="he-IL" altLang="he-IL" sz="1200" b="1" dirty="0">
                <a:solidFill>
                  <a:schemeClr val="bg1"/>
                </a:solidFill>
              </a:rPr>
              <a:t>() </a:t>
            </a:r>
            <a:r>
              <a:rPr lang="he-IL" altLang="he-IL" sz="1200" b="1" dirty="0" err="1">
                <a:solidFill>
                  <a:schemeClr val="bg1"/>
                </a:solidFill>
              </a:rPr>
              <a:t>override</a:t>
            </a:r>
            <a:r>
              <a:rPr lang="en-US" altLang="he-IL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updates α using ECN-marked ACKs. </a:t>
            </a:r>
            <a:endParaRPr 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Used </a:t>
            </a:r>
            <a:r>
              <a:rPr lang="he-IL" altLang="he-IL" sz="1200" b="1" dirty="0">
                <a:solidFill>
                  <a:schemeClr val="bg1"/>
                </a:solidFill>
              </a:rPr>
              <a:t>RED </a:t>
            </a:r>
            <a:r>
              <a:rPr lang="he-IL" altLang="he-IL" sz="1200" b="1" dirty="0" err="1">
                <a:solidFill>
                  <a:schemeClr val="bg1"/>
                </a:solidFill>
              </a:rPr>
              <a:t>queues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with</a:t>
            </a:r>
            <a:r>
              <a:rPr lang="he-IL" altLang="he-IL" sz="1200" b="1" dirty="0">
                <a:solidFill>
                  <a:schemeClr val="bg1"/>
                </a:solidFill>
              </a:rPr>
              <a:t> ECN</a:t>
            </a:r>
            <a:r>
              <a:rPr lang="en-US" altLang="he-IL" sz="1200" b="1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Fine tuned K.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Insight: Tuning K impacts </a:t>
            </a:r>
            <a:r>
              <a:rPr lang="he-IL" altLang="he-IL" sz="1200" dirty="0" err="1">
                <a:solidFill>
                  <a:schemeClr val="bg1"/>
                </a:solidFill>
              </a:rPr>
              <a:t>fairness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</p:txBody>
      </p:sp>
      <p:pic>
        <p:nvPicPr>
          <p:cNvPr id="10" name="תמונה 4">
            <a:extLst>
              <a:ext uri="{FF2B5EF4-FFF2-40B4-BE49-F238E27FC236}">
                <a16:creationId xmlns:a16="http://schemas.microsoft.com/office/drawing/2014/main" id="{1B65B3FD-EA7F-7251-2C40-FFF2E2CDA9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3395" y="5288225"/>
            <a:ext cx="5397209" cy="400419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1" name="Google Shape;1254;p36">
            <a:extLst>
              <a:ext uri="{FF2B5EF4-FFF2-40B4-BE49-F238E27FC236}">
                <a16:creationId xmlns:a16="http://schemas.microsoft.com/office/drawing/2014/main" id="{C18AEAA9-8842-110F-A09C-ED54F5D4A8DA}"/>
              </a:ext>
            </a:extLst>
          </p:cNvPr>
          <p:cNvGrpSpPr/>
          <p:nvPr/>
        </p:nvGrpSpPr>
        <p:grpSpPr>
          <a:xfrm>
            <a:off x="1023583" y="1860810"/>
            <a:ext cx="6946710" cy="159059"/>
            <a:chOff x="369197" y="1069304"/>
            <a:chExt cx="7521900" cy="192184"/>
          </a:xfrm>
        </p:grpSpPr>
        <p:grpSp>
          <p:nvGrpSpPr>
            <p:cNvPr id="12" name="Google Shape;1255;p36">
              <a:extLst>
                <a:ext uri="{FF2B5EF4-FFF2-40B4-BE49-F238E27FC236}">
                  <a16:creationId xmlns:a16="http://schemas.microsoft.com/office/drawing/2014/main" id="{DC6A0DC9-90EB-737E-EC43-CFAE3449F714}"/>
                </a:ext>
              </a:extLst>
            </p:cNvPr>
            <p:cNvGrpSpPr/>
            <p:nvPr/>
          </p:nvGrpSpPr>
          <p:grpSpPr>
            <a:xfrm>
              <a:off x="369197" y="1069304"/>
              <a:ext cx="7464900" cy="192184"/>
              <a:chOff x="1801697" y="1069304"/>
              <a:chExt cx="7464900" cy="192184"/>
            </a:xfrm>
          </p:grpSpPr>
          <p:sp>
            <p:nvSpPr>
              <p:cNvPr id="14" name="Google Shape;1256;p36">
                <a:extLst>
                  <a:ext uri="{FF2B5EF4-FFF2-40B4-BE49-F238E27FC236}">
                    <a16:creationId xmlns:a16="http://schemas.microsoft.com/office/drawing/2014/main" id="{D6186872-7F4A-9ED2-DAE7-921E3078E1B5}"/>
                  </a:ext>
                </a:extLst>
              </p:cNvPr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1257;p36">
                <a:extLst>
                  <a:ext uri="{FF2B5EF4-FFF2-40B4-BE49-F238E27FC236}">
                    <a16:creationId xmlns:a16="http://schemas.microsoft.com/office/drawing/2014/main" id="{5E3D7E65-63E6-F83A-EC57-2BA2983A9F63}"/>
                  </a:ext>
                </a:extLst>
              </p:cNvPr>
              <p:cNvCxnSpPr>
                <a:stCxn id="13" idx="6"/>
                <a:endCxn id="16" idx="2"/>
              </p:cNvCxnSpPr>
              <p:nvPr/>
            </p:nvCxnSpPr>
            <p:spPr>
              <a:xfrm rot="10800000">
                <a:off x="1858697" y="1164492"/>
                <a:ext cx="74079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1259;p36">
                <a:extLst>
                  <a:ext uri="{FF2B5EF4-FFF2-40B4-BE49-F238E27FC236}">
                    <a16:creationId xmlns:a16="http://schemas.microsoft.com/office/drawing/2014/main" id="{E737D95C-C422-1ED2-AAFE-F3E530C6FD53}"/>
                  </a:ext>
                </a:extLst>
              </p:cNvPr>
              <p:cNvSpPr/>
              <p:nvPr/>
            </p:nvSpPr>
            <p:spPr>
              <a:xfrm flipH="1">
                <a:off x="1801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258;p36">
              <a:extLst>
                <a:ext uri="{FF2B5EF4-FFF2-40B4-BE49-F238E27FC236}">
                  <a16:creationId xmlns:a16="http://schemas.microsoft.com/office/drawing/2014/main" id="{55D99431-CFA5-21DE-84E1-C285FE22F7DC}"/>
                </a:ext>
              </a:extLst>
            </p:cNvPr>
            <p:cNvSpPr/>
            <p:nvPr/>
          </p:nvSpPr>
          <p:spPr>
            <a:xfrm flipH="1">
              <a:off x="78340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כותרת 1">
            <a:extLst>
              <a:ext uri="{FF2B5EF4-FFF2-40B4-BE49-F238E27FC236}">
                <a16:creationId xmlns:a16="http://schemas.microsoft.com/office/drawing/2014/main" id="{31DDA73A-E8E3-372D-37C0-4FCB61B25A5D}"/>
              </a:ext>
            </a:extLst>
          </p:cNvPr>
          <p:cNvSpPr txBox="1">
            <a:spLocks/>
          </p:cNvSpPr>
          <p:nvPr/>
        </p:nvSpPr>
        <p:spPr>
          <a:xfrm>
            <a:off x="9370870" y="1079597"/>
            <a:ext cx="2328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Algorithm</a:t>
            </a:r>
            <a:endParaRPr lang="he-IL" dirty="0"/>
          </a:p>
        </p:txBody>
      </p:sp>
      <p:pic>
        <p:nvPicPr>
          <p:cNvPr id="18" name="תמונה 5">
            <a:extLst>
              <a:ext uri="{FF2B5EF4-FFF2-40B4-BE49-F238E27FC236}">
                <a16:creationId xmlns:a16="http://schemas.microsoft.com/office/drawing/2014/main" id="{6D36FC96-808C-491C-C676-2040202B375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53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878" y="704194"/>
            <a:ext cx="5730284" cy="515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1E78F27-724F-DA07-788C-4B59D2547B61}"/>
              </a:ext>
            </a:extLst>
          </p:cNvPr>
          <p:cNvGrpSpPr/>
          <p:nvPr/>
        </p:nvGrpSpPr>
        <p:grpSpPr>
          <a:xfrm>
            <a:off x="14024611" y="3028950"/>
            <a:ext cx="2891790" cy="1900284"/>
            <a:chOff x="3113660" y="330326"/>
            <a:chExt cx="6482775" cy="43243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FEAAB17-1A0F-A0F8-BD2D-2FCD02B0E9CB}"/>
                </a:ext>
              </a:extLst>
            </p:cNvPr>
            <p:cNvSpPr/>
            <p:nvPr/>
          </p:nvSpPr>
          <p:spPr>
            <a:xfrm rot="1923564">
              <a:off x="5882079" y="1371978"/>
              <a:ext cx="3714356" cy="178146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1FF2C76B-C201-CB69-6D55-A7E8AD9F637C}"/>
                </a:ext>
              </a:extLst>
            </p:cNvPr>
            <p:cNvSpPr/>
            <p:nvPr/>
          </p:nvSpPr>
          <p:spPr>
            <a:xfrm rot="7325582">
              <a:off x="5529033" y="2915538"/>
              <a:ext cx="1613176" cy="1845624"/>
            </a:xfrm>
            <a:prstGeom prst="diagStripe">
              <a:avLst>
                <a:gd name="adj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51D5B0-2DC5-6A66-DD04-360640E6FDB5}"/>
                </a:ext>
              </a:extLst>
            </p:cNvPr>
            <p:cNvGrpSpPr/>
            <p:nvPr/>
          </p:nvGrpSpPr>
          <p:grpSpPr>
            <a:xfrm>
              <a:off x="3113660" y="330326"/>
              <a:ext cx="5730286" cy="4324370"/>
              <a:chOff x="3113660" y="330326"/>
              <a:chExt cx="5730286" cy="4324370"/>
            </a:xfrm>
          </p:grpSpPr>
          <p:grpSp>
            <p:nvGrpSpPr>
              <p:cNvPr id="23" name="Google Shape;1663;p48">
                <a:extLst>
                  <a:ext uri="{FF2B5EF4-FFF2-40B4-BE49-F238E27FC236}">
                    <a16:creationId xmlns:a16="http://schemas.microsoft.com/office/drawing/2014/main" id="{1957D536-1745-4967-4B8C-49A6E22B44C3}"/>
                  </a:ext>
                </a:extLst>
              </p:cNvPr>
              <p:cNvGrpSpPr/>
              <p:nvPr/>
            </p:nvGrpSpPr>
            <p:grpSpPr>
              <a:xfrm>
                <a:off x="3113660" y="330326"/>
                <a:ext cx="5730286" cy="4324370"/>
                <a:chOff x="4414435" y="1410387"/>
                <a:chExt cx="3239238" cy="2324247"/>
              </a:xfrm>
              <a:effectLst/>
            </p:grpSpPr>
            <p:sp>
              <p:nvSpPr>
                <p:cNvPr id="25" name="Google Shape;1669;p48">
                  <a:extLst>
                    <a:ext uri="{FF2B5EF4-FFF2-40B4-BE49-F238E27FC236}">
                      <a16:creationId xmlns:a16="http://schemas.microsoft.com/office/drawing/2014/main" id="{F723C7EF-877D-ACA7-805B-E0CE0274CE0D}"/>
                    </a:ext>
                  </a:extLst>
                </p:cNvPr>
                <p:cNvSpPr/>
                <p:nvPr/>
              </p:nvSpPr>
              <p:spPr>
                <a:xfrm>
                  <a:off x="5498920" y="3408361"/>
                  <a:ext cx="1040944" cy="32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508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664;p48">
                  <a:extLst>
                    <a:ext uri="{FF2B5EF4-FFF2-40B4-BE49-F238E27FC236}">
                      <a16:creationId xmlns:a16="http://schemas.microsoft.com/office/drawing/2014/main" id="{8E54E191-76CE-2C46-3E0B-12FEE05C7980}"/>
                    </a:ext>
                  </a:extLst>
                </p:cNvPr>
                <p:cNvGrpSpPr/>
                <p:nvPr/>
              </p:nvGrpSpPr>
              <p:grpSpPr>
                <a:xfrm>
                  <a:off x="4414435" y="1410387"/>
                  <a:ext cx="3239238" cy="2040386"/>
                  <a:chOff x="3405067" y="814066"/>
                  <a:chExt cx="5360316" cy="3320942"/>
                </a:xfrm>
              </p:grpSpPr>
              <p:grpSp>
                <p:nvGrpSpPr>
                  <p:cNvPr id="27" name="Google Shape;1665;p48">
                    <a:extLst>
                      <a:ext uri="{FF2B5EF4-FFF2-40B4-BE49-F238E27FC236}">
                        <a16:creationId xmlns:a16="http://schemas.microsoft.com/office/drawing/2014/main" id="{D67532AA-F7BC-BC30-02A3-07EC22E2100F}"/>
                      </a:ext>
                    </a:extLst>
                  </p:cNvPr>
                  <p:cNvGrpSpPr/>
                  <p:nvPr/>
                </p:nvGrpSpPr>
                <p:grpSpPr>
                  <a:xfrm>
                    <a:off x="3405067" y="814066"/>
                    <a:ext cx="5360316" cy="3320942"/>
                    <a:chOff x="161131" y="241504"/>
                    <a:chExt cx="7349946" cy="4553604"/>
                  </a:xfrm>
                </p:grpSpPr>
                <p:sp>
                  <p:nvSpPr>
                    <p:cNvPr id="29" name="Google Shape;1666;p48">
                      <a:extLst>
                        <a:ext uri="{FF2B5EF4-FFF2-40B4-BE49-F238E27FC236}">
                          <a16:creationId xmlns:a16="http://schemas.microsoft.com/office/drawing/2014/main" id="{C0DB3768-9EF9-8ADD-EA0B-F300536E1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3" y="4226283"/>
                      <a:ext cx="7349944" cy="568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22753" extrusionOk="0">
                          <a:moveTo>
                            <a:pt x="0" y="14846"/>
                          </a:moveTo>
                          <a:cubicBezTo>
                            <a:pt x="0" y="19169"/>
                            <a:pt x="4039" y="22753"/>
                            <a:pt x="8305" y="22753"/>
                          </a:cubicBezTo>
                          <a:lnTo>
                            <a:pt x="253120" y="22753"/>
                          </a:lnTo>
                          <a:cubicBezTo>
                            <a:pt x="257443" y="22696"/>
                            <a:pt x="260913" y="19169"/>
                            <a:pt x="260970" y="14846"/>
                          </a:cubicBezTo>
                          <a:lnTo>
                            <a:pt x="2609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30" name="Google Shape;1667;p48">
                      <a:extLst>
                        <a:ext uri="{FF2B5EF4-FFF2-40B4-BE49-F238E27FC236}">
                          <a16:creationId xmlns:a16="http://schemas.microsoft.com/office/drawing/2014/main" id="{BDE596D4-66BA-09F4-ABEE-04E18D974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1" y="241504"/>
                      <a:ext cx="7349944" cy="39847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155741" extrusionOk="0">
                          <a:moveTo>
                            <a:pt x="249594" y="9954"/>
                          </a:moveTo>
                          <a:lnTo>
                            <a:pt x="249594" y="144364"/>
                          </a:lnTo>
                          <a:lnTo>
                            <a:pt x="11376" y="144364"/>
                          </a:lnTo>
                          <a:lnTo>
                            <a:pt x="11376" y="9954"/>
                          </a:lnTo>
                          <a:close/>
                          <a:moveTo>
                            <a:pt x="8305" y="0"/>
                          </a:moveTo>
                          <a:cubicBezTo>
                            <a:pt x="4039" y="0"/>
                            <a:pt x="0" y="2844"/>
                            <a:pt x="0" y="7110"/>
                          </a:cubicBezTo>
                          <a:lnTo>
                            <a:pt x="0" y="155740"/>
                          </a:lnTo>
                          <a:lnTo>
                            <a:pt x="260970" y="155740"/>
                          </a:lnTo>
                          <a:lnTo>
                            <a:pt x="260970" y="7110"/>
                          </a:lnTo>
                          <a:cubicBezTo>
                            <a:pt x="260970" y="2844"/>
                            <a:pt x="257386" y="0"/>
                            <a:pt x="25312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8" name="Google Shape;1668;p48">
                    <a:extLst>
                      <a:ext uri="{FF2B5EF4-FFF2-40B4-BE49-F238E27FC236}">
                        <a16:creationId xmlns:a16="http://schemas.microsoft.com/office/drawing/2014/main" id="{64700E8F-1676-21E5-54CE-1570EEAC3026}"/>
                      </a:ext>
                    </a:extLst>
                  </p:cNvPr>
                  <p:cNvSpPr/>
                  <p:nvPr/>
                </p:nvSpPr>
                <p:spPr>
                  <a:xfrm>
                    <a:off x="5947879" y="3761397"/>
                    <a:ext cx="194076" cy="1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7" h="9100" extrusionOk="0">
                        <a:moveTo>
                          <a:pt x="6092" y="0"/>
                        </a:moveTo>
                        <a:cubicBezTo>
                          <a:pt x="2020" y="0"/>
                          <a:pt x="0" y="4900"/>
                          <a:pt x="2881" y="7747"/>
                        </a:cubicBezTo>
                        <a:cubicBezTo>
                          <a:pt x="3804" y="8681"/>
                          <a:pt x="4944" y="9100"/>
                          <a:pt x="6063" y="9100"/>
                        </a:cubicBezTo>
                        <a:cubicBezTo>
                          <a:pt x="8391" y="9100"/>
                          <a:pt x="10627" y="7286"/>
                          <a:pt x="10627" y="4536"/>
                        </a:cubicBezTo>
                        <a:cubicBezTo>
                          <a:pt x="10627" y="2020"/>
                          <a:pt x="8608" y="0"/>
                          <a:pt x="609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A0D91D8-2522-3994-90D3-A14B1AD009A1}"/>
                  </a:ext>
                </a:extLst>
              </p:cNvPr>
              <p:cNvSpPr/>
              <p:nvPr/>
            </p:nvSpPr>
            <p:spPr>
              <a:xfrm>
                <a:off x="3288989" y="497752"/>
                <a:ext cx="5379629" cy="3004072"/>
              </a:xfrm>
              <a:prstGeom prst="roundRect">
                <a:avLst>
                  <a:gd name="adj" fmla="val 144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62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35 -0.1305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C7C0B-B9E8-AD18-47C4-1CE3905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1">
            <a:extLst>
              <a:ext uri="{FF2B5EF4-FFF2-40B4-BE49-F238E27FC236}">
                <a16:creationId xmlns:a16="http://schemas.microsoft.com/office/drawing/2014/main" id="{4E769CA3-720A-2EF5-5D7D-9F4E4BCD166F}"/>
              </a:ext>
            </a:extLst>
          </p:cNvPr>
          <p:cNvSpPr txBox="1">
            <a:spLocks/>
          </p:cNvSpPr>
          <p:nvPr/>
        </p:nvSpPr>
        <p:spPr>
          <a:xfrm>
            <a:off x="-161824" y="104450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 in Implementing Swift</a:t>
            </a:r>
            <a:endParaRPr lang="he-IL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B26341D-2A0F-1F63-BE7A-BCAB323CC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277" y="1970086"/>
            <a:ext cx="5695637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he-IL" altLang="he-IL" sz="1200" dirty="0">
              <a:solidFill>
                <a:schemeClr val="bg1"/>
              </a:solidFill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GB" sz="1400" dirty="0"/>
              <a:t>Not everything about Swift is clearly defined  for example, how to handle the slow start phase was unclear.</a:t>
            </a:r>
            <a:r>
              <a:rPr lang="en-US" altLang="he-IL" sz="1200" dirty="0">
                <a:solidFill>
                  <a:schemeClr val="bg1"/>
                </a:solidFill>
              </a:rPr>
              <a:t>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r>
              <a:rPr lang="en-GB" sz="1400" dirty="0"/>
              <a:t>We had to fully understand and dive into the entire TCP stack in NS-3 in order to integrate Swift correctly.</a:t>
            </a:r>
            <a:endParaRPr lang="he-IL" altLang="he-IL" sz="1200" dirty="0">
              <a:solidFill>
                <a:schemeClr val="bg1"/>
              </a:solidFill>
            </a:endParaRPr>
          </a:p>
        </p:txBody>
      </p:sp>
      <p:pic>
        <p:nvPicPr>
          <p:cNvPr id="10" name="תמונה 4">
            <a:extLst>
              <a:ext uri="{FF2B5EF4-FFF2-40B4-BE49-F238E27FC236}">
                <a16:creationId xmlns:a16="http://schemas.microsoft.com/office/drawing/2014/main" id="{18630A52-8B3E-4775-BA8F-85F4130F9AA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3395" y="5288225"/>
            <a:ext cx="5397209" cy="400419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1" name="Google Shape;1254;p36">
            <a:extLst>
              <a:ext uri="{FF2B5EF4-FFF2-40B4-BE49-F238E27FC236}">
                <a16:creationId xmlns:a16="http://schemas.microsoft.com/office/drawing/2014/main" id="{9A879D41-5818-8D03-1DD4-B777252C468F}"/>
              </a:ext>
            </a:extLst>
          </p:cNvPr>
          <p:cNvGrpSpPr/>
          <p:nvPr/>
        </p:nvGrpSpPr>
        <p:grpSpPr>
          <a:xfrm>
            <a:off x="1023583" y="1860810"/>
            <a:ext cx="6946710" cy="159059"/>
            <a:chOff x="369197" y="1069304"/>
            <a:chExt cx="7521900" cy="192184"/>
          </a:xfrm>
        </p:grpSpPr>
        <p:grpSp>
          <p:nvGrpSpPr>
            <p:cNvPr id="12" name="Google Shape;1255;p36">
              <a:extLst>
                <a:ext uri="{FF2B5EF4-FFF2-40B4-BE49-F238E27FC236}">
                  <a16:creationId xmlns:a16="http://schemas.microsoft.com/office/drawing/2014/main" id="{0DB9C9BC-8EE1-AE52-5FD3-2A519D162037}"/>
                </a:ext>
              </a:extLst>
            </p:cNvPr>
            <p:cNvGrpSpPr/>
            <p:nvPr/>
          </p:nvGrpSpPr>
          <p:grpSpPr>
            <a:xfrm>
              <a:off x="369197" y="1069304"/>
              <a:ext cx="7464900" cy="192184"/>
              <a:chOff x="1801697" y="1069304"/>
              <a:chExt cx="7464900" cy="192184"/>
            </a:xfrm>
          </p:grpSpPr>
          <p:sp>
            <p:nvSpPr>
              <p:cNvPr id="14" name="Google Shape;1256;p36">
                <a:extLst>
                  <a:ext uri="{FF2B5EF4-FFF2-40B4-BE49-F238E27FC236}">
                    <a16:creationId xmlns:a16="http://schemas.microsoft.com/office/drawing/2014/main" id="{83A7705A-B676-F1A4-B658-1092FDEFB802}"/>
                  </a:ext>
                </a:extLst>
              </p:cNvPr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1257;p36">
                <a:extLst>
                  <a:ext uri="{FF2B5EF4-FFF2-40B4-BE49-F238E27FC236}">
                    <a16:creationId xmlns:a16="http://schemas.microsoft.com/office/drawing/2014/main" id="{BE8B8458-A172-8688-802E-2A6F577EDE3E}"/>
                  </a:ext>
                </a:extLst>
              </p:cNvPr>
              <p:cNvCxnSpPr>
                <a:stCxn id="13" idx="6"/>
                <a:endCxn id="16" idx="2"/>
              </p:cNvCxnSpPr>
              <p:nvPr/>
            </p:nvCxnSpPr>
            <p:spPr>
              <a:xfrm rot="10800000">
                <a:off x="1858697" y="1164492"/>
                <a:ext cx="74079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1259;p36">
                <a:extLst>
                  <a:ext uri="{FF2B5EF4-FFF2-40B4-BE49-F238E27FC236}">
                    <a16:creationId xmlns:a16="http://schemas.microsoft.com/office/drawing/2014/main" id="{F2E504BA-71A2-86A8-4F73-27FD03BA45FE}"/>
                  </a:ext>
                </a:extLst>
              </p:cNvPr>
              <p:cNvSpPr/>
              <p:nvPr/>
            </p:nvSpPr>
            <p:spPr>
              <a:xfrm flipH="1">
                <a:off x="1801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258;p36">
              <a:extLst>
                <a:ext uri="{FF2B5EF4-FFF2-40B4-BE49-F238E27FC236}">
                  <a16:creationId xmlns:a16="http://schemas.microsoft.com/office/drawing/2014/main" id="{689182B7-FCC8-9A69-3FF5-CD6F60C39C6E}"/>
                </a:ext>
              </a:extLst>
            </p:cNvPr>
            <p:cNvSpPr/>
            <p:nvPr/>
          </p:nvSpPr>
          <p:spPr>
            <a:xfrm flipH="1">
              <a:off x="78340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כותרת 1">
            <a:extLst>
              <a:ext uri="{FF2B5EF4-FFF2-40B4-BE49-F238E27FC236}">
                <a16:creationId xmlns:a16="http://schemas.microsoft.com/office/drawing/2014/main" id="{40F4A512-0667-7DD1-1D12-01CBF64D0B9E}"/>
              </a:ext>
            </a:extLst>
          </p:cNvPr>
          <p:cNvSpPr txBox="1">
            <a:spLocks/>
          </p:cNvSpPr>
          <p:nvPr/>
        </p:nvSpPr>
        <p:spPr>
          <a:xfrm>
            <a:off x="9370870" y="1079597"/>
            <a:ext cx="2328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Algorithm</a:t>
            </a:r>
            <a:endParaRPr lang="he-IL" dirty="0"/>
          </a:p>
        </p:txBody>
      </p:sp>
      <p:pic>
        <p:nvPicPr>
          <p:cNvPr id="18" name="תמונה 5">
            <a:extLst>
              <a:ext uri="{FF2B5EF4-FFF2-40B4-BE49-F238E27FC236}">
                <a16:creationId xmlns:a16="http://schemas.microsoft.com/office/drawing/2014/main" id="{70850DC4-6FBD-F116-A3EC-2C3EEAE09E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53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878" y="704194"/>
            <a:ext cx="5730284" cy="515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901DBBC-D9F4-7A95-396B-79611A3F2DE3}"/>
              </a:ext>
            </a:extLst>
          </p:cNvPr>
          <p:cNvGrpSpPr/>
          <p:nvPr/>
        </p:nvGrpSpPr>
        <p:grpSpPr>
          <a:xfrm>
            <a:off x="14024611" y="3028950"/>
            <a:ext cx="2891790" cy="1900284"/>
            <a:chOff x="3113660" y="330326"/>
            <a:chExt cx="6482775" cy="432437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EAF3DE8E-0A83-210B-68A7-55B327B65A23}"/>
                </a:ext>
              </a:extLst>
            </p:cNvPr>
            <p:cNvSpPr/>
            <p:nvPr/>
          </p:nvSpPr>
          <p:spPr>
            <a:xfrm rot="1923564">
              <a:off x="5882079" y="1371978"/>
              <a:ext cx="3714356" cy="178146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Diagonal Stripe 20">
              <a:extLst>
                <a:ext uri="{FF2B5EF4-FFF2-40B4-BE49-F238E27FC236}">
                  <a16:creationId xmlns:a16="http://schemas.microsoft.com/office/drawing/2014/main" id="{82D85B07-3F4E-7D55-9AB6-07708C7DDCC0}"/>
                </a:ext>
              </a:extLst>
            </p:cNvPr>
            <p:cNvSpPr/>
            <p:nvPr/>
          </p:nvSpPr>
          <p:spPr>
            <a:xfrm rot="7325582">
              <a:off x="5529033" y="2915538"/>
              <a:ext cx="1613176" cy="1845624"/>
            </a:xfrm>
            <a:prstGeom prst="diagStripe">
              <a:avLst>
                <a:gd name="adj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9FBDAD-A966-31AA-5FA6-D01F1CF619D7}"/>
                </a:ext>
              </a:extLst>
            </p:cNvPr>
            <p:cNvGrpSpPr/>
            <p:nvPr/>
          </p:nvGrpSpPr>
          <p:grpSpPr>
            <a:xfrm>
              <a:off x="3113660" y="330326"/>
              <a:ext cx="5730286" cy="4324370"/>
              <a:chOff x="3113660" y="330326"/>
              <a:chExt cx="5730286" cy="4324370"/>
            </a:xfrm>
          </p:grpSpPr>
          <p:grpSp>
            <p:nvGrpSpPr>
              <p:cNvPr id="23" name="Google Shape;1663;p48">
                <a:extLst>
                  <a:ext uri="{FF2B5EF4-FFF2-40B4-BE49-F238E27FC236}">
                    <a16:creationId xmlns:a16="http://schemas.microsoft.com/office/drawing/2014/main" id="{A17AC853-EC61-AA6C-3CD2-A54D98B4E64B}"/>
                  </a:ext>
                </a:extLst>
              </p:cNvPr>
              <p:cNvGrpSpPr/>
              <p:nvPr/>
            </p:nvGrpSpPr>
            <p:grpSpPr>
              <a:xfrm>
                <a:off x="3113660" y="330326"/>
                <a:ext cx="5730286" cy="4324370"/>
                <a:chOff x="4414435" y="1410387"/>
                <a:chExt cx="3239238" cy="2324247"/>
              </a:xfrm>
              <a:effectLst/>
            </p:grpSpPr>
            <p:sp>
              <p:nvSpPr>
                <p:cNvPr id="25" name="Google Shape;1669;p48">
                  <a:extLst>
                    <a:ext uri="{FF2B5EF4-FFF2-40B4-BE49-F238E27FC236}">
                      <a16:creationId xmlns:a16="http://schemas.microsoft.com/office/drawing/2014/main" id="{F18331A9-73BC-6CD9-5BB8-062FC61935E8}"/>
                    </a:ext>
                  </a:extLst>
                </p:cNvPr>
                <p:cNvSpPr/>
                <p:nvPr/>
              </p:nvSpPr>
              <p:spPr>
                <a:xfrm>
                  <a:off x="5498920" y="3408361"/>
                  <a:ext cx="1040944" cy="32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508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6" name="Google Shape;1664;p48">
                  <a:extLst>
                    <a:ext uri="{FF2B5EF4-FFF2-40B4-BE49-F238E27FC236}">
                      <a16:creationId xmlns:a16="http://schemas.microsoft.com/office/drawing/2014/main" id="{87B3C71D-C438-C955-3C98-73FD4E97B072}"/>
                    </a:ext>
                  </a:extLst>
                </p:cNvPr>
                <p:cNvGrpSpPr/>
                <p:nvPr/>
              </p:nvGrpSpPr>
              <p:grpSpPr>
                <a:xfrm>
                  <a:off x="4414435" y="1410387"/>
                  <a:ext cx="3239238" cy="2040386"/>
                  <a:chOff x="3405067" y="814066"/>
                  <a:chExt cx="5360316" cy="3320942"/>
                </a:xfrm>
              </p:grpSpPr>
              <p:grpSp>
                <p:nvGrpSpPr>
                  <p:cNvPr id="27" name="Google Shape;1665;p48">
                    <a:extLst>
                      <a:ext uri="{FF2B5EF4-FFF2-40B4-BE49-F238E27FC236}">
                        <a16:creationId xmlns:a16="http://schemas.microsoft.com/office/drawing/2014/main" id="{58B4255E-1A52-558C-1CF0-0AA5A01E2291}"/>
                      </a:ext>
                    </a:extLst>
                  </p:cNvPr>
                  <p:cNvGrpSpPr/>
                  <p:nvPr/>
                </p:nvGrpSpPr>
                <p:grpSpPr>
                  <a:xfrm>
                    <a:off x="3405067" y="814066"/>
                    <a:ext cx="5360316" cy="3320942"/>
                    <a:chOff x="161131" y="241504"/>
                    <a:chExt cx="7349946" cy="4553604"/>
                  </a:xfrm>
                </p:grpSpPr>
                <p:sp>
                  <p:nvSpPr>
                    <p:cNvPr id="29" name="Google Shape;1666;p48">
                      <a:extLst>
                        <a:ext uri="{FF2B5EF4-FFF2-40B4-BE49-F238E27FC236}">
                          <a16:creationId xmlns:a16="http://schemas.microsoft.com/office/drawing/2014/main" id="{5D1A7DBA-4508-ED6E-336B-DBBB055DF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3" y="4226283"/>
                      <a:ext cx="7349944" cy="568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22753" extrusionOk="0">
                          <a:moveTo>
                            <a:pt x="0" y="14846"/>
                          </a:moveTo>
                          <a:cubicBezTo>
                            <a:pt x="0" y="19169"/>
                            <a:pt x="4039" y="22753"/>
                            <a:pt x="8305" y="22753"/>
                          </a:cubicBezTo>
                          <a:lnTo>
                            <a:pt x="253120" y="22753"/>
                          </a:lnTo>
                          <a:cubicBezTo>
                            <a:pt x="257443" y="22696"/>
                            <a:pt x="260913" y="19169"/>
                            <a:pt x="260970" y="14846"/>
                          </a:cubicBezTo>
                          <a:lnTo>
                            <a:pt x="2609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30" name="Google Shape;1667;p48">
                      <a:extLst>
                        <a:ext uri="{FF2B5EF4-FFF2-40B4-BE49-F238E27FC236}">
                          <a16:creationId xmlns:a16="http://schemas.microsoft.com/office/drawing/2014/main" id="{45917368-F067-70C0-BA2D-96989EE997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1" y="241504"/>
                      <a:ext cx="7349944" cy="39847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155741" extrusionOk="0">
                          <a:moveTo>
                            <a:pt x="249594" y="9954"/>
                          </a:moveTo>
                          <a:lnTo>
                            <a:pt x="249594" y="144364"/>
                          </a:lnTo>
                          <a:lnTo>
                            <a:pt x="11376" y="144364"/>
                          </a:lnTo>
                          <a:lnTo>
                            <a:pt x="11376" y="9954"/>
                          </a:lnTo>
                          <a:close/>
                          <a:moveTo>
                            <a:pt x="8305" y="0"/>
                          </a:moveTo>
                          <a:cubicBezTo>
                            <a:pt x="4039" y="0"/>
                            <a:pt x="0" y="2844"/>
                            <a:pt x="0" y="7110"/>
                          </a:cubicBezTo>
                          <a:lnTo>
                            <a:pt x="0" y="155740"/>
                          </a:lnTo>
                          <a:lnTo>
                            <a:pt x="260970" y="155740"/>
                          </a:lnTo>
                          <a:lnTo>
                            <a:pt x="260970" y="7110"/>
                          </a:lnTo>
                          <a:cubicBezTo>
                            <a:pt x="260970" y="2844"/>
                            <a:pt x="257386" y="0"/>
                            <a:pt x="25312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8" name="Google Shape;1668;p48">
                    <a:extLst>
                      <a:ext uri="{FF2B5EF4-FFF2-40B4-BE49-F238E27FC236}">
                        <a16:creationId xmlns:a16="http://schemas.microsoft.com/office/drawing/2014/main" id="{C8D7D683-AA05-37F8-E96B-FFB559A7B788}"/>
                      </a:ext>
                    </a:extLst>
                  </p:cNvPr>
                  <p:cNvSpPr/>
                  <p:nvPr/>
                </p:nvSpPr>
                <p:spPr>
                  <a:xfrm>
                    <a:off x="5947879" y="3761397"/>
                    <a:ext cx="194076" cy="1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7" h="9100" extrusionOk="0">
                        <a:moveTo>
                          <a:pt x="6092" y="0"/>
                        </a:moveTo>
                        <a:cubicBezTo>
                          <a:pt x="2020" y="0"/>
                          <a:pt x="0" y="4900"/>
                          <a:pt x="2881" y="7747"/>
                        </a:cubicBezTo>
                        <a:cubicBezTo>
                          <a:pt x="3804" y="8681"/>
                          <a:pt x="4944" y="9100"/>
                          <a:pt x="6063" y="9100"/>
                        </a:cubicBezTo>
                        <a:cubicBezTo>
                          <a:pt x="8391" y="9100"/>
                          <a:pt x="10627" y="7286"/>
                          <a:pt x="10627" y="4536"/>
                        </a:cubicBezTo>
                        <a:cubicBezTo>
                          <a:pt x="10627" y="2020"/>
                          <a:pt x="8608" y="0"/>
                          <a:pt x="609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80D2C0F-59A4-E116-BB08-53596025B681}"/>
                  </a:ext>
                </a:extLst>
              </p:cNvPr>
              <p:cNvSpPr/>
              <p:nvPr/>
            </p:nvSpPr>
            <p:spPr>
              <a:xfrm>
                <a:off x="3288989" y="497752"/>
                <a:ext cx="5379629" cy="3004072"/>
              </a:xfrm>
              <a:prstGeom prst="roundRect">
                <a:avLst>
                  <a:gd name="adj" fmla="val 1448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Picture 3" descr="A cartoon of a person with his hands on his head&#10;&#10;AI-generated content may be incorrect.">
            <a:extLst>
              <a:ext uri="{FF2B5EF4-FFF2-40B4-BE49-F238E27FC236}">
                <a16:creationId xmlns:a16="http://schemas.microsoft.com/office/drawing/2014/main" id="{B66E0D57-155B-19E3-DEFD-3C6997A3D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3226" y="704194"/>
            <a:ext cx="903018" cy="903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Picture 35" descr="A diagram of a diagram&#10;&#10;AI-generated content may be incorrect.">
            <a:extLst>
              <a:ext uri="{FF2B5EF4-FFF2-40B4-BE49-F238E27FC236}">
                <a16:creationId xmlns:a16="http://schemas.microsoft.com/office/drawing/2014/main" id="{0B27A168-B8C2-4B50-C324-BD5B470AFB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 flipH="1" flipV="1">
            <a:off x="1958844" y="3698708"/>
            <a:ext cx="5867400" cy="90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8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35 -0.1305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CACEC20-A9C1-8C85-3858-905BF47DE283}"/>
              </a:ext>
            </a:extLst>
          </p:cNvPr>
          <p:cNvSpPr/>
          <p:nvPr/>
        </p:nvSpPr>
        <p:spPr>
          <a:xfrm rot="5400000">
            <a:off x="3576575" y="-2816429"/>
            <a:ext cx="1964785" cy="6228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18E63-1BD2-E96A-AD04-CA03FB1232EA}"/>
              </a:ext>
            </a:extLst>
          </p:cNvPr>
          <p:cNvSpPr txBox="1">
            <a:spLocks/>
          </p:cNvSpPr>
          <p:nvPr/>
        </p:nvSpPr>
        <p:spPr>
          <a:xfrm>
            <a:off x="276072" y="135599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Swift in NS-3 (Implementation)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3BF5644-6E41-B0A7-D701-1EE29A54DBDE}"/>
              </a:ext>
            </a:extLst>
          </p:cNvPr>
          <p:cNvSpPr/>
          <p:nvPr/>
        </p:nvSpPr>
        <p:spPr>
          <a:xfrm rot="16200000">
            <a:off x="3408480" y="-597889"/>
            <a:ext cx="1964785" cy="62289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26867-5AAF-A881-83C5-7C55875B7BD2}"/>
              </a:ext>
            </a:extLst>
          </p:cNvPr>
          <p:cNvSpPr txBox="1">
            <a:spLocks/>
          </p:cNvSpPr>
          <p:nvPr/>
        </p:nvSpPr>
        <p:spPr>
          <a:xfrm>
            <a:off x="1612568" y="-823193"/>
            <a:ext cx="6032500" cy="242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Implemented Swift as a subclass of </a:t>
            </a:r>
            <a:r>
              <a:rPr lang="en-US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TcpNewReno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Added fields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alpha, beta,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min_cwnd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max_cwnd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Implemented 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a function that estimates Target delay.</a:t>
            </a:r>
            <a:endParaRPr lang="en-US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Overrode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key functions: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IncreaseWindow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compares measured delay vs. target delay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Retransmit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EnterRecovery</a:t>
            </a:r>
            <a:endParaRPr lang="en-US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Used 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existing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TcpSocketState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fields: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RTT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PacingRate</a:t>
            </a:r>
            <a:endParaRPr lang="en-US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1650" name="Google Shape;1650;p47"/>
          <p:cNvGrpSpPr/>
          <p:nvPr/>
        </p:nvGrpSpPr>
        <p:grpSpPr>
          <a:xfrm flipH="1">
            <a:off x="1612568" y="1370116"/>
            <a:ext cx="5892800" cy="136017"/>
            <a:chOff x="2363547" y="1097388"/>
            <a:chExt cx="4473900" cy="136016"/>
          </a:xfrm>
        </p:grpSpPr>
        <p:grpSp>
          <p:nvGrpSpPr>
            <p:cNvPr id="1651" name="Google Shape;1651;p47"/>
            <p:cNvGrpSpPr/>
            <p:nvPr/>
          </p:nvGrpSpPr>
          <p:grpSpPr>
            <a:xfrm>
              <a:off x="2363547" y="1097388"/>
              <a:ext cx="4416900" cy="136016"/>
              <a:chOff x="2335097" y="1097388"/>
              <a:chExt cx="4416900" cy="136016"/>
            </a:xfrm>
          </p:grpSpPr>
          <p:sp>
            <p:nvSpPr>
              <p:cNvPr id="1652" name="Google Shape;1652;p47"/>
              <p:cNvSpPr/>
              <p:nvPr/>
            </p:nvSpPr>
            <p:spPr>
              <a:xfrm rot="18511884" flipH="1">
                <a:off x="61082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53" name="Google Shape;1653;p47"/>
              <p:cNvCxnSpPr>
                <a:stCxn id="1654" idx="6"/>
                <a:endCxn id="1655" idx="2"/>
              </p:cNvCxnSpPr>
              <p:nvPr/>
            </p:nvCxnSpPr>
            <p:spPr>
              <a:xfrm rot="10800000">
                <a:off x="2392097" y="1164417"/>
                <a:ext cx="4359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55" name="Google Shape;1655;p47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4" name="Google Shape;1654;p47"/>
            <p:cNvSpPr/>
            <p:nvPr/>
          </p:nvSpPr>
          <p:spPr>
            <a:xfrm flipH="1">
              <a:off x="6780447" y="11359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תמונה 4">
            <a:extLst>
              <a:ext uri="{FF2B5EF4-FFF2-40B4-BE49-F238E27FC236}">
                <a16:creationId xmlns:a16="http://schemas.microsoft.com/office/drawing/2014/main" id="{0ECD3D8E-6651-728A-4D45-DC5939C7D9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8708" y="4319874"/>
            <a:ext cx="5005989" cy="329945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2" name="כותרת 1">
            <a:extLst>
              <a:ext uri="{FF2B5EF4-FFF2-40B4-BE49-F238E27FC236}">
                <a16:creationId xmlns:a16="http://schemas.microsoft.com/office/drawing/2014/main" id="{7AE044CE-A4E7-E8D1-2F2E-CC27B5BB0C2D}"/>
              </a:ext>
            </a:extLst>
          </p:cNvPr>
          <p:cNvSpPr txBox="1">
            <a:spLocks/>
          </p:cNvSpPr>
          <p:nvPr/>
        </p:nvSpPr>
        <p:spPr>
          <a:xfrm>
            <a:off x="7274173" y="96512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in NS-3</a:t>
            </a:r>
            <a:endParaRPr lang="he-IL" sz="2400" dirty="0"/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34C4842F-C146-6EA9-8DE8-9084F4095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2677" y="1809450"/>
            <a:ext cx="56956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>
                <a:solidFill>
                  <a:schemeClr val="bg1"/>
                </a:solidFill>
              </a:rPr>
              <a:t>DCTCP </a:t>
            </a:r>
            <a:r>
              <a:rPr lang="he-IL" altLang="he-IL" sz="1200" dirty="0" err="1">
                <a:solidFill>
                  <a:schemeClr val="bg1"/>
                </a:solidFill>
              </a:rPr>
              <a:t>is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implemented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an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extension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of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standard</a:t>
            </a:r>
            <a:r>
              <a:rPr lang="he-IL" altLang="he-IL" sz="1200" b="1" dirty="0">
                <a:solidFill>
                  <a:schemeClr val="bg1"/>
                </a:solidFill>
              </a:rPr>
              <a:t> TCP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in</a:t>
            </a:r>
            <a:r>
              <a:rPr lang="he-IL" altLang="he-IL" sz="1200" dirty="0">
                <a:solidFill>
                  <a:schemeClr val="bg1"/>
                </a:solidFill>
              </a:rPr>
              <a:t> NS-3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 err="1">
                <a:solidFill>
                  <a:schemeClr val="bg1"/>
                </a:solidFill>
              </a:rPr>
              <a:t>Follows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original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paper’s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logic</a:t>
            </a:r>
            <a:r>
              <a:rPr lang="he-IL" altLang="he-IL" sz="1200" dirty="0">
                <a:solidFill>
                  <a:schemeClr val="bg1"/>
                </a:solidFill>
              </a:rPr>
              <a:t>, </a:t>
            </a:r>
            <a:r>
              <a:rPr lang="he-IL" altLang="he-IL" sz="1200" dirty="0" err="1">
                <a:solidFill>
                  <a:schemeClr val="bg1"/>
                </a:solidFill>
              </a:rPr>
              <a:t>with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key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additions</a:t>
            </a:r>
            <a:r>
              <a:rPr lang="en-US" altLang="he-IL" sz="1200" dirty="0">
                <a:solidFill>
                  <a:schemeClr val="bg1"/>
                </a:solidFill>
              </a:rPr>
              <a:t> such as: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200" b="1" dirty="0">
                <a:solidFill>
                  <a:schemeClr val="bg1"/>
                </a:solidFill>
              </a:rPr>
              <a:t>	</a:t>
            </a:r>
            <a:r>
              <a:rPr lang="he-IL" altLang="he-IL" sz="1200" b="1" dirty="0" err="1">
                <a:solidFill>
                  <a:schemeClr val="bg1"/>
                </a:solidFill>
              </a:rPr>
              <a:t>PktsAcked</a:t>
            </a:r>
            <a:r>
              <a:rPr lang="he-IL" altLang="he-IL" sz="1200" b="1" dirty="0">
                <a:solidFill>
                  <a:schemeClr val="bg1"/>
                </a:solidFill>
              </a:rPr>
              <a:t>() </a:t>
            </a:r>
            <a:r>
              <a:rPr lang="he-IL" altLang="he-IL" sz="1200" b="1" dirty="0" err="1">
                <a:solidFill>
                  <a:schemeClr val="bg1"/>
                </a:solidFill>
              </a:rPr>
              <a:t>override</a:t>
            </a:r>
            <a:r>
              <a:rPr lang="en-US" altLang="he-IL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updates α using ECN-marked ACKs. </a:t>
            </a:r>
            <a:endParaRPr 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Used </a:t>
            </a:r>
            <a:r>
              <a:rPr lang="he-IL" altLang="he-IL" sz="1200" b="1" dirty="0">
                <a:solidFill>
                  <a:schemeClr val="bg1"/>
                </a:solidFill>
              </a:rPr>
              <a:t>RED </a:t>
            </a:r>
            <a:r>
              <a:rPr lang="he-IL" altLang="he-IL" sz="1200" b="1" dirty="0" err="1">
                <a:solidFill>
                  <a:schemeClr val="bg1"/>
                </a:solidFill>
              </a:rPr>
              <a:t>queues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with</a:t>
            </a:r>
            <a:r>
              <a:rPr lang="he-IL" altLang="he-IL" sz="1200" b="1" dirty="0">
                <a:solidFill>
                  <a:schemeClr val="bg1"/>
                </a:solidFill>
              </a:rPr>
              <a:t> ECN</a:t>
            </a:r>
            <a:r>
              <a:rPr lang="en-US" altLang="he-IL" sz="1200" b="1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Fine tuned K.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Insight: Tuning K impacts </a:t>
            </a:r>
            <a:r>
              <a:rPr lang="he-IL" altLang="he-IL" sz="1200" dirty="0" err="1">
                <a:solidFill>
                  <a:schemeClr val="bg1"/>
                </a:solidFill>
              </a:rPr>
              <a:t>fairness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</p:txBody>
      </p:sp>
      <p:sp>
        <p:nvSpPr>
          <p:cNvPr id="34" name="כותרת 1">
            <a:extLst>
              <a:ext uri="{FF2B5EF4-FFF2-40B4-BE49-F238E27FC236}">
                <a16:creationId xmlns:a16="http://schemas.microsoft.com/office/drawing/2014/main" id="{C9626475-73E8-B520-47E6-B203065EE712}"/>
              </a:ext>
            </a:extLst>
          </p:cNvPr>
          <p:cNvSpPr txBox="1">
            <a:spLocks/>
          </p:cNvSpPr>
          <p:nvPr/>
        </p:nvSpPr>
        <p:spPr>
          <a:xfrm>
            <a:off x="-8453680" y="91981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292C447-840A-5DA7-6AD9-7C33EB1071FE}"/>
              </a:ext>
            </a:extLst>
          </p:cNvPr>
          <p:cNvSpPr/>
          <p:nvPr/>
        </p:nvSpPr>
        <p:spPr>
          <a:xfrm>
            <a:off x="-7644606" y="2326256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3EB6F38-D4EE-320A-F493-9323DDC65972}"/>
              </a:ext>
            </a:extLst>
          </p:cNvPr>
          <p:cNvSpPr/>
          <p:nvPr/>
        </p:nvSpPr>
        <p:spPr>
          <a:xfrm>
            <a:off x="-5163995" y="2349597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35C01C4-6AE4-3F8E-9AB7-7ED643F0E136}"/>
              </a:ext>
            </a:extLst>
          </p:cNvPr>
          <p:cNvSpPr/>
          <p:nvPr/>
        </p:nvSpPr>
        <p:spPr>
          <a:xfrm>
            <a:off x="-2683384" y="2365734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BE61F7-B6FD-0547-B943-974445F1CE3D}"/>
              </a:ext>
            </a:extLst>
          </p:cNvPr>
          <p:cNvSpPr txBox="1"/>
          <p:nvPr/>
        </p:nvSpPr>
        <p:spPr>
          <a:xfrm>
            <a:off x="-2683384" y="2540374"/>
            <a:ext cx="196201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BC74DD-0AF3-AC66-A89D-CF426021B159}"/>
              </a:ext>
            </a:extLst>
          </p:cNvPr>
          <p:cNvSpPr txBox="1"/>
          <p:nvPr/>
        </p:nvSpPr>
        <p:spPr>
          <a:xfrm>
            <a:off x="-5338196" y="256994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7BD35-1D5A-13DD-C6BB-4815D9F7917C}"/>
              </a:ext>
            </a:extLst>
          </p:cNvPr>
          <p:cNvSpPr txBox="1"/>
          <p:nvPr/>
        </p:nvSpPr>
        <p:spPr>
          <a:xfrm>
            <a:off x="-7800082" y="2482390"/>
            <a:ext cx="21969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04 -0.04876 L 0.01979 -0.1663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58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.00677 0.454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2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/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/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/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/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/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/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/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/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/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/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43D6F97-2774-2B8E-0C02-53CA47198FED}"/>
              </a:ext>
            </a:extLst>
          </p:cNvPr>
          <p:cNvSpPr txBox="1">
            <a:spLocks/>
          </p:cNvSpPr>
          <p:nvPr/>
        </p:nvSpPr>
        <p:spPr>
          <a:xfrm>
            <a:off x="457200" y="71647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5EDD28-C359-0D06-9EF8-0EA61F394B88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1510308-6821-D542-17E6-9FF40C56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328296-C59C-42E0-8E84-5D2A85B9472E}"/>
              </a:ext>
            </a:extLst>
          </p:cNvPr>
          <p:cNvSpPr/>
          <p:nvPr/>
        </p:nvSpPr>
        <p:spPr>
          <a:xfrm>
            <a:off x="1266274" y="2122916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273E9A-2604-0D03-D3B5-D94F96565783}"/>
              </a:ext>
            </a:extLst>
          </p:cNvPr>
          <p:cNvSpPr/>
          <p:nvPr/>
        </p:nvSpPr>
        <p:spPr>
          <a:xfrm>
            <a:off x="3746885" y="2146257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233FD5-90B7-87FF-6E47-3F654149AFCB}"/>
              </a:ext>
            </a:extLst>
          </p:cNvPr>
          <p:cNvSpPr/>
          <p:nvPr/>
        </p:nvSpPr>
        <p:spPr>
          <a:xfrm>
            <a:off x="6227496" y="2162394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BD5DC-3BFA-01EC-A9FD-4D126C8E70EF}"/>
              </a:ext>
            </a:extLst>
          </p:cNvPr>
          <p:cNvSpPr txBox="1"/>
          <p:nvPr/>
        </p:nvSpPr>
        <p:spPr>
          <a:xfrm>
            <a:off x="6227496" y="2337034"/>
            <a:ext cx="196201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AD1602-E071-AE34-E79C-3840FFFD613F}"/>
              </a:ext>
            </a:extLst>
          </p:cNvPr>
          <p:cNvSpPr txBox="1"/>
          <p:nvPr/>
        </p:nvSpPr>
        <p:spPr>
          <a:xfrm>
            <a:off x="3572684" y="236660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F23F15-5F16-D4B2-F69C-4EB29B71FC81}"/>
              </a:ext>
            </a:extLst>
          </p:cNvPr>
          <p:cNvSpPr txBox="1"/>
          <p:nvPr/>
        </p:nvSpPr>
        <p:spPr>
          <a:xfrm>
            <a:off x="1110798" y="2279050"/>
            <a:ext cx="21969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9201B90-0887-7B7B-4AAD-4A356C67FC4D}"/>
              </a:ext>
            </a:extLst>
          </p:cNvPr>
          <p:cNvSpPr txBox="1">
            <a:spLocks/>
          </p:cNvSpPr>
          <p:nvPr/>
        </p:nvSpPr>
        <p:spPr>
          <a:xfrm>
            <a:off x="8386480" y="442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Swift in NS-3 (Implementation)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2D8387-92DD-CE8A-B36B-C8E36F39AFCC}"/>
              </a:ext>
            </a:extLst>
          </p:cNvPr>
          <p:cNvSpPr txBox="1">
            <a:spLocks/>
          </p:cNvSpPr>
          <p:nvPr/>
        </p:nvSpPr>
        <p:spPr>
          <a:xfrm>
            <a:off x="9677256" y="1623012"/>
            <a:ext cx="6032500" cy="242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Implemented Swift as a subclass of </a:t>
            </a:r>
            <a:r>
              <a:rPr lang="en-US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TcpNewReno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Added fields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alpha, beta,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min_cwnd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max_cwnd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Overrode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key functions: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IncreaseWindow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compares measured delay vs. target delay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Retransmit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EnterRecovery</a:t>
            </a:r>
            <a:endParaRPr lang="en-US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Used 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existing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TcpSocketState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fields: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RTT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PacingRate</a:t>
            </a:r>
            <a:endParaRPr lang="en-US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6" name="תמונה 4">
            <a:extLst>
              <a:ext uri="{FF2B5EF4-FFF2-40B4-BE49-F238E27FC236}">
                <a16:creationId xmlns:a16="http://schemas.microsoft.com/office/drawing/2014/main" id="{7622AB3D-B04A-BCED-EA71-AE47144508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2413" y="4585518"/>
            <a:ext cx="4404326" cy="329945"/>
          </a:xfrm>
          <a:prstGeom prst="rect">
            <a:avLst/>
          </a:prstGeom>
          <a:effectLst>
            <a:softEdge rad="127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B6C66326-64BC-0D1A-2C4E-D5829B83B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FA9E7F1A-9EBE-B17B-C0C8-F6B8B367D796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B076D973-C4F9-4B40-491E-C1A557AF9838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DF626CC6-4A16-B9FB-96F6-7F29E588C7C6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08F79605-E10E-7548-9A75-30E9C6088BCA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83AACC07-FE32-6884-FE9B-E7F4C2839425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C7FEDC57-7876-8BBB-2730-81FBB7D48F79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C0B7EF87-EB9B-1AAB-962E-55A048BCA387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2C77C021-7BDF-681F-BEC9-7B88D6B7916F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D1E8E569-D7E0-6309-71F1-8E4D4B447A8C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C3320116-E3E9-5B9A-7967-627F1FC8DE07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134C7C74-A1D9-9AA1-1852-CD1AB8943626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9C1DE127-A883-2086-49B2-06B7C8869883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0ED3E883-0825-C1BB-41AA-D269E4A4D459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E8959A17-672A-F577-3931-7AD601BCFCDA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F9A4369B-4522-1BF9-55A1-0A8EB3CCAF11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AE005838-3B49-C600-9F92-7F0751A9B69A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BBC9057C-1E6E-FC0E-5D02-1910BD790848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ECC7874F-96CE-5B8E-7F95-BB28E477C416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E0D4A4E3-9EB3-F75F-D2DD-6218A286C7A1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14D57B7A-E799-FAFD-B334-02FF6F83FED0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0D752C21-B5BF-4408-A4A7-F7CD7ED24E21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06741271-7698-AF3B-6DC8-D9FDECD65A3A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FB9945E7-5D8C-41A9-3B18-5FC49B3B06C7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9F6F4CF2-4154-9E38-E8B8-9D6751404DFA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719AD028-37F4-94AC-71A1-ABD2CC4360AA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7FBE3FE0-A40C-A56C-4BF1-CFBAC070512E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15CCFDEB-3073-E1CD-6774-95D2FCF0EA71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EF0A1612-CF29-B63A-B9F0-3C21EDF016F0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6F8CDFFD-23AA-E3ED-87D4-66B490881144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FEF1A149-45EC-6B32-96E6-71E6F17B62AE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DF823261-BCCF-30A1-6DBC-C63C711C7AF2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1CA05C3C-C3F8-A135-0A99-3F68E54FE320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BE10A135-CF92-099D-39F1-202E74FFC50F}"/>
              </a:ext>
            </a:extLst>
          </p:cNvPr>
          <p:cNvSpPr txBox="1">
            <a:spLocks/>
          </p:cNvSpPr>
          <p:nvPr/>
        </p:nvSpPr>
        <p:spPr>
          <a:xfrm>
            <a:off x="457200" y="71647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B437230-7A17-A23B-0DF8-F9C194F8B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68DC15-2458-F1CB-1390-7D525FE3C9F3}"/>
              </a:ext>
            </a:extLst>
          </p:cNvPr>
          <p:cNvSpPr/>
          <p:nvPr/>
        </p:nvSpPr>
        <p:spPr>
          <a:xfrm>
            <a:off x="870857" y="1807129"/>
            <a:ext cx="5826667" cy="23739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03736A-ED18-9258-F5A9-153A3DCE7A70}"/>
              </a:ext>
            </a:extLst>
          </p:cNvPr>
          <p:cNvSpPr/>
          <p:nvPr/>
        </p:nvSpPr>
        <p:spPr>
          <a:xfrm>
            <a:off x="6834275" y="2041892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A89E9E-EEA0-915B-995E-CB0A9C231FDA}"/>
              </a:ext>
            </a:extLst>
          </p:cNvPr>
          <p:cNvSpPr/>
          <p:nvPr/>
        </p:nvSpPr>
        <p:spPr>
          <a:xfrm>
            <a:off x="9012450" y="2058218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A3B772-35F6-DAD3-59B7-EC1AB19B54AC}"/>
              </a:ext>
            </a:extLst>
          </p:cNvPr>
          <p:cNvSpPr txBox="1"/>
          <p:nvPr/>
        </p:nvSpPr>
        <p:spPr>
          <a:xfrm>
            <a:off x="9012450" y="2232858"/>
            <a:ext cx="196201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10593-86A4-8EE4-86E9-266878AEB783}"/>
              </a:ext>
            </a:extLst>
          </p:cNvPr>
          <p:cNvSpPr txBox="1"/>
          <p:nvPr/>
        </p:nvSpPr>
        <p:spPr>
          <a:xfrm>
            <a:off x="6660074" y="2262241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3288F8-4BF5-EA20-503D-A9BBEC9A2770}"/>
              </a:ext>
            </a:extLst>
          </p:cNvPr>
          <p:cNvSpPr txBox="1"/>
          <p:nvPr/>
        </p:nvSpPr>
        <p:spPr>
          <a:xfrm>
            <a:off x="945776" y="1916239"/>
            <a:ext cx="320750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BE71F-A057-90E4-10ED-7E416F30F960}"/>
              </a:ext>
            </a:extLst>
          </p:cNvPr>
          <p:cNvSpPr txBox="1"/>
          <p:nvPr/>
        </p:nvSpPr>
        <p:spPr>
          <a:xfrm>
            <a:off x="1174933" y="2386746"/>
            <a:ext cx="5241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</p:txBody>
      </p:sp>
    </p:spTree>
    <p:extLst>
      <p:ext uri="{BB962C8B-B14F-4D97-AF65-F5344CB8AC3E}">
        <p14:creationId xmlns:p14="http://schemas.microsoft.com/office/powerpoint/2010/main" val="1676024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ED99289E-9995-736D-91B2-CC04B052E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BFEB5BDE-2648-DFB6-8612-75E7DFE39B68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22E2CB36-72CA-879B-BA52-FC58449A15FE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1B4E0364-3277-6487-564F-3E3B469B9FF3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B8D98B1D-9794-202A-9A4E-6DF9BE9D646A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5B5F5548-EC7B-ECC2-E766-3C456851B854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A35E7F39-CCC9-5F21-9E44-1AD9E32BEB39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E5858B55-4538-E38C-0707-A889C158451E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71D24813-E692-E3F8-F56E-3B7F8C9D849F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3EE3E165-73F1-4488-D8D8-EC963D801A8D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53303047-401B-50A1-C071-706F46C62A27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262B9165-8E09-F23F-CF70-9EB745A1F7E3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35B8671E-8D78-9E51-6F12-78EFE8277D45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CB7CBEE5-CB42-206B-4E0C-AEAA8A0FA7FA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76A2AAC2-18A7-6795-35FB-78DC930A899D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72762938-A82C-0924-0CFB-21EE4E2C3E5F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69218B51-F872-A0CA-A5D4-0A3B900AEC50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F7C68D6E-5657-AF2F-5B30-AD9CE526EF4E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8A32C16F-633A-51DE-C019-D63FF3DFBB0D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C6639DD5-C3AF-BC1C-3180-5336680BF48D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5E6A7964-CF3F-B80E-B414-C899968DF9A4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1A8B7196-B2A9-CF82-A0C9-C37981E6F401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42FA699C-62FD-D08B-1ACA-D45AEEE56F16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A71521EB-3034-435A-5E5D-C48A47CF007B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83121BDD-78CE-A504-DE3F-6C76F69AA91F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22D0F7BE-1C1D-A976-8CAA-2323943FC71D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8CF4142F-C05A-94A8-789E-932BD2B04F6C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82E137B6-C6B3-7F60-79A1-F4F79C992284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5CA08CE2-71B9-2BCC-B2AE-A9152474D6D7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D6453D1D-3977-333E-CAD5-C6532A999E03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7CDB6C61-FD4A-B6FC-546C-6B8A4D2E9859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F7308F2E-70AA-D639-FF15-4C3C58842F66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359C62ED-29D7-BC56-012E-C19142BF99E5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FF925364-C2B1-5F81-7FB3-FD264D47916F}"/>
              </a:ext>
            </a:extLst>
          </p:cNvPr>
          <p:cNvSpPr txBox="1">
            <a:spLocks/>
          </p:cNvSpPr>
          <p:nvPr/>
        </p:nvSpPr>
        <p:spPr>
          <a:xfrm>
            <a:off x="457200" y="71647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8F5319-8ADC-4AAB-26E8-594F4C0507A2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FFC43FC8-1BF0-1E13-6118-34BF0B86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8B53CF-3332-2922-0AC7-6A0DDB7053C5}"/>
              </a:ext>
            </a:extLst>
          </p:cNvPr>
          <p:cNvSpPr/>
          <p:nvPr/>
        </p:nvSpPr>
        <p:spPr>
          <a:xfrm>
            <a:off x="-395364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88CEEB-F120-74FF-BFB1-A76458F8B17D}"/>
              </a:ext>
            </a:extLst>
          </p:cNvPr>
          <p:cNvSpPr/>
          <p:nvPr/>
        </p:nvSpPr>
        <p:spPr>
          <a:xfrm>
            <a:off x="1828686" y="1906171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342BC6-E7B6-35E1-4C18-62C07472AC6B}"/>
              </a:ext>
            </a:extLst>
          </p:cNvPr>
          <p:cNvSpPr/>
          <p:nvPr/>
        </p:nvSpPr>
        <p:spPr>
          <a:xfrm>
            <a:off x="7932900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7F624D-CEBA-D5A9-155D-DE06C667E299}"/>
              </a:ext>
            </a:extLst>
          </p:cNvPr>
          <p:cNvSpPr txBox="1"/>
          <p:nvPr/>
        </p:nvSpPr>
        <p:spPr>
          <a:xfrm>
            <a:off x="7932900" y="2310140"/>
            <a:ext cx="196201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1DB26-3D45-6532-557A-F7EE0D0F8C8D}"/>
              </a:ext>
            </a:extLst>
          </p:cNvPr>
          <p:cNvSpPr txBox="1"/>
          <p:nvPr/>
        </p:nvSpPr>
        <p:spPr>
          <a:xfrm>
            <a:off x="1977672" y="2010864"/>
            <a:ext cx="219690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FFCB74-A3D5-0159-B60E-9473E71F1F87}"/>
              </a:ext>
            </a:extLst>
          </p:cNvPr>
          <p:cNvSpPr txBox="1"/>
          <p:nvPr/>
        </p:nvSpPr>
        <p:spPr>
          <a:xfrm>
            <a:off x="-550840" y="2291634"/>
            <a:ext cx="21969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B431A-DEA7-A575-FF54-527751D6F7D6}"/>
              </a:ext>
            </a:extLst>
          </p:cNvPr>
          <p:cNvSpPr txBox="1"/>
          <p:nvPr/>
        </p:nvSpPr>
        <p:spPr>
          <a:xfrm>
            <a:off x="1844004" y="2275458"/>
            <a:ext cx="52414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</a:t>
            </a:r>
          </a:p>
        </p:txBody>
      </p:sp>
    </p:spTree>
    <p:extLst>
      <p:ext uri="{BB962C8B-B14F-4D97-AF65-F5344CB8AC3E}">
        <p14:creationId xmlns:p14="http://schemas.microsoft.com/office/powerpoint/2010/main" val="207588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5C677979-91AC-29F9-E4D0-00FF009BC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F8E12BB9-1407-8FD2-E2CE-D24E9AF78D4A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C8A9F28E-1023-5F07-DDA8-8C37E6B7C083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A1CFAA8D-5D56-02C4-FDA7-3869DD539C82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0D8959A0-82BD-2DC2-CE9E-8F16104B8F12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38775309-A4F7-F2DE-6AD2-6DAE79648512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3F4DBE80-9A91-8A9C-E58F-AA5C7E306E67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F7C4FB66-53A1-8F6C-AE63-3B213E8A442B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F46BD73A-5369-40DB-27DA-0D8452DC2C25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14B02679-DD9A-CC56-2A57-0E0F3DD0AFAC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CF5E247F-A817-E936-57E2-1F7AE8978402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BCB27E41-6B6F-773D-7874-E959BB75359A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4276C24C-B3CE-FDF1-B144-4087B88A574A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4D032896-BF2C-44F3-A993-5A1225405E3D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645C288B-93AD-7787-2940-E99E88497299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F85DFF63-F34D-47A8-6183-D09BA5B0FD79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5A6AAE83-D21C-ACBE-CCC6-CE3D3988D040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C5117355-F5C6-D6CB-65CF-375C72D60D4D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65AD0308-B0D4-F461-2891-DC41C20574A8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D4CFD17B-96CC-58BC-AD70-B296E8D77426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775745D6-0A4A-8804-5F2F-FFE154BE99FD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0F18578A-BFC9-A439-A366-508024F803C3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D9CB195D-19A3-33B3-F0D5-713F16CE16F9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B4A851F9-0EEC-D106-B9FC-096E603A1C33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2037F7F9-332E-F072-564F-ABAEAFFB3F6B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3CD80DC3-56E9-DE9C-90FA-A56AE385499B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14971930-4CFC-8813-B8F3-A122145EED9F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AF0E3B2C-0E4E-009A-211C-B131B0126D14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DBF59881-64D7-0ACE-CC40-88007FCA830A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3CAE2767-F363-6BBD-A2B0-3385BF354EE3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2953CFA1-35A3-7584-CB20-16E68B5B5F68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6127928D-149E-D3A8-17C7-A363A4C23D26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1D95F478-401F-6CCB-7818-C5CE59E4C684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5F1A5A86-2CFB-7E82-ABB8-1A8A991B0392}"/>
              </a:ext>
            </a:extLst>
          </p:cNvPr>
          <p:cNvSpPr txBox="1">
            <a:spLocks/>
          </p:cNvSpPr>
          <p:nvPr/>
        </p:nvSpPr>
        <p:spPr>
          <a:xfrm>
            <a:off x="457200" y="71647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A6DF648-0F24-2038-BC48-A8C8AA2E25D4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73F7C507-CF10-7301-D70B-F3C3FA4A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1FCF4F-9F74-57C1-030E-E4CB370B252C}"/>
              </a:ext>
            </a:extLst>
          </p:cNvPr>
          <p:cNvSpPr/>
          <p:nvPr/>
        </p:nvSpPr>
        <p:spPr>
          <a:xfrm>
            <a:off x="-1693055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829582-FCCC-E6FE-4697-F16F3DE7FB6E}"/>
              </a:ext>
            </a:extLst>
          </p:cNvPr>
          <p:cNvSpPr/>
          <p:nvPr/>
        </p:nvSpPr>
        <p:spPr>
          <a:xfrm>
            <a:off x="473526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23FC81-8C6E-C4A8-4191-1F1DFF1987AD}"/>
              </a:ext>
            </a:extLst>
          </p:cNvPr>
          <p:cNvSpPr/>
          <p:nvPr/>
        </p:nvSpPr>
        <p:spPr>
          <a:xfrm>
            <a:off x="2754117" y="1897045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1489D-625B-4643-E7B5-34F82566AAF0}"/>
              </a:ext>
            </a:extLst>
          </p:cNvPr>
          <p:cNvSpPr txBox="1"/>
          <p:nvPr/>
        </p:nvSpPr>
        <p:spPr>
          <a:xfrm>
            <a:off x="2643892" y="2060772"/>
            <a:ext cx="4002702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675944-066A-9E50-F055-0640A6C57C73}"/>
              </a:ext>
            </a:extLst>
          </p:cNvPr>
          <p:cNvSpPr txBox="1"/>
          <p:nvPr/>
        </p:nvSpPr>
        <p:spPr>
          <a:xfrm>
            <a:off x="299325" y="2328278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039D5-4E6F-5403-CD73-61A17621564E}"/>
              </a:ext>
            </a:extLst>
          </p:cNvPr>
          <p:cNvSpPr txBox="1"/>
          <p:nvPr/>
        </p:nvSpPr>
        <p:spPr>
          <a:xfrm>
            <a:off x="-1848531" y="2264063"/>
            <a:ext cx="21969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15570-2490-76FE-F00F-6EBCCC80414C}"/>
              </a:ext>
            </a:extLst>
          </p:cNvPr>
          <p:cNvSpPr txBox="1"/>
          <p:nvPr/>
        </p:nvSpPr>
        <p:spPr>
          <a:xfrm>
            <a:off x="2754117" y="2250902"/>
            <a:ext cx="52414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Google Shape;1038;p31">
            <a:extLst>
              <a:ext uri="{FF2B5EF4-FFF2-40B4-BE49-F238E27FC236}">
                <a16:creationId xmlns:a16="http://schemas.microsoft.com/office/drawing/2014/main" id="{8C49EF99-3874-E06A-2819-4EAB97735A5F}"/>
              </a:ext>
            </a:extLst>
          </p:cNvPr>
          <p:cNvSpPr txBox="1">
            <a:spLocks/>
          </p:cNvSpPr>
          <p:nvPr/>
        </p:nvSpPr>
        <p:spPr>
          <a:xfrm>
            <a:off x="9342474" y="1539447"/>
            <a:ext cx="2608521" cy="3770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Average Throughput (kbps)</a:t>
            </a:r>
          </a:p>
          <a:p>
            <a:endParaRPr lang="en-US" dirty="0"/>
          </a:p>
        </p:txBody>
      </p:sp>
      <p:sp>
        <p:nvSpPr>
          <p:cNvPr id="7" name="Google Shape;1041;p31">
            <a:extLst>
              <a:ext uri="{FF2B5EF4-FFF2-40B4-BE49-F238E27FC236}">
                <a16:creationId xmlns:a16="http://schemas.microsoft.com/office/drawing/2014/main" id="{53414D14-27A6-4DF0-3266-0F3C29419B7F}"/>
              </a:ext>
            </a:extLst>
          </p:cNvPr>
          <p:cNvSpPr txBox="1">
            <a:spLocks/>
          </p:cNvSpPr>
          <p:nvPr/>
        </p:nvSpPr>
        <p:spPr>
          <a:xfrm>
            <a:off x="12231523" y="1508979"/>
            <a:ext cx="1771641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Average Delay</a:t>
            </a:r>
            <a:endParaRPr lang="en-US" dirty="0"/>
          </a:p>
        </p:txBody>
      </p:sp>
      <p:sp>
        <p:nvSpPr>
          <p:cNvPr id="8" name="Google Shape;1055;p31">
            <a:extLst>
              <a:ext uri="{FF2B5EF4-FFF2-40B4-BE49-F238E27FC236}">
                <a16:creationId xmlns:a16="http://schemas.microsoft.com/office/drawing/2014/main" id="{E98E5116-1966-855E-803F-50287E3D38B7}"/>
              </a:ext>
            </a:extLst>
          </p:cNvPr>
          <p:cNvSpPr txBox="1">
            <a:spLocks/>
          </p:cNvSpPr>
          <p:nvPr/>
        </p:nvSpPr>
        <p:spPr>
          <a:xfrm>
            <a:off x="14155480" y="1509449"/>
            <a:ext cx="2746000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Average Packet Loss Rate(%)</a:t>
            </a:r>
          </a:p>
        </p:txBody>
      </p:sp>
      <p:pic>
        <p:nvPicPr>
          <p:cNvPr id="15" name="מציין מיקום תוכן 4">
            <a:extLst>
              <a:ext uri="{FF2B5EF4-FFF2-40B4-BE49-F238E27FC236}">
                <a16:creationId xmlns:a16="http://schemas.microsoft.com/office/drawing/2014/main" id="{807BB9CC-1DB2-544F-5664-E350D361677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7158" t="22316" r="306" b="3550"/>
          <a:stretch/>
        </p:blipFill>
        <p:spPr>
          <a:xfrm>
            <a:off x="14543273" y="2047616"/>
            <a:ext cx="1699796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6" name="מציין מיקום תוכן 4">
            <a:extLst>
              <a:ext uri="{FF2B5EF4-FFF2-40B4-BE49-F238E27FC236}">
                <a16:creationId xmlns:a16="http://schemas.microsoft.com/office/drawing/2014/main" id="{5948500B-5600-E09E-3C4F-C894DDC7B82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440" t="24141" r="33661" b="2661"/>
          <a:stretch/>
        </p:blipFill>
        <p:spPr>
          <a:xfrm>
            <a:off x="12231523" y="2064495"/>
            <a:ext cx="1582109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7" name="מציין מיקום תוכן 4">
            <a:extLst>
              <a:ext uri="{FF2B5EF4-FFF2-40B4-BE49-F238E27FC236}">
                <a16:creationId xmlns:a16="http://schemas.microsoft.com/office/drawing/2014/main" id="{8AF2483B-A0A5-F53D-3B46-5029B10414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6801" r="67465"/>
          <a:stretch/>
        </p:blipFill>
        <p:spPr>
          <a:xfrm>
            <a:off x="9712170" y="2064495"/>
            <a:ext cx="1719246" cy="1048981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F9AA4E8-6CDC-5250-EC4E-E6F2256CF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829" y="2073177"/>
            <a:ext cx="1720076" cy="997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71D7B6-343D-1FCF-DCFC-1818AA1BF3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523" y="2076984"/>
            <a:ext cx="1753333" cy="1020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899F93-BD1A-CB48-1E75-9F960765C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5762" y="2084621"/>
            <a:ext cx="1757371" cy="9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8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1"/>
          <p:cNvSpPr txBox="1">
            <a:spLocks noGrp="1"/>
          </p:cNvSpPr>
          <p:nvPr>
            <p:ph type="subTitle" idx="6"/>
          </p:nvPr>
        </p:nvSpPr>
        <p:spPr>
          <a:xfrm>
            <a:off x="609787" y="1635683"/>
            <a:ext cx="2876895" cy="39865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Average Throughput (kbps)</a:t>
            </a:r>
            <a:endParaRPr sz="1400" dirty="0"/>
          </a:p>
        </p:txBody>
      </p:sp>
      <p:sp>
        <p:nvSpPr>
          <p:cNvPr id="1041" name="Google Shape;1041;p31"/>
          <p:cNvSpPr txBox="1">
            <a:spLocks noGrp="1"/>
          </p:cNvSpPr>
          <p:nvPr>
            <p:ph type="subTitle" idx="2"/>
          </p:nvPr>
        </p:nvSpPr>
        <p:spPr>
          <a:xfrm>
            <a:off x="3610703" y="1635683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Average Delay (s)</a:t>
            </a:r>
            <a:endParaRPr sz="1400" dirty="0"/>
          </a:p>
        </p:txBody>
      </p:sp>
      <p:grpSp>
        <p:nvGrpSpPr>
          <p:cNvPr id="1042" name="Google Shape;1042;p31"/>
          <p:cNvGrpSpPr/>
          <p:nvPr/>
        </p:nvGrpSpPr>
        <p:grpSpPr>
          <a:xfrm>
            <a:off x="9566430" y="1061713"/>
            <a:ext cx="5921700" cy="192184"/>
            <a:chOff x="902597" y="1069304"/>
            <a:chExt cx="5921700" cy="192184"/>
          </a:xfrm>
        </p:grpSpPr>
        <p:grpSp>
          <p:nvGrpSpPr>
            <p:cNvPr id="1043" name="Google Shape;1043;p31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044" name="Google Shape;1044;p31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5" name="Google Shape;1045;p31"/>
              <p:cNvCxnSpPr>
                <a:stCxn id="1046" idx="6"/>
                <a:endCxn id="1047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7" name="Google Shape;1047;p31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6" name="Google Shape;1046;p31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5" name="Google Shape;1055;p31"/>
          <p:cNvSpPr txBox="1">
            <a:spLocks noGrp="1"/>
          </p:cNvSpPr>
          <p:nvPr>
            <p:ph type="subTitle" idx="4"/>
          </p:nvPr>
        </p:nvSpPr>
        <p:spPr>
          <a:xfrm>
            <a:off x="5657319" y="1635683"/>
            <a:ext cx="3196855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Average Packet Loss Rate(%)</a:t>
            </a:r>
            <a:endParaRPr sz="1400" dirty="0"/>
          </a:p>
        </p:txBody>
      </p:sp>
      <p:grpSp>
        <p:nvGrpSpPr>
          <p:cNvPr id="1056" name="Google Shape;1056;p31"/>
          <p:cNvGrpSpPr/>
          <p:nvPr/>
        </p:nvGrpSpPr>
        <p:grpSpPr>
          <a:xfrm>
            <a:off x="6541944" y="4287300"/>
            <a:ext cx="713803" cy="706547"/>
            <a:chOff x="-4017975" y="616650"/>
            <a:chExt cx="814100" cy="805825"/>
          </a:xfrm>
        </p:grpSpPr>
        <p:sp>
          <p:nvSpPr>
            <p:cNvPr id="1057" name="Google Shape;1057;p31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1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1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1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31"/>
          <p:cNvGrpSpPr/>
          <p:nvPr/>
        </p:nvGrpSpPr>
        <p:grpSpPr>
          <a:xfrm>
            <a:off x="7462488" y="3721438"/>
            <a:ext cx="1040638" cy="901375"/>
            <a:chOff x="8457538" y="810363"/>
            <a:chExt cx="1040638" cy="901375"/>
          </a:xfrm>
        </p:grpSpPr>
        <p:grpSp>
          <p:nvGrpSpPr>
            <p:cNvPr id="1062" name="Google Shape;1062;p31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063" name="Google Shape;1063;p31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5" name="Google Shape;1065;p31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066" name="Google Shape;1066;p31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" name="Google Shape;1096;p32">
            <a:extLst>
              <a:ext uri="{FF2B5EF4-FFF2-40B4-BE49-F238E27FC236}">
                <a16:creationId xmlns:a16="http://schemas.microsoft.com/office/drawing/2014/main" id="{856C8700-C5C4-262E-FB86-7F4BC539F5AF}"/>
              </a:ext>
            </a:extLst>
          </p:cNvPr>
          <p:cNvGrpSpPr/>
          <p:nvPr/>
        </p:nvGrpSpPr>
        <p:grpSpPr>
          <a:xfrm>
            <a:off x="-4606662" y="161966"/>
            <a:ext cx="946675" cy="901375"/>
            <a:chOff x="4487300" y="227688"/>
            <a:chExt cx="946675" cy="901375"/>
          </a:xfrm>
        </p:grpSpPr>
        <p:grpSp>
          <p:nvGrpSpPr>
            <p:cNvPr id="14" name="Google Shape;1097;p32">
              <a:extLst>
                <a:ext uri="{FF2B5EF4-FFF2-40B4-BE49-F238E27FC236}">
                  <a16:creationId xmlns:a16="http://schemas.microsoft.com/office/drawing/2014/main" id="{5D63DAB0-EC68-9084-10EE-CFED003C38CF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8" name="Google Shape;1098;p32">
                <a:extLst>
                  <a:ext uri="{FF2B5EF4-FFF2-40B4-BE49-F238E27FC236}">
                    <a16:creationId xmlns:a16="http://schemas.microsoft.com/office/drawing/2014/main" id="{E7B4F7DA-BBC5-5EC9-E41D-FBEE016DB22B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099;p32">
                <a:extLst>
                  <a:ext uri="{FF2B5EF4-FFF2-40B4-BE49-F238E27FC236}">
                    <a16:creationId xmlns:a16="http://schemas.microsoft.com/office/drawing/2014/main" id="{2A797EF5-F071-2657-FB60-543CA547D330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100;p32">
              <a:extLst>
                <a:ext uri="{FF2B5EF4-FFF2-40B4-BE49-F238E27FC236}">
                  <a16:creationId xmlns:a16="http://schemas.microsoft.com/office/drawing/2014/main" id="{31B2D69C-0EC6-1958-CBCE-9F717CA8ACF9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6" name="Google Shape;1101;p32">
                <a:extLst>
                  <a:ext uri="{FF2B5EF4-FFF2-40B4-BE49-F238E27FC236}">
                    <a16:creationId xmlns:a16="http://schemas.microsoft.com/office/drawing/2014/main" id="{1C4916E6-6BAE-8DC6-2E87-5AB8A264E30E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02;p32">
                <a:extLst>
                  <a:ext uri="{FF2B5EF4-FFF2-40B4-BE49-F238E27FC236}">
                    <a16:creationId xmlns:a16="http://schemas.microsoft.com/office/drawing/2014/main" id="{DDFC0C27-3A19-2931-ECF8-A6E8F463338E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1103;p32">
            <a:extLst>
              <a:ext uri="{FF2B5EF4-FFF2-40B4-BE49-F238E27FC236}">
                <a16:creationId xmlns:a16="http://schemas.microsoft.com/office/drawing/2014/main" id="{51915FFF-346D-7261-32D3-C968E1FC40B0}"/>
              </a:ext>
            </a:extLst>
          </p:cNvPr>
          <p:cNvGrpSpPr/>
          <p:nvPr/>
        </p:nvGrpSpPr>
        <p:grpSpPr>
          <a:xfrm>
            <a:off x="-8830292" y="1339942"/>
            <a:ext cx="6622567" cy="374644"/>
            <a:chOff x="4873322" y="2177404"/>
            <a:chExt cx="3011003" cy="192185"/>
          </a:xfrm>
        </p:grpSpPr>
        <p:sp>
          <p:nvSpPr>
            <p:cNvPr id="21" name="Google Shape;1104;p32">
              <a:extLst>
                <a:ext uri="{FF2B5EF4-FFF2-40B4-BE49-F238E27FC236}">
                  <a16:creationId xmlns:a16="http://schemas.microsoft.com/office/drawing/2014/main" id="{1B61C010-B42A-A0B2-C6D3-CB761E11320F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" name="Google Shape;1105;p32">
              <a:extLst>
                <a:ext uri="{FF2B5EF4-FFF2-40B4-BE49-F238E27FC236}">
                  <a16:creationId xmlns:a16="http://schemas.microsoft.com/office/drawing/2014/main" id="{92B06C16-E7EC-FD0D-44D2-F3A2FBFD149C}"/>
                </a:ext>
              </a:extLst>
            </p:cNvPr>
            <p:cNvCxnSpPr>
              <a:stCxn id="24" idx="6"/>
              <a:endCxn id="23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" name="Google Shape;1107;p32">
              <a:extLst>
                <a:ext uri="{FF2B5EF4-FFF2-40B4-BE49-F238E27FC236}">
                  <a16:creationId xmlns:a16="http://schemas.microsoft.com/office/drawing/2014/main" id="{2B445C99-64F4-DAAB-2F44-FDBFB80F3960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6;p32">
              <a:extLst>
                <a:ext uri="{FF2B5EF4-FFF2-40B4-BE49-F238E27FC236}">
                  <a16:creationId xmlns:a16="http://schemas.microsoft.com/office/drawing/2014/main" id="{65746E58-FC1E-1F29-8D8B-BC0E331B083F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כותרת 1">
            <a:extLst>
              <a:ext uri="{FF2B5EF4-FFF2-40B4-BE49-F238E27FC236}">
                <a16:creationId xmlns:a16="http://schemas.microsoft.com/office/drawing/2014/main" id="{A268E542-5A2F-C9A7-5CD8-145EDF8E6325}"/>
              </a:ext>
            </a:extLst>
          </p:cNvPr>
          <p:cNvSpPr txBox="1">
            <a:spLocks/>
          </p:cNvSpPr>
          <p:nvPr/>
        </p:nvSpPr>
        <p:spPr>
          <a:xfrm>
            <a:off x="-8721462" y="709182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Configuration Challenges &amp; Fairness Considerations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9010251-E52A-5E12-24C7-35E735142D0B}"/>
              </a:ext>
            </a:extLst>
          </p:cNvPr>
          <p:cNvSpPr/>
          <p:nvPr/>
        </p:nvSpPr>
        <p:spPr>
          <a:xfrm>
            <a:off x="-10871717" y="2100632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339784-5C3E-FD16-49F6-5191474E28ED}"/>
              </a:ext>
            </a:extLst>
          </p:cNvPr>
          <p:cNvSpPr/>
          <p:nvPr/>
        </p:nvSpPr>
        <p:spPr>
          <a:xfrm>
            <a:off x="-8705136" y="2100632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0CE280A-6D00-7BE3-190B-94D86E6D81A8}"/>
              </a:ext>
            </a:extLst>
          </p:cNvPr>
          <p:cNvSpPr/>
          <p:nvPr/>
        </p:nvSpPr>
        <p:spPr>
          <a:xfrm>
            <a:off x="-6424545" y="1889748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565977-5F38-828D-7AB7-1A8A02AF9052}"/>
              </a:ext>
            </a:extLst>
          </p:cNvPr>
          <p:cNvSpPr txBox="1"/>
          <p:nvPr/>
        </p:nvSpPr>
        <p:spPr>
          <a:xfrm>
            <a:off x="-6534770" y="2053475"/>
            <a:ext cx="4002702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Fair Comparison with DCTCP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79CCF-C05C-AFBE-CEDB-4EAB75D64243}"/>
              </a:ext>
            </a:extLst>
          </p:cNvPr>
          <p:cNvSpPr txBox="1"/>
          <p:nvPr/>
        </p:nvSpPr>
        <p:spPr>
          <a:xfrm>
            <a:off x="-8879337" y="2320981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Parameter Tuning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02CC71-0460-BC3B-DD77-71B1A842BB57}"/>
              </a:ext>
            </a:extLst>
          </p:cNvPr>
          <p:cNvSpPr txBox="1"/>
          <p:nvPr/>
        </p:nvSpPr>
        <p:spPr>
          <a:xfrm>
            <a:off x="-11027193" y="2256766"/>
            <a:ext cx="219690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Target Delay Configuration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E87F1B-ADF9-450C-40EF-5AF8D155E5BE}"/>
              </a:ext>
            </a:extLst>
          </p:cNvPr>
          <p:cNvSpPr txBox="1"/>
          <p:nvPr/>
        </p:nvSpPr>
        <p:spPr>
          <a:xfrm>
            <a:off x="-6424545" y="2243605"/>
            <a:ext cx="52414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60C16-F9CD-1025-DB74-F8043536D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8325" y="2100115"/>
            <a:ext cx="2368247" cy="1372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DFA63E-0AAD-F25D-AA5A-39F318745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367051" y="2091613"/>
            <a:ext cx="2364373" cy="1376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C7EB5-B2D8-9F16-4887-DAFB2F3B6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921903" y="2091613"/>
            <a:ext cx="2413772" cy="1369592"/>
          </a:xfrm>
          <a:prstGeom prst="rect">
            <a:avLst/>
          </a:prstGeom>
        </p:spPr>
      </p:pic>
      <p:sp>
        <p:nvSpPr>
          <p:cNvPr id="33" name="מציין מיקום תוכן 2">
            <a:extLst>
              <a:ext uri="{FF2B5EF4-FFF2-40B4-BE49-F238E27FC236}">
                <a16:creationId xmlns:a16="http://schemas.microsoft.com/office/drawing/2014/main" id="{3B508F33-E559-972E-3AB1-CE1FFD723FA0}"/>
              </a:ext>
            </a:extLst>
          </p:cNvPr>
          <p:cNvSpPr txBox="1">
            <a:spLocks/>
          </p:cNvSpPr>
          <p:nvPr/>
        </p:nvSpPr>
        <p:spPr>
          <a:xfrm>
            <a:off x="1554669" y="787122"/>
            <a:ext cx="6629628" cy="152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/>
              <a:t>Target Delay Impact</a:t>
            </a:r>
            <a:endParaRPr lang="en-US" sz="1400" dirty="0"/>
          </a:p>
          <a:p>
            <a:endParaRPr lang="he-IL" dirty="0"/>
          </a:p>
        </p:txBody>
      </p:sp>
      <p:grpSp>
        <p:nvGrpSpPr>
          <p:cNvPr id="34" name="Google Shape;1308;p37">
            <a:extLst>
              <a:ext uri="{FF2B5EF4-FFF2-40B4-BE49-F238E27FC236}">
                <a16:creationId xmlns:a16="http://schemas.microsoft.com/office/drawing/2014/main" id="{D8166B20-D9F0-15DF-3CCF-DC77AAFF5207}"/>
              </a:ext>
            </a:extLst>
          </p:cNvPr>
          <p:cNvGrpSpPr/>
          <p:nvPr/>
        </p:nvGrpSpPr>
        <p:grpSpPr>
          <a:xfrm>
            <a:off x="1510362" y="1073293"/>
            <a:ext cx="3407100" cy="192184"/>
            <a:chOff x="1512197" y="1069304"/>
            <a:chExt cx="3407100" cy="192184"/>
          </a:xfrm>
        </p:grpSpPr>
        <p:grpSp>
          <p:nvGrpSpPr>
            <p:cNvPr id="35" name="Google Shape;1309;p37">
              <a:extLst>
                <a:ext uri="{FF2B5EF4-FFF2-40B4-BE49-F238E27FC236}">
                  <a16:creationId xmlns:a16="http://schemas.microsoft.com/office/drawing/2014/main" id="{BA5445CB-1299-6A3A-56CC-9F902C56981D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37" name="Google Shape;1310;p37">
                <a:extLst>
                  <a:ext uri="{FF2B5EF4-FFF2-40B4-BE49-F238E27FC236}">
                    <a16:creationId xmlns:a16="http://schemas.microsoft.com/office/drawing/2014/main" id="{FA4B61DF-2A0F-8BB3-D986-DD10E66DDDC9}"/>
                  </a:ext>
                </a:extLst>
              </p:cNvPr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" name="Google Shape;1311;p37">
                <a:extLst>
                  <a:ext uri="{FF2B5EF4-FFF2-40B4-BE49-F238E27FC236}">
                    <a16:creationId xmlns:a16="http://schemas.microsoft.com/office/drawing/2014/main" id="{B4493ABA-8033-6FBB-5933-F904807211F5}"/>
                  </a:ext>
                </a:extLst>
              </p:cNvPr>
              <p:cNvCxnSpPr>
                <a:stCxn id="36" idx="6"/>
                <a:endCxn id="39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Google Shape;1313;p37">
                <a:extLst>
                  <a:ext uri="{FF2B5EF4-FFF2-40B4-BE49-F238E27FC236}">
                    <a16:creationId xmlns:a16="http://schemas.microsoft.com/office/drawing/2014/main" id="{B13F5445-543B-8E1C-858F-75448899C0B7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1312;p37">
              <a:extLst>
                <a:ext uri="{FF2B5EF4-FFF2-40B4-BE49-F238E27FC236}">
                  <a16:creationId xmlns:a16="http://schemas.microsoft.com/office/drawing/2014/main" id="{AB5C8B59-4664-C7B5-8574-24F7653D42CE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0F622E3-1527-E5CD-FD55-649E551B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757" t="21263" r="9451" b="20320"/>
          <a:stretch/>
        </p:blipFill>
        <p:spPr>
          <a:xfrm>
            <a:off x="1066802" y="2375398"/>
            <a:ext cx="255576" cy="802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0C63A5-AD07-B9AA-4E16-AE831E85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49" t="4290" r="20242" b="77328"/>
          <a:stretch/>
        </p:blipFill>
        <p:spPr>
          <a:xfrm>
            <a:off x="1130237" y="2189994"/>
            <a:ext cx="1790579" cy="2523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29207-CACE-590E-1569-6638318B3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537"/>
          <a:stretch/>
        </p:blipFill>
        <p:spPr>
          <a:xfrm rot="10800000">
            <a:off x="818710" y="2100115"/>
            <a:ext cx="153055" cy="1372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17D1B39-D8EE-0B6D-6CEB-32B81E27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9856"/>
          <a:stretch/>
        </p:blipFill>
        <p:spPr>
          <a:xfrm>
            <a:off x="808324" y="3336080"/>
            <a:ext cx="2368247" cy="1392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973ABCB-9C84-EA5A-4562-6C5FAB22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60" t="7147" r="78910" b="77271"/>
          <a:stretch/>
        </p:blipFill>
        <p:spPr>
          <a:xfrm>
            <a:off x="1567362" y="3131040"/>
            <a:ext cx="1461588" cy="1392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B28F185-6CAC-F4D0-48C2-0999D0A6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05" t="78080" r="31975" b="15317"/>
          <a:stretch/>
        </p:blipFill>
        <p:spPr>
          <a:xfrm>
            <a:off x="1554669" y="3155452"/>
            <a:ext cx="316706" cy="9043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A89D2F4-BD28-064E-5CB4-314BC35031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784" t="75893" r="45398" b="14570"/>
          <a:stretch/>
        </p:blipFill>
        <p:spPr>
          <a:xfrm>
            <a:off x="1884068" y="3126599"/>
            <a:ext cx="285251" cy="1306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5E19E35-C644-2F9A-22A7-59BAD1ABD7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777" t="77674" r="58160" b="14895"/>
          <a:stretch/>
        </p:blipFill>
        <p:spPr>
          <a:xfrm>
            <a:off x="2188081" y="3150534"/>
            <a:ext cx="242888" cy="10177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E019C45-6165-F552-A8B4-A719050CBB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32" t="77316" r="70590" b="15254"/>
          <a:stretch/>
        </p:blipFill>
        <p:spPr>
          <a:xfrm>
            <a:off x="2486025" y="3147368"/>
            <a:ext cx="216693" cy="10177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221F320-28BD-64D6-A4CA-3FEBFCAACD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13" t="77085" r="83316" b="13939"/>
          <a:stretch/>
        </p:blipFill>
        <p:spPr>
          <a:xfrm>
            <a:off x="2757774" y="3134288"/>
            <a:ext cx="228600" cy="1229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2A7C81D-252F-19A5-4632-5C2C3955A2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75" t="2761" r="26474" b="74734"/>
          <a:stretch/>
        </p:blipFill>
        <p:spPr>
          <a:xfrm>
            <a:off x="3983533" y="2145594"/>
            <a:ext cx="1112473" cy="30985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167FDF3-7CBF-19A3-E86C-DD42BA3CE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665" r="1048" b="4483"/>
          <a:stretch/>
        </p:blipFill>
        <p:spPr>
          <a:xfrm rot="10800000">
            <a:off x="3398570" y="2145593"/>
            <a:ext cx="124986" cy="131509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FF46B56-908A-F684-65D5-B518528C26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501" t="18352" r="9557" b="24269"/>
          <a:stretch/>
        </p:blipFill>
        <p:spPr>
          <a:xfrm>
            <a:off x="3617405" y="2349237"/>
            <a:ext cx="282348" cy="790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52879E5-DE65-2D1F-10BE-BEC540DF19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0387"/>
          <a:stretch/>
        </p:blipFill>
        <p:spPr>
          <a:xfrm>
            <a:off x="3367051" y="3336080"/>
            <a:ext cx="2364373" cy="13234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78A105-F956-FF26-59D3-1A47C2636A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34" t="78864" r="76521" b="14390"/>
          <a:stretch/>
        </p:blipFill>
        <p:spPr>
          <a:xfrm flipH="1">
            <a:off x="3933899" y="2984770"/>
            <a:ext cx="1444550" cy="2789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4B7D3A-B38E-DD3E-C90A-01FAE06C76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550" t="7182" r="18633" b="74391"/>
          <a:stretch/>
        </p:blipFill>
        <p:spPr>
          <a:xfrm>
            <a:off x="6251657" y="2183967"/>
            <a:ext cx="1781759" cy="25236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4B5AC21-5841-B68F-7396-3A56FD3EE8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905" t="78080" r="31975" b="15317"/>
          <a:stretch/>
        </p:blipFill>
        <p:spPr>
          <a:xfrm>
            <a:off x="4059722" y="2998792"/>
            <a:ext cx="316706" cy="9043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5A0B54C-3692-9D50-B0B0-D21790FE61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784" t="75893" r="45398" b="14570"/>
          <a:stretch/>
        </p:blipFill>
        <p:spPr>
          <a:xfrm>
            <a:off x="4371132" y="2970139"/>
            <a:ext cx="285251" cy="1306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14CAEA0-4AB7-F8BB-4C58-2507656ACC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777" t="77674" r="58160" b="14895"/>
          <a:stretch/>
        </p:blipFill>
        <p:spPr>
          <a:xfrm>
            <a:off x="4681242" y="2993125"/>
            <a:ext cx="242888" cy="1017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06AC898-8FF8-36B3-BEBC-8CD2A87FB2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432" t="77316" r="70590" b="15254"/>
          <a:stretch/>
        </p:blipFill>
        <p:spPr>
          <a:xfrm>
            <a:off x="4962497" y="2984770"/>
            <a:ext cx="216693" cy="10177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C543594-DAC5-E6A8-3EAB-A8746210D8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213" t="77085" r="83316" b="13939"/>
          <a:stretch/>
        </p:blipFill>
        <p:spPr>
          <a:xfrm>
            <a:off x="5149849" y="2982542"/>
            <a:ext cx="228600" cy="12293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B16CFF7-2D55-F7CD-9401-C35FF7194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597" y="2982542"/>
            <a:ext cx="105915" cy="122998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7259F0D8-48B2-7C8B-2852-63FBE44D2E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1261"/>
          <a:stretch/>
        </p:blipFill>
        <p:spPr>
          <a:xfrm rot="10800000">
            <a:off x="5937956" y="2091613"/>
            <a:ext cx="210941" cy="1369592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072A22C8-F535-8C10-0BCA-B2B3F2A998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0864"/>
          <a:stretch/>
        </p:blipFill>
        <p:spPr>
          <a:xfrm>
            <a:off x="5921903" y="3335562"/>
            <a:ext cx="2413772" cy="125125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493CBD23-F94A-17AF-7044-74D8341AA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8400" y="3128325"/>
            <a:ext cx="1735403" cy="148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2BA844-1792-BD50-048C-54E781DE0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544" y="2083595"/>
            <a:ext cx="2437357" cy="1477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43EB13-3688-A241-B4E7-FD502D233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795" y="2087785"/>
            <a:ext cx="2461783" cy="1477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398F01C-E1BA-8586-7BD6-25EDEF8700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94383" y="2077414"/>
            <a:ext cx="2474724" cy="14904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41"/>
          <p:cNvSpPr txBox="1"/>
          <p:nvPr/>
        </p:nvSpPr>
        <p:spPr>
          <a:xfrm>
            <a:off x="782850" y="1285275"/>
            <a:ext cx="36417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he-IL" sz="2000" b="1" dirty="0">
                <a:solidFill>
                  <a:schemeClr val="bg1"/>
                </a:solidFill>
              </a:rPr>
              <a:t>Best Strategy: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7" name="Google Shape;1427;p41"/>
          <p:cNvSpPr txBox="1"/>
          <p:nvPr/>
        </p:nvSpPr>
        <p:spPr>
          <a:xfrm>
            <a:off x="782850" y="2602516"/>
            <a:ext cx="36417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Insights: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33" name="Google Shape;1433;p41"/>
          <p:cNvGrpSpPr/>
          <p:nvPr/>
        </p:nvGrpSpPr>
        <p:grpSpPr>
          <a:xfrm rot="5400000">
            <a:off x="-630168" y="2665560"/>
            <a:ext cx="2669960" cy="117689"/>
            <a:chOff x="902597" y="1069304"/>
            <a:chExt cx="4473900" cy="192184"/>
          </a:xfrm>
        </p:grpSpPr>
        <p:grpSp>
          <p:nvGrpSpPr>
            <p:cNvPr id="1434" name="Google Shape;1434;p41"/>
            <p:cNvGrpSpPr/>
            <p:nvPr/>
          </p:nvGrpSpPr>
          <p:grpSpPr>
            <a:xfrm>
              <a:off x="902597" y="1069304"/>
              <a:ext cx="4416900" cy="192184"/>
              <a:chOff x="2335097" y="1069304"/>
              <a:chExt cx="4416900" cy="192184"/>
            </a:xfrm>
          </p:grpSpPr>
          <p:sp>
            <p:nvSpPr>
              <p:cNvPr id="1435" name="Google Shape;1435;p41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36" name="Google Shape;1436;p41"/>
              <p:cNvCxnSpPr>
                <a:stCxn id="1437" idx="6"/>
                <a:endCxn id="1438" idx="2"/>
              </p:cNvCxnSpPr>
              <p:nvPr/>
            </p:nvCxnSpPr>
            <p:spPr>
              <a:xfrm rot="10800000">
                <a:off x="2392097" y="1164492"/>
                <a:ext cx="43599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38" name="Google Shape;1438;p41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7" name="Google Shape;1437;p41"/>
            <p:cNvSpPr/>
            <p:nvPr/>
          </p:nvSpPr>
          <p:spPr>
            <a:xfrm flipH="1">
              <a:off x="53194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תמונה 3">
            <a:extLst>
              <a:ext uri="{FF2B5EF4-FFF2-40B4-BE49-F238E27FC236}">
                <a16:creationId xmlns:a16="http://schemas.microsoft.com/office/drawing/2014/main" id="{56D89E5F-276D-8A32-27E8-746229A978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065" y="1254363"/>
            <a:ext cx="4581220" cy="2940082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Google Shape;1426;p41">
            <a:extLst>
              <a:ext uri="{FF2B5EF4-FFF2-40B4-BE49-F238E27FC236}">
                <a16:creationId xmlns:a16="http://schemas.microsoft.com/office/drawing/2014/main" id="{108E270E-75DF-1635-F340-6300EB12D9CA}"/>
              </a:ext>
            </a:extLst>
          </p:cNvPr>
          <p:cNvSpPr txBox="1"/>
          <p:nvPr/>
        </p:nvSpPr>
        <p:spPr>
          <a:xfrm>
            <a:off x="876541" y="1665720"/>
            <a:ext cx="3031018" cy="19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Using minimum observed RTT as the target delay.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Achieved best balance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1426;p41">
            <a:extLst>
              <a:ext uri="{FF2B5EF4-FFF2-40B4-BE49-F238E27FC236}">
                <a16:creationId xmlns:a16="http://schemas.microsoft.com/office/drawing/2014/main" id="{B3DC516B-9DAD-3671-BDF3-3FAAE0761FEA}"/>
              </a:ext>
            </a:extLst>
          </p:cNvPr>
          <p:cNvSpPr txBox="1"/>
          <p:nvPr/>
        </p:nvSpPr>
        <p:spPr>
          <a:xfrm>
            <a:off x="848041" y="3084425"/>
            <a:ext cx="3031018" cy="19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Confirms trade-off from Swift paper: larger delay boosts throughput; smaller delay reduces latency.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Our results show throughput peaks then drops as target delay increases (unlike paper).</a:t>
            </a:r>
          </a:p>
        </p:txBody>
      </p:sp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7CD0FA32-416D-DBA8-7DB8-03AF8B758921}"/>
              </a:ext>
            </a:extLst>
          </p:cNvPr>
          <p:cNvSpPr txBox="1">
            <a:spLocks/>
          </p:cNvSpPr>
          <p:nvPr/>
        </p:nvSpPr>
        <p:spPr>
          <a:xfrm>
            <a:off x="2356066" y="5655684"/>
            <a:ext cx="1656848" cy="53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pic>
        <p:nvPicPr>
          <p:cNvPr id="9" name="תמונה 4">
            <a:extLst>
              <a:ext uri="{FF2B5EF4-FFF2-40B4-BE49-F238E27FC236}">
                <a16:creationId xmlns:a16="http://schemas.microsoft.com/office/drawing/2014/main" id="{E8336203-D7F7-D3F7-0B50-5F3B68A6476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3815" t="15629" r="35607" b="4546"/>
          <a:stretch/>
        </p:blipFill>
        <p:spPr>
          <a:xfrm>
            <a:off x="4354111" y="7667330"/>
            <a:ext cx="771208" cy="475081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0" name="תמונה 4">
            <a:extLst>
              <a:ext uri="{FF2B5EF4-FFF2-40B4-BE49-F238E27FC236}">
                <a16:creationId xmlns:a16="http://schemas.microsoft.com/office/drawing/2014/main" id="{391C7E7E-AE26-8DE5-D521-07F00D2FCB3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38" t="16514" r="68856" b="3829"/>
          <a:stretch/>
        </p:blipFill>
        <p:spPr>
          <a:xfrm>
            <a:off x="1926722" y="7699610"/>
            <a:ext cx="773169" cy="44965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1" name="תמונה 4">
            <a:extLst>
              <a:ext uri="{FF2B5EF4-FFF2-40B4-BE49-F238E27FC236}">
                <a16:creationId xmlns:a16="http://schemas.microsoft.com/office/drawing/2014/main" id="{347C96D1-DEBD-91CB-B4CC-D89617CDA63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6775" t="12326" r="640" b="7851"/>
          <a:stretch/>
        </p:blipFill>
        <p:spPr>
          <a:xfrm>
            <a:off x="6791566" y="7657413"/>
            <a:ext cx="771208" cy="473333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Google Shape;1038;p31">
            <a:extLst>
              <a:ext uri="{FF2B5EF4-FFF2-40B4-BE49-F238E27FC236}">
                <a16:creationId xmlns:a16="http://schemas.microsoft.com/office/drawing/2014/main" id="{1B9CDB14-3C53-D5AA-8332-AC7713814C25}"/>
              </a:ext>
            </a:extLst>
          </p:cNvPr>
          <p:cNvSpPr txBox="1">
            <a:spLocks/>
          </p:cNvSpPr>
          <p:nvPr/>
        </p:nvSpPr>
        <p:spPr>
          <a:xfrm>
            <a:off x="1894507" y="7212566"/>
            <a:ext cx="546064" cy="200346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3" name="Google Shape;1041;p31">
            <a:extLst>
              <a:ext uri="{FF2B5EF4-FFF2-40B4-BE49-F238E27FC236}">
                <a16:creationId xmlns:a16="http://schemas.microsoft.com/office/drawing/2014/main" id="{D576F3DC-8294-CF1E-12A7-3052FC5F3011}"/>
              </a:ext>
            </a:extLst>
          </p:cNvPr>
          <p:cNvSpPr txBox="1">
            <a:spLocks/>
          </p:cNvSpPr>
          <p:nvPr/>
        </p:nvSpPr>
        <p:spPr>
          <a:xfrm>
            <a:off x="4355944" y="7231709"/>
            <a:ext cx="577605" cy="11894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4" name="Google Shape;1055;p31">
            <a:extLst>
              <a:ext uri="{FF2B5EF4-FFF2-40B4-BE49-F238E27FC236}">
                <a16:creationId xmlns:a16="http://schemas.microsoft.com/office/drawing/2014/main" id="{8F57844F-852B-35E0-F866-FCA7B03635FE}"/>
              </a:ext>
            </a:extLst>
          </p:cNvPr>
          <p:cNvSpPr txBox="1">
            <a:spLocks/>
          </p:cNvSpPr>
          <p:nvPr/>
        </p:nvSpPr>
        <p:spPr>
          <a:xfrm>
            <a:off x="6791566" y="7171541"/>
            <a:ext cx="577605" cy="11894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267AB-DBE0-9F87-9998-9EBBCA26B0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874" y="7699610"/>
            <a:ext cx="704864" cy="53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F841F-27F2-E4F0-0D15-D2407E9B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494"/>
          <a:stretch/>
        </p:blipFill>
        <p:spPr>
          <a:xfrm>
            <a:off x="4388264" y="7667330"/>
            <a:ext cx="704864" cy="538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7D14E-8465-D6E9-2423-1ECDF78AD0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3758" y="7657413"/>
            <a:ext cx="766730" cy="47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3A3CBB4-FB2F-E974-44E8-B0C41A552413}"/>
              </a:ext>
            </a:extLst>
          </p:cNvPr>
          <p:cNvSpPr/>
          <p:nvPr/>
        </p:nvSpPr>
        <p:spPr>
          <a:xfrm>
            <a:off x="-9582" y="-131795"/>
            <a:ext cx="12729357" cy="5299860"/>
          </a:xfrm>
          <a:custGeom>
            <a:avLst/>
            <a:gdLst>
              <a:gd name="connsiteX0" fmla="*/ 7650721 w 8599450"/>
              <a:gd name="connsiteY0" fmla="*/ 5074856 h 5299860"/>
              <a:gd name="connsiteX1" fmla="*/ 7613239 w 8599450"/>
              <a:gd name="connsiteY1" fmla="*/ 5090754 h 5299860"/>
              <a:gd name="connsiteX2" fmla="*/ 7613781 w 8599450"/>
              <a:gd name="connsiteY2" fmla="*/ 5165724 h 5299860"/>
              <a:gd name="connsiteX3" fmla="*/ 7688929 w 8599450"/>
              <a:gd name="connsiteY3" fmla="*/ 5165393 h 5299860"/>
              <a:gd name="connsiteX4" fmla="*/ 7688419 w 8599450"/>
              <a:gd name="connsiteY4" fmla="*/ 5090034 h 5299860"/>
              <a:gd name="connsiteX5" fmla="*/ 7650721 w 8599450"/>
              <a:gd name="connsiteY5" fmla="*/ 5074856 h 5299860"/>
              <a:gd name="connsiteX6" fmla="*/ 7661036 w 8599450"/>
              <a:gd name="connsiteY6" fmla="*/ 5015828 h 5299860"/>
              <a:gd name="connsiteX7" fmla="*/ 7693472 w 8599450"/>
              <a:gd name="connsiteY7" fmla="*/ 5023706 h 5299860"/>
              <a:gd name="connsiteX8" fmla="*/ 7763830 w 8599450"/>
              <a:gd name="connsiteY8" fmla="*/ 5127179 h 5299860"/>
              <a:gd name="connsiteX9" fmla="*/ 7731365 w 8599450"/>
              <a:gd name="connsiteY9" fmla="*/ 5206993 h 5299860"/>
              <a:gd name="connsiteX10" fmla="*/ 7694926 w 8599450"/>
              <a:gd name="connsiteY10" fmla="*/ 5231626 h 5299860"/>
              <a:gd name="connsiteX11" fmla="*/ 7572057 w 8599450"/>
              <a:gd name="connsiteY11" fmla="*/ 5208036 h 5299860"/>
              <a:gd name="connsiteX12" fmla="*/ 7570928 w 8599450"/>
              <a:gd name="connsiteY12" fmla="*/ 5049029 h 5299860"/>
              <a:gd name="connsiteX13" fmla="*/ 7661036 w 8599450"/>
              <a:gd name="connsiteY13" fmla="*/ 5015828 h 5299860"/>
              <a:gd name="connsiteX14" fmla="*/ 7650160 w 8599450"/>
              <a:gd name="connsiteY14" fmla="*/ 5008417 h 5299860"/>
              <a:gd name="connsiteX15" fmla="*/ 7565908 w 8599450"/>
              <a:gd name="connsiteY15" fmla="*/ 5043973 h 5299860"/>
              <a:gd name="connsiteX16" fmla="*/ 7540211 w 8599450"/>
              <a:gd name="connsiteY16" fmla="*/ 5082992 h 5299860"/>
              <a:gd name="connsiteX17" fmla="*/ 7567160 w 8599450"/>
              <a:gd name="connsiteY17" fmla="*/ 5213002 h 5299860"/>
              <a:gd name="connsiteX18" fmla="*/ 7736209 w 8599450"/>
              <a:gd name="connsiteY18" fmla="*/ 5212015 h 5299860"/>
              <a:gd name="connsiteX19" fmla="*/ 7761159 w 8599450"/>
              <a:gd name="connsiteY19" fmla="*/ 5081429 h 5299860"/>
              <a:gd name="connsiteX20" fmla="*/ 7650160 w 8599450"/>
              <a:gd name="connsiteY20" fmla="*/ 5008417 h 5299860"/>
              <a:gd name="connsiteX21" fmla="*/ 7027476 w 8599450"/>
              <a:gd name="connsiteY21" fmla="*/ 4772102 h 5299860"/>
              <a:gd name="connsiteX22" fmla="*/ 6991980 w 8599450"/>
              <a:gd name="connsiteY22" fmla="*/ 4772350 h 5299860"/>
              <a:gd name="connsiteX23" fmla="*/ 6913621 w 8599450"/>
              <a:gd name="connsiteY23" fmla="*/ 4851813 h 5299860"/>
              <a:gd name="connsiteX24" fmla="*/ 6949117 w 8599450"/>
              <a:gd name="connsiteY24" fmla="*/ 4851564 h 5299860"/>
              <a:gd name="connsiteX25" fmla="*/ 7133999 w 8599450"/>
              <a:gd name="connsiteY25" fmla="*/ 4771357 h 5299860"/>
              <a:gd name="connsiteX26" fmla="*/ 7098503 w 8599450"/>
              <a:gd name="connsiteY26" fmla="*/ 4771606 h 5299860"/>
              <a:gd name="connsiteX27" fmla="*/ 7020144 w 8599450"/>
              <a:gd name="connsiteY27" fmla="*/ 4851069 h 5299860"/>
              <a:gd name="connsiteX28" fmla="*/ 7055639 w 8599450"/>
              <a:gd name="connsiteY28" fmla="*/ 4850820 h 5299860"/>
              <a:gd name="connsiteX29" fmla="*/ 7240911 w 8599450"/>
              <a:gd name="connsiteY29" fmla="*/ 4770611 h 5299860"/>
              <a:gd name="connsiteX30" fmla="*/ 7205026 w 8599450"/>
              <a:gd name="connsiteY30" fmla="*/ 4770861 h 5299860"/>
              <a:gd name="connsiteX31" fmla="*/ 7126667 w 8599450"/>
              <a:gd name="connsiteY31" fmla="*/ 4850324 h 5299860"/>
              <a:gd name="connsiteX32" fmla="*/ 7162358 w 8599450"/>
              <a:gd name="connsiteY32" fmla="*/ 4850269 h 5299860"/>
              <a:gd name="connsiteX33" fmla="*/ 7347434 w 8599450"/>
              <a:gd name="connsiteY33" fmla="*/ 4769865 h 5299860"/>
              <a:gd name="connsiteX34" fmla="*/ 7311938 w 8599450"/>
              <a:gd name="connsiteY34" fmla="*/ 4770113 h 5299860"/>
              <a:gd name="connsiteX35" fmla="*/ 7233385 w 8599450"/>
              <a:gd name="connsiteY35" fmla="*/ 4849772 h 5299860"/>
              <a:gd name="connsiteX36" fmla="*/ 7268881 w 8599450"/>
              <a:gd name="connsiteY36" fmla="*/ 4849524 h 5299860"/>
              <a:gd name="connsiteX37" fmla="*/ 7453957 w 8599450"/>
              <a:gd name="connsiteY37" fmla="*/ 4769121 h 5299860"/>
              <a:gd name="connsiteX38" fmla="*/ 7418461 w 8599450"/>
              <a:gd name="connsiteY38" fmla="*/ 4769369 h 5299860"/>
              <a:gd name="connsiteX39" fmla="*/ 7339908 w 8599450"/>
              <a:gd name="connsiteY39" fmla="*/ 4849028 h 5299860"/>
              <a:gd name="connsiteX40" fmla="*/ 7375615 w 8599450"/>
              <a:gd name="connsiteY40" fmla="*/ 4848566 h 5299860"/>
              <a:gd name="connsiteX41" fmla="*/ 7560500 w 8599450"/>
              <a:gd name="connsiteY41" fmla="*/ 4768393 h 5299860"/>
              <a:gd name="connsiteX42" fmla="*/ 7524986 w 8599450"/>
              <a:gd name="connsiteY42" fmla="*/ 4768623 h 5299860"/>
              <a:gd name="connsiteX43" fmla="*/ 7446626 w 8599450"/>
              <a:gd name="connsiteY43" fmla="*/ 4848086 h 5299860"/>
              <a:gd name="connsiteX44" fmla="*/ 7482158 w 8599450"/>
              <a:gd name="connsiteY44" fmla="*/ 4847838 h 5299860"/>
              <a:gd name="connsiteX45" fmla="*/ 7667039 w 8599450"/>
              <a:gd name="connsiteY45" fmla="*/ 4767633 h 5299860"/>
              <a:gd name="connsiteX46" fmla="*/ 7631508 w 8599450"/>
              <a:gd name="connsiteY46" fmla="*/ 4767881 h 5299860"/>
              <a:gd name="connsiteX47" fmla="*/ 7553148 w 8599450"/>
              <a:gd name="connsiteY47" fmla="*/ 4847344 h 5299860"/>
              <a:gd name="connsiteX48" fmla="*/ 7588680 w 8599450"/>
              <a:gd name="connsiteY48" fmla="*/ 4847096 h 5299860"/>
              <a:gd name="connsiteX49" fmla="*/ 6655183 w 8599450"/>
              <a:gd name="connsiteY49" fmla="*/ 4345816 h 5299860"/>
              <a:gd name="connsiteX50" fmla="*/ 6638019 w 8599450"/>
              <a:gd name="connsiteY50" fmla="*/ 4351151 h 5299860"/>
              <a:gd name="connsiteX51" fmla="*/ 6632634 w 8599450"/>
              <a:gd name="connsiteY51" fmla="*/ 4364730 h 5299860"/>
              <a:gd name="connsiteX52" fmla="*/ 6632855 w 8599450"/>
              <a:gd name="connsiteY52" fmla="*/ 4368459 h 5299860"/>
              <a:gd name="connsiteX53" fmla="*/ 6634277 w 8599450"/>
              <a:gd name="connsiteY53" fmla="*/ 4372214 h 5299860"/>
              <a:gd name="connsiteX54" fmla="*/ 6635855 w 8599450"/>
              <a:gd name="connsiteY54" fmla="*/ 4375350 h 5299860"/>
              <a:gd name="connsiteX55" fmla="*/ 6638264 w 8599450"/>
              <a:gd name="connsiteY55" fmla="*/ 4378497 h 5299860"/>
              <a:gd name="connsiteX56" fmla="*/ 6665487 w 8599450"/>
              <a:gd name="connsiteY56" fmla="*/ 4378307 h 5299860"/>
              <a:gd name="connsiteX57" fmla="*/ 6665296 w 8599450"/>
              <a:gd name="connsiteY57" fmla="*/ 4351084 h 5299860"/>
              <a:gd name="connsiteX58" fmla="*/ 6662308 w 8599450"/>
              <a:gd name="connsiteY58" fmla="*/ 4348524 h 5299860"/>
              <a:gd name="connsiteX59" fmla="*/ 6659151 w 8599450"/>
              <a:gd name="connsiteY59" fmla="*/ 4346990 h 5299860"/>
              <a:gd name="connsiteX60" fmla="*/ 6655183 w 8599450"/>
              <a:gd name="connsiteY60" fmla="*/ 4345816 h 5299860"/>
              <a:gd name="connsiteX61" fmla="*/ 6791080 w 8599450"/>
              <a:gd name="connsiteY61" fmla="*/ 4345434 h 5299860"/>
              <a:gd name="connsiteX62" fmla="*/ 6777498 w 8599450"/>
              <a:gd name="connsiteY62" fmla="*/ 4346145 h 5299860"/>
              <a:gd name="connsiteX63" fmla="*/ 6770970 w 8599450"/>
              <a:gd name="connsiteY63" fmla="*/ 4350487 h 5299860"/>
              <a:gd name="connsiteX64" fmla="*/ 6785057 w 8599450"/>
              <a:gd name="connsiteY64" fmla="*/ 4382987 h 5299860"/>
              <a:gd name="connsiteX65" fmla="*/ 6798435 w 8599450"/>
              <a:gd name="connsiteY65" fmla="*/ 4377360 h 5299860"/>
              <a:gd name="connsiteX66" fmla="*/ 6791080 w 8599450"/>
              <a:gd name="connsiteY66" fmla="*/ 4345434 h 5299860"/>
              <a:gd name="connsiteX67" fmla="*/ 6924627 w 8599450"/>
              <a:gd name="connsiteY67" fmla="*/ 4344640 h 5299860"/>
              <a:gd name="connsiteX68" fmla="*/ 6911242 w 8599450"/>
              <a:gd name="connsiteY68" fmla="*/ 4344821 h 5299860"/>
              <a:gd name="connsiteX69" fmla="*/ 6904096 w 8599450"/>
              <a:gd name="connsiteY69" fmla="*/ 4349397 h 5299860"/>
              <a:gd name="connsiteX70" fmla="*/ 6916627 w 8599450"/>
              <a:gd name="connsiteY70" fmla="*/ 4381872 h 5299860"/>
              <a:gd name="connsiteX71" fmla="*/ 6931792 w 8599450"/>
              <a:gd name="connsiteY71" fmla="*/ 4376428 h 5299860"/>
              <a:gd name="connsiteX72" fmla="*/ 6924627 w 8599450"/>
              <a:gd name="connsiteY72" fmla="*/ 4344640 h 5299860"/>
              <a:gd name="connsiteX73" fmla="*/ 7057321 w 8599450"/>
              <a:gd name="connsiteY73" fmla="*/ 4343657 h 5299860"/>
              <a:gd name="connsiteX74" fmla="*/ 7043824 w 8599450"/>
              <a:gd name="connsiteY74" fmla="*/ 4344283 h 5299860"/>
              <a:gd name="connsiteX75" fmla="*/ 7037225 w 8599450"/>
              <a:gd name="connsiteY75" fmla="*/ 4348696 h 5299860"/>
              <a:gd name="connsiteX76" fmla="*/ 7051382 w 8599450"/>
              <a:gd name="connsiteY76" fmla="*/ 4381125 h 5299860"/>
              <a:gd name="connsiteX77" fmla="*/ 7064743 w 8599450"/>
              <a:gd name="connsiteY77" fmla="*/ 4375516 h 5299860"/>
              <a:gd name="connsiteX78" fmla="*/ 7057321 w 8599450"/>
              <a:gd name="connsiteY78" fmla="*/ 4343657 h 5299860"/>
              <a:gd name="connsiteX79" fmla="*/ 7190952 w 8599450"/>
              <a:gd name="connsiteY79" fmla="*/ 4342778 h 5299860"/>
              <a:gd name="connsiteX80" fmla="*/ 7177567 w 8599450"/>
              <a:gd name="connsiteY80" fmla="*/ 4342959 h 5299860"/>
              <a:gd name="connsiteX81" fmla="*/ 7170404 w 8599450"/>
              <a:gd name="connsiteY81" fmla="*/ 4347517 h 5299860"/>
              <a:gd name="connsiteX82" fmla="*/ 7182953 w 8599450"/>
              <a:gd name="connsiteY82" fmla="*/ 4380010 h 5299860"/>
              <a:gd name="connsiteX83" fmla="*/ 7198100 w 8599450"/>
              <a:gd name="connsiteY83" fmla="*/ 4374583 h 5299860"/>
              <a:gd name="connsiteX84" fmla="*/ 7190952 w 8599450"/>
              <a:gd name="connsiteY84" fmla="*/ 4342778 h 5299860"/>
              <a:gd name="connsiteX85" fmla="*/ 7323541 w 8599450"/>
              <a:gd name="connsiteY85" fmla="*/ 4341722 h 5299860"/>
              <a:gd name="connsiteX86" fmla="*/ 7310131 w 8599450"/>
              <a:gd name="connsiteY86" fmla="*/ 4342439 h 5299860"/>
              <a:gd name="connsiteX87" fmla="*/ 7303586 w 8599450"/>
              <a:gd name="connsiteY87" fmla="*/ 4346798 h 5299860"/>
              <a:gd name="connsiteX88" fmla="*/ 7317690 w 8599450"/>
              <a:gd name="connsiteY88" fmla="*/ 4379280 h 5299860"/>
              <a:gd name="connsiteX89" fmla="*/ 7331068 w 8599450"/>
              <a:gd name="connsiteY89" fmla="*/ 4373654 h 5299860"/>
              <a:gd name="connsiteX90" fmla="*/ 7323541 w 8599450"/>
              <a:gd name="connsiteY90" fmla="*/ 4341722 h 5299860"/>
              <a:gd name="connsiteX91" fmla="*/ 7451946 w 8599450"/>
              <a:gd name="connsiteY91" fmla="*/ 4340051 h 5299860"/>
              <a:gd name="connsiteX92" fmla="*/ 7436991 w 8599450"/>
              <a:gd name="connsiteY92" fmla="*/ 4345176 h 5299860"/>
              <a:gd name="connsiteX93" fmla="*/ 7449278 w 8599450"/>
              <a:gd name="connsiteY93" fmla="*/ 4378148 h 5299860"/>
              <a:gd name="connsiteX94" fmla="*/ 7464425 w 8599450"/>
              <a:gd name="connsiteY94" fmla="*/ 4372721 h 5299860"/>
              <a:gd name="connsiteX95" fmla="*/ 7451946 w 8599450"/>
              <a:gd name="connsiteY95" fmla="*/ 4340051 h 5299860"/>
              <a:gd name="connsiteX96" fmla="*/ 7583643 w 8599450"/>
              <a:gd name="connsiteY96" fmla="*/ 4339130 h 5299860"/>
              <a:gd name="connsiteX97" fmla="*/ 7570178 w 8599450"/>
              <a:gd name="connsiteY97" fmla="*/ 4344952 h 5299860"/>
              <a:gd name="connsiteX98" fmla="*/ 7570347 w 8599450"/>
              <a:gd name="connsiteY98" fmla="*/ 4371769 h 5299860"/>
              <a:gd name="connsiteX99" fmla="*/ 7573335 w 8599450"/>
              <a:gd name="connsiteY99" fmla="*/ 4374329 h 5299860"/>
              <a:gd name="connsiteX100" fmla="*/ 7576511 w 8599450"/>
              <a:gd name="connsiteY100" fmla="*/ 4375880 h 5299860"/>
              <a:gd name="connsiteX101" fmla="*/ 7580268 w 8599450"/>
              <a:gd name="connsiteY101" fmla="*/ 4377232 h 5299860"/>
              <a:gd name="connsiteX102" fmla="*/ 7583999 w 8599450"/>
              <a:gd name="connsiteY102" fmla="*/ 4377401 h 5299860"/>
              <a:gd name="connsiteX103" fmla="*/ 7597377 w 8599450"/>
              <a:gd name="connsiteY103" fmla="*/ 4371774 h 5299860"/>
              <a:gd name="connsiteX104" fmla="*/ 7597187 w 8599450"/>
              <a:gd name="connsiteY104" fmla="*/ 4344551 h 5299860"/>
              <a:gd name="connsiteX105" fmla="*/ 7583643 w 8599450"/>
              <a:gd name="connsiteY105" fmla="*/ 4339130 h 5299860"/>
              <a:gd name="connsiteX106" fmla="*/ 8327591 w 8599450"/>
              <a:gd name="connsiteY106" fmla="*/ 4270429 h 5299860"/>
              <a:gd name="connsiteX107" fmla="*/ 8306196 w 8599450"/>
              <a:gd name="connsiteY107" fmla="*/ 4280514 h 5299860"/>
              <a:gd name="connsiteX108" fmla="*/ 8302620 w 8599450"/>
              <a:gd name="connsiteY108" fmla="*/ 4284782 h 5299860"/>
              <a:gd name="connsiteX109" fmla="*/ 8310665 w 8599450"/>
              <a:gd name="connsiteY109" fmla="*/ 4333057 h 5299860"/>
              <a:gd name="connsiteX110" fmla="*/ 8355186 w 8599450"/>
              <a:gd name="connsiteY110" fmla="*/ 4329104 h 5299860"/>
              <a:gd name="connsiteX111" fmla="*/ 8358727 w 8599450"/>
              <a:gd name="connsiteY111" fmla="*/ 4324837 h 5299860"/>
              <a:gd name="connsiteX112" fmla="*/ 8350717 w 8599450"/>
              <a:gd name="connsiteY112" fmla="*/ 4276561 h 5299860"/>
              <a:gd name="connsiteX113" fmla="*/ 8327591 w 8599450"/>
              <a:gd name="connsiteY113" fmla="*/ 4270429 h 5299860"/>
              <a:gd name="connsiteX114" fmla="*/ 8317707 w 8599450"/>
              <a:gd name="connsiteY114" fmla="*/ 4233677 h 5299860"/>
              <a:gd name="connsiteX115" fmla="*/ 8402794 w 8599450"/>
              <a:gd name="connsiteY115" fmla="*/ 4304005 h 5299860"/>
              <a:gd name="connsiteX116" fmla="*/ 8382483 w 8599450"/>
              <a:gd name="connsiteY116" fmla="*/ 4354724 h 5299860"/>
              <a:gd name="connsiteX117" fmla="*/ 8280434 w 8599450"/>
              <a:gd name="connsiteY117" fmla="*/ 4355774 h 5299860"/>
              <a:gd name="connsiteX118" fmla="*/ 8279530 w 8599450"/>
              <a:gd name="connsiteY118" fmla="*/ 4254184 h 5299860"/>
              <a:gd name="connsiteX119" fmla="*/ 8317707 w 8599450"/>
              <a:gd name="connsiteY119" fmla="*/ 4233677 h 5299860"/>
              <a:gd name="connsiteX120" fmla="*/ 8330031 w 8599450"/>
              <a:gd name="connsiteY120" fmla="*/ 4225617 h 5299860"/>
              <a:gd name="connsiteX121" fmla="*/ 8274929 w 8599450"/>
              <a:gd name="connsiteY121" fmla="*/ 4248488 h 5299860"/>
              <a:gd name="connsiteX122" fmla="*/ 8275537 w 8599450"/>
              <a:gd name="connsiteY122" fmla="*/ 4360740 h 5299860"/>
              <a:gd name="connsiteX123" fmla="*/ 8386797 w 8599450"/>
              <a:gd name="connsiteY123" fmla="*/ 4359962 h 5299860"/>
              <a:gd name="connsiteX124" fmla="*/ 8330031 w 8599450"/>
              <a:gd name="connsiteY124" fmla="*/ 4225617 h 5299860"/>
              <a:gd name="connsiteX125" fmla="*/ 7193881 w 8599450"/>
              <a:gd name="connsiteY125" fmla="*/ 3910015 h 5299860"/>
              <a:gd name="connsiteX126" fmla="*/ 6592201 w 8599450"/>
              <a:gd name="connsiteY126" fmla="*/ 3914239 h 5299860"/>
              <a:gd name="connsiteX127" fmla="*/ 6589804 w 8599450"/>
              <a:gd name="connsiteY127" fmla="*/ 3915175 h 5299860"/>
              <a:gd name="connsiteX128" fmla="*/ 6588884 w 8599450"/>
              <a:gd name="connsiteY128" fmla="*/ 3917603 h 5299860"/>
              <a:gd name="connsiteX129" fmla="*/ 6592248 w 8599450"/>
              <a:gd name="connsiteY129" fmla="*/ 3920921 h 5299860"/>
              <a:gd name="connsiteX130" fmla="*/ 7192337 w 8599450"/>
              <a:gd name="connsiteY130" fmla="*/ 3916743 h 5299860"/>
              <a:gd name="connsiteX131" fmla="*/ 7376487 w 8599450"/>
              <a:gd name="connsiteY131" fmla="*/ 4098336 h 5299860"/>
              <a:gd name="connsiteX132" fmla="*/ 7378864 w 8599450"/>
              <a:gd name="connsiteY132" fmla="*/ 4099486 h 5299860"/>
              <a:gd name="connsiteX133" fmla="*/ 7729498 w 8599450"/>
              <a:gd name="connsiteY133" fmla="*/ 4097051 h 5299860"/>
              <a:gd name="connsiteX134" fmla="*/ 7736429 w 8599450"/>
              <a:gd name="connsiteY134" fmla="*/ 4113550 h 5299860"/>
              <a:gd name="connsiteX135" fmla="*/ 7776680 w 8599450"/>
              <a:gd name="connsiteY135" fmla="*/ 4113286 h 5299860"/>
              <a:gd name="connsiteX136" fmla="*/ 7776381 w 8599450"/>
              <a:gd name="connsiteY136" fmla="*/ 4073035 h 5299860"/>
              <a:gd name="connsiteX137" fmla="*/ 7736148 w 8599450"/>
              <a:gd name="connsiteY137" fmla="*/ 4073317 h 5299860"/>
              <a:gd name="connsiteX138" fmla="*/ 7729434 w 8599450"/>
              <a:gd name="connsiteY138" fmla="*/ 4089945 h 5299860"/>
              <a:gd name="connsiteX139" fmla="*/ 7380387 w 8599450"/>
              <a:gd name="connsiteY139" fmla="*/ 4092386 h 5299860"/>
              <a:gd name="connsiteX140" fmla="*/ 7196434 w 8599450"/>
              <a:gd name="connsiteY140" fmla="*/ 3910987 h 5299860"/>
              <a:gd name="connsiteX141" fmla="*/ 7193881 w 8599450"/>
              <a:gd name="connsiteY141" fmla="*/ 3910015 h 5299860"/>
              <a:gd name="connsiteX142" fmla="*/ 7223832 w 8599450"/>
              <a:gd name="connsiteY142" fmla="*/ 3597115 h 5299860"/>
              <a:gd name="connsiteX143" fmla="*/ 7210312 w 8599450"/>
              <a:gd name="connsiteY143" fmla="*/ 3602707 h 5299860"/>
              <a:gd name="connsiteX144" fmla="*/ 7205060 w 8599450"/>
              <a:gd name="connsiteY144" fmla="*/ 3620139 h 5299860"/>
              <a:gd name="connsiteX145" fmla="*/ 7206465 w 8599450"/>
              <a:gd name="connsiteY145" fmla="*/ 3623877 h 5299860"/>
              <a:gd name="connsiteX146" fmla="*/ 7208078 w 8599450"/>
              <a:gd name="connsiteY146" fmla="*/ 3627013 h 5299860"/>
              <a:gd name="connsiteX147" fmla="*/ 7210644 w 8599450"/>
              <a:gd name="connsiteY147" fmla="*/ 3629965 h 5299860"/>
              <a:gd name="connsiteX148" fmla="*/ 7213436 w 8599450"/>
              <a:gd name="connsiteY148" fmla="*/ 3632296 h 5299860"/>
              <a:gd name="connsiteX149" fmla="*/ 7216594 w 8599450"/>
              <a:gd name="connsiteY149" fmla="*/ 3633865 h 5299860"/>
              <a:gd name="connsiteX150" fmla="*/ 7220351 w 8599450"/>
              <a:gd name="connsiteY150" fmla="*/ 3635218 h 5299860"/>
              <a:gd name="connsiteX151" fmla="*/ 7224118 w 8599450"/>
              <a:gd name="connsiteY151" fmla="*/ 3635386 h 5299860"/>
              <a:gd name="connsiteX152" fmla="*/ 7237867 w 8599450"/>
              <a:gd name="connsiteY152" fmla="*/ 3629774 h 5299860"/>
              <a:gd name="connsiteX153" fmla="*/ 7242890 w 8599450"/>
              <a:gd name="connsiteY153" fmla="*/ 3612362 h 5299860"/>
              <a:gd name="connsiteX154" fmla="*/ 7241467 w 8599450"/>
              <a:gd name="connsiteY154" fmla="*/ 3608642 h 5299860"/>
              <a:gd name="connsiteX155" fmla="*/ 7239872 w 8599450"/>
              <a:gd name="connsiteY155" fmla="*/ 3605488 h 5299860"/>
              <a:gd name="connsiteX156" fmla="*/ 7237484 w 8599450"/>
              <a:gd name="connsiteY156" fmla="*/ 3602747 h 5299860"/>
              <a:gd name="connsiteX157" fmla="*/ 7234514 w 8599450"/>
              <a:gd name="connsiteY157" fmla="*/ 3600205 h 5299860"/>
              <a:gd name="connsiteX158" fmla="*/ 7231339 w 8599450"/>
              <a:gd name="connsiteY158" fmla="*/ 3598654 h 5299860"/>
              <a:gd name="connsiteX159" fmla="*/ 7227599 w 8599450"/>
              <a:gd name="connsiteY159" fmla="*/ 3597283 h 5299860"/>
              <a:gd name="connsiteX160" fmla="*/ 7223832 w 8599450"/>
              <a:gd name="connsiteY160" fmla="*/ 3597115 h 5299860"/>
              <a:gd name="connsiteX161" fmla="*/ 7363200 w 8599450"/>
              <a:gd name="connsiteY161" fmla="*/ 3597024 h 5299860"/>
              <a:gd name="connsiteX162" fmla="*/ 7349706 w 8599450"/>
              <a:gd name="connsiteY162" fmla="*/ 3597827 h 5299860"/>
              <a:gd name="connsiteX163" fmla="*/ 7343178 w 8599450"/>
              <a:gd name="connsiteY163" fmla="*/ 3602168 h 5299860"/>
              <a:gd name="connsiteX164" fmla="*/ 7357265 w 8599450"/>
              <a:gd name="connsiteY164" fmla="*/ 3634668 h 5299860"/>
              <a:gd name="connsiteX165" fmla="*/ 7370836 w 8599450"/>
              <a:gd name="connsiteY165" fmla="*/ 3628845 h 5299860"/>
              <a:gd name="connsiteX166" fmla="*/ 7363200 w 8599450"/>
              <a:gd name="connsiteY166" fmla="*/ 3597024 h 5299860"/>
              <a:gd name="connsiteX167" fmla="*/ 7496814 w 8599450"/>
              <a:gd name="connsiteY167" fmla="*/ 3596281 h 5299860"/>
              <a:gd name="connsiteX168" fmla="*/ 7483467 w 8599450"/>
              <a:gd name="connsiteY168" fmla="*/ 3596485 h 5299860"/>
              <a:gd name="connsiteX169" fmla="*/ 7476286 w 8599450"/>
              <a:gd name="connsiteY169" fmla="*/ 3601061 h 5299860"/>
              <a:gd name="connsiteX170" fmla="*/ 7488853 w 8599450"/>
              <a:gd name="connsiteY170" fmla="*/ 3633536 h 5299860"/>
              <a:gd name="connsiteX171" fmla="*/ 7504193 w 8599450"/>
              <a:gd name="connsiteY171" fmla="*/ 3627913 h 5299860"/>
              <a:gd name="connsiteX172" fmla="*/ 7503804 w 8599450"/>
              <a:gd name="connsiteY172" fmla="*/ 3627916 h 5299860"/>
              <a:gd name="connsiteX173" fmla="*/ 7496814 w 8599450"/>
              <a:gd name="connsiteY173" fmla="*/ 3596281 h 5299860"/>
              <a:gd name="connsiteX174" fmla="*/ 7629436 w 8599450"/>
              <a:gd name="connsiteY174" fmla="*/ 3595073 h 5299860"/>
              <a:gd name="connsiteX175" fmla="*/ 7615818 w 8599450"/>
              <a:gd name="connsiteY175" fmla="*/ 3595754 h 5299860"/>
              <a:gd name="connsiteX176" fmla="*/ 7609501 w 8599450"/>
              <a:gd name="connsiteY176" fmla="*/ 3600023 h 5299860"/>
              <a:gd name="connsiteX177" fmla="*/ 7623572 w 8599450"/>
              <a:gd name="connsiteY177" fmla="*/ 3632788 h 5299860"/>
              <a:gd name="connsiteX178" fmla="*/ 7637161 w 8599450"/>
              <a:gd name="connsiteY178" fmla="*/ 3626983 h 5299860"/>
              <a:gd name="connsiteX179" fmla="*/ 7629436 w 8599450"/>
              <a:gd name="connsiteY179" fmla="*/ 3595073 h 5299860"/>
              <a:gd name="connsiteX180" fmla="*/ 7763111 w 8599450"/>
              <a:gd name="connsiteY180" fmla="*/ 3594411 h 5299860"/>
              <a:gd name="connsiteX181" fmla="*/ 7749757 w 8599450"/>
              <a:gd name="connsiteY181" fmla="*/ 3594623 h 5299860"/>
              <a:gd name="connsiteX182" fmla="*/ 7742611 w 8599450"/>
              <a:gd name="connsiteY182" fmla="*/ 3599199 h 5299860"/>
              <a:gd name="connsiteX183" fmla="*/ 7755160 w 8599450"/>
              <a:gd name="connsiteY183" fmla="*/ 3631692 h 5299860"/>
              <a:gd name="connsiteX184" fmla="*/ 7770518 w 8599450"/>
              <a:gd name="connsiteY184" fmla="*/ 3626051 h 5299860"/>
              <a:gd name="connsiteX185" fmla="*/ 7770112 w 8599450"/>
              <a:gd name="connsiteY185" fmla="*/ 3626036 h 5299860"/>
              <a:gd name="connsiteX186" fmla="*/ 7763111 w 8599450"/>
              <a:gd name="connsiteY186" fmla="*/ 3594411 h 5299860"/>
              <a:gd name="connsiteX187" fmla="*/ 7895838 w 8599450"/>
              <a:gd name="connsiteY187" fmla="*/ 3593292 h 5299860"/>
              <a:gd name="connsiteX188" fmla="*/ 7882339 w 8599450"/>
              <a:gd name="connsiteY188" fmla="*/ 3594085 h 5299860"/>
              <a:gd name="connsiteX189" fmla="*/ 7875846 w 8599450"/>
              <a:gd name="connsiteY189" fmla="*/ 3598391 h 5299860"/>
              <a:gd name="connsiteX190" fmla="*/ 7889897 w 8599450"/>
              <a:gd name="connsiteY190" fmla="*/ 3630926 h 5299860"/>
              <a:gd name="connsiteX191" fmla="*/ 7903451 w 8599450"/>
              <a:gd name="connsiteY191" fmla="*/ 3625121 h 5299860"/>
              <a:gd name="connsiteX192" fmla="*/ 7895838 w 8599450"/>
              <a:gd name="connsiteY192" fmla="*/ 3593292 h 5299860"/>
              <a:gd name="connsiteX193" fmla="*/ 8022773 w 8599450"/>
              <a:gd name="connsiteY193" fmla="*/ 3591530 h 5299860"/>
              <a:gd name="connsiteX194" fmla="*/ 8009057 w 8599450"/>
              <a:gd name="connsiteY194" fmla="*/ 3596894 h 5299860"/>
              <a:gd name="connsiteX195" fmla="*/ 8023059 w 8599450"/>
              <a:gd name="connsiteY195" fmla="*/ 3629801 h 5299860"/>
              <a:gd name="connsiteX196" fmla="*/ 8036419 w 8599450"/>
              <a:gd name="connsiteY196" fmla="*/ 3624192 h 5299860"/>
              <a:gd name="connsiteX197" fmla="*/ 8022773 w 8599450"/>
              <a:gd name="connsiteY197" fmla="*/ 3591530 h 5299860"/>
              <a:gd name="connsiteX198" fmla="*/ 7443385 w 8599450"/>
              <a:gd name="connsiteY198" fmla="*/ 2922045 h 5299860"/>
              <a:gd name="connsiteX199" fmla="*/ 7422287 w 8599450"/>
              <a:gd name="connsiteY199" fmla="*/ 2922557 h 5299860"/>
              <a:gd name="connsiteX200" fmla="*/ 7382320 w 8599450"/>
              <a:gd name="connsiteY200" fmla="*/ 2985987 h 5299860"/>
              <a:gd name="connsiteX201" fmla="*/ 7445786 w 8599450"/>
              <a:gd name="connsiteY201" fmla="*/ 3026227 h 5299860"/>
              <a:gd name="connsiteX202" fmla="*/ 7485990 w 8599450"/>
              <a:gd name="connsiteY202" fmla="*/ 2962488 h 5299860"/>
              <a:gd name="connsiteX203" fmla="*/ 7443385 w 8599450"/>
              <a:gd name="connsiteY203" fmla="*/ 2922045 h 5299860"/>
              <a:gd name="connsiteX204" fmla="*/ 7442438 w 8599450"/>
              <a:gd name="connsiteY204" fmla="*/ 2862116 h 5299860"/>
              <a:gd name="connsiteX205" fmla="*/ 7526009 w 8599450"/>
              <a:gd name="connsiteY205" fmla="*/ 2909353 h 5299860"/>
              <a:gd name="connsiteX206" fmla="*/ 7529471 w 8599450"/>
              <a:gd name="connsiteY206" fmla="*/ 3034432 h 5299860"/>
              <a:gd name="connsiteX207" fmla="*/ 7459094 w 8599450"/>
              <a:gd name="connsiteY207" fmla="*/ 3084145 h 5299860"/>
              <a:gd name="connsiteX208" fmla="*/ 7415124 w 8599450"/>
              <a:gd name="connsiteY208" fmla="*/ 3085242 h 5299860"/>
              <a:gd name="connsiteX209" fmla="*/ 7324366 w 8599450"/>
              <a:gd name="connsiteY209" fmla="*/ 2999125 h 5299860"/>
              <a:gd name="connsiteX210" fmla="*/ 7409151 w 8599450"/>
              <a:gd name="connsiteY210" fmla="*/ 2864604 h 5299860"/>
              <a:gd name="connsiteX211" fmla="*/ 7442438 w 8599450"/>
              <a:gd name="connsiteY211" fmla="*/ 2862116 h 5299860"/>
              <a:gd name="connsiteX212" fmla="*/ 7453875 w 8599450"/>
              <a:gd name="connsiteY212" fmla="*/ 2856302 h 5299860"/>
              <a:gd name="connsiteX213" fmla="*/ 7407649 w 8599450"/>
              <a:gd name="connsiteY213" fmla="*/ 2857639 h 5299860"/>
              <a:gd name="connsiteX214" fmla="*/ 7364969 w 8599450"/>
              <a:gd name="connsiteY214" fmla="*/ 2876644 h 5299860"/>
              <a:gd name="connsiteX215" fmla="*/ 7317564 w 8599450"/>
              <a:gd name="connsiteY215" fmla="*/ 3000667 h 5299860"/>
              <a:gd name="connsiteX216" fmla="*/ 7460466 w 8599450"/>
              <a:gd name="connsiteY216" fmla="*/ 3090986 h 5299860"/>
              <a:gd name="connsiteX217" fmla="*/ 7551890 w 8599450"/>
              <a:gd name="connsiteY217" fmla="*/ 2994462 h 5299860"/>
              <a:gd name="connsiteX218" fmla="*/ 7497777 w 8599450"/>
              <a:gd name="connsiteY218" fmla="*/ 2873123 h 5299860"/>
              <a:gd name="connsiteX219" fmla="*/ 7453875 w 8599450"/>
              <a:gd name="connsiteY219" fmla="*/ 2856302 h 5299860"/>
              <a:gd name="connsiteX220" fmla="*/ 7611766 w 8599450"/>
              <a:gd name="connsiteY220" fmla="*/ 2660487 h 5299860"/>
              <a:gd name="connsiteX221" fmla="*/ 7502927 w 8599450"/>
              <a:gd name="connsiteY221" fmla="*/ 2685158 h 5299860"/>
              <a:gd name="connsiteX222" fmla="*/ 7532985 w 8599450"/>
              <a:gd name="connsiteY222" fmla="*/ 2704107 h 5299860"/>
              <a:gd name="connsiteX223" fmla="*/ 7641824 w 8599450"/>
              <a:gd name="connsiteY223" fmla="*/ 2679436 h 5299860"/>
              <a:gd name="connsiteX224" fmla="*/ 7521653 w 8599450"/>
              <a:gd name="connsiteY224" fmla="*/ 2603677 h 5299860"/>
              <a:gd name="connsiteX225" fmla="*/ 7412814 w 8599450"/>
              <a:gd name="connsiteY225" fmla="*/ 2628348 h 5299860"/>
              <a:gd name="connsiteX226" fmla="*/ 7442872 w 8599450"/>
              <a:gd name="connsiteY226" fmla="*/ 2647297 h 5299860"/>
              <a:gd name="connsiteX227" fmla="*/ 7551687 w 8599450"/>
              <a:gd name="connsiteY227" fmla="*/ 2622631 h 5299860"/>
              <a:gd name="connsiteX228" fmla="*/ 7431540 w 8599450"/>
              <a:gd name="connsiteY228" fmla="*/ 2546867 h 5299860"/>
              <a:gd name="connsiteX229" fmla="*/ 7322433 w 8599450"/>
              <a:gd name="connsiteY229" fmla="*/ 2571599 h 5299860"/>
              <a:gd name="connsiteX230" fmla="*/ 7352753 w 8599450"/>
              <a:gd name="connsiteY230" fmla="*/ 2590463 h 5299860"/>
              <a:gd name="connsiteX231" fmla="*/ 7461568 w 8599450"/>
              <a:gd name="connsiteY231" fmla="*/ 2565798 h 5299860"/>
              <a:gd name="connsiteX232" fmla="*/ 7341427 w 8599450"/>
              <a:gd name="connsiteY232" fmla="*/ 2490057 h 5299860"/>
              <a:gd name="connsiteX233" fmla="*/ 7232320 w 8599450"/>
              <a:gd name="connsiteY233" fmla="*/ 2514789 h 5299860"/>
              <a:gd name="connsiteX234" fmla="*/ 7262348 w 8599450"/>
              <a:gd name="connsiteY234" fmla="*/ 2533719 h 5299860"/>
              <a:gd name="connsiteX235" fmla="*/ 7371455 w 8599450"/>
              <a:gd name="connsiteY235" fmla="*/ 2508988 h 5299860"/>
              <a:gd name="connsiteX236" fmla="*/ 7250985 w 8599450"/>
              <a:gd name="connsiteY236" fmla="*/ 2433040 h 5299860"/>
              <a:gd name="connsiteX237" fmla="*/ 7142146 w 8599450"/>
              <a:gd name="connsiteY237" fmla="*/ 2457711 h 5299860"/>
              <a:gd name="connsiteX238" fmla="*/ 7172234 w 8599450"/>
              <a:gd name="connsiteY238" fmla="*/ 2476910 h 5299860"/>
              <a:gd name="connsiteX239" fmla="*/ 7281342 w 8599450"/>
              <a:gd name="connsiteY239" fmla="*/ 2452178 h 5299860"/>
              <a:gd name="connsiteX240" fmla="*/ 7160872 w 8599450"/>
              <a:gd name="connsiteY240" fmla="*/ 2376231 h 5299860"/>
              <a:gd name="connsiteX241" fmla="*/ 7052033 w 8599450"/>
              <a:gd name="connsiteY241" fmla="*/ 2400902 h 5299860"/>
              <a:gd name="connsiteX242" fmla="*/ 7082061 w 8599450"/>
              <a:gd name="connsiteY242" fmla="*/ 2419832 h 5299860"/>
              <a:gd name="connsiteX243" fmla="*/ 7190900 w 8599450"/>
              <a:gd name="connsiteY243" fmla="*/ 2395161 h 5299860"/>
              <a:gd name="connsiteX244" fmla="*/ 7070758 w 8599450"/>
              <a:gd name="connsiteY244" fmla="*/ 2319420 h 5299860"/>
              <a:gd name="connsiteX245" fmla="*/ 6961919 w 8599450"/>
              <a:gd name="connsiteY245" fmla="*/ 2344091 h 5299860"/>
              <a:gd name="connsiteX246" fmla="*/ 6991946 w 8599450"/>
              <a:gd name="connsiteY246" fmla="*/ 2363021 h 5299860"/>
              <a:gd name="connsiteX247" fmla="*/ 7100785 w 8599450"/>
              <a:gd name="connsiteY247" fmla="*/ 2338350 h 5299860"/>
              <a:gd name="connsiteX248" fmla="*/ 7788155 w 8599450"/>
              <a:gd name="connsiteY248" fmla="*/ 2271237 h 5299860"/>
              <a:gd name="connsiteX249" fmla="*/ 7773839 w 8599450"/>
              <a:gd name="connsiteY249" fmla="*/ 2293913 h 5299860"/>
              <a:gd name="connsiteX250" fmla="*/ 7774975 w 8599450"/>
              <a:gd name="connsiteY250" fmla="*/ 2297680 h 5299860"/>
              <a:gd name="connsiteX251" fmla="*/ 7776812 w 8599450"/>
              <a:gd name="connsiteY251" fmla="*/ 2300699 h 5299860"/>
              <a:gd name="connsiteX252" fmla="*/ 7779247 w 8599450"/>
              <a:gd name="connsiteY252" fmla="*/ 2303864 h 5299860"/>
              <a:gd name="connsiteX253" fmla="*/ 7782299 w 8599450"/>
              <a:gd name="connsiteY253" fmla="*/ 2306018 h 5299860"/>
              <a:gd name="connsiteX254" fmla="*/ 7796600 w 8599450"/>
              <a:gd name="connsiteY254" fmla="*/ 2308492 h 5299860"/>
              <a:gd name="connsiteX255" fmla="*/ 7811118 w 8599450"/>
              <a:gd name="connsiteY255" fmla="*/ 2285463 h 5299860"/>
              <a:gd name="connsiteX256" fmla="*/ 7788155 w 8599450"/>
              <a:gd name="connsiteY256" fmla="*/ 2271237 h 5299860"/>
              <a:gd name="connsiteX257" fmla="*/ 7675868 w 8599450"/>
              <a:gd name="connsiteY257" fmla="*/ 2199613 h 5299860"/>
              <a:gd name="connsiteX258" fmla="*/ 7668437 w 8599450"/>
              <a:gd name="connsiteY258" fmla="*/ 2234006 h 5299860"/>
              <a:gd name="connsiteX259" fmla="*/ 7684120 w 8599450"/>
              <a:gd name="connsiteY259" fmla="*/ 2237603 h 5299860"/>
              <a:gd name="connsiteX260" fmla="*/ 7691226 w 8599450"/>
              <a:gd name="connsiteY260" fmla="*/ 2203360 h 5299860"/>
              <a:gd name="connsiteX261" fmla="*/ 7675868 w 8599450"/>
              <a:gd name="connsiteY261" fmla="*/ 2199613 h 5299860"/>
              <a:gd name="connsiteX262" fmla="*/ 7570505 w 8599450"/>
              <a:gd name="connsiteY262" fmla="*/ 2128906 h 5299860"/>
              <a:gd name="connsiteX263" fmla="*/ 7562642 w 8599450"/>
              <a:gd name="connsiteY263" fmla="*/ 2129047 h 5299860"/>
              <a:gd name="connsiteX264" fmla="*/ 7557006 w 8599450"/>
              <a:gd name="connsiteY264" fmla="*/ 2164008 h 5299860"/>
              <a:gd name="connsiteX265" fmla="*/ 7571307 w 8599450"/>
              <a:gd name="connsiteY265" fmla="*/ 2166483 h 5299860"/>
              <a:gd name="connsiteX266" fmla="*/ 7570505 w 8599450"/>
              <a:gd name="connsiteY266" fmla="*/ 2128906 h 5299860"/>
              <a:gd name="connsiteX267" fmla="*/ 7450091 w 8599450"/>
              <a:gd name="connsiteY267" fmla="*/ 2057842 h 5299860"/>
              <a:gd name="connsiteX268" fmla="*/ 7443139 w 8599450"/>
              <a:gd name="connsiteY268" fmla="*/ 2091973 h 5299860"/>
              <a:gd name="connsiteX269" fmla="*/ 7458822 w 8599450"/>
              <a:gd name="connsiteY269" fmla="*/ 2095570 h 5299860"/>
              <a:gd name="connsiteX270" fmla="*/ 7458581 w 8599450"/>
              <a:gd name="connsiteY270" fmla="*/ 2057865 h 5299860"/>
              <a:gd name="connsiteX271" fmla="*/ 7450091 w 8599450"/>
              <a:gd name="connsiteY271" fmla="*/ 2057842 h 5299860"/>
              <a:gd name="connsiteX272" fmla="*/ 7345232 w 8599450"/>
              <a:gd name="connsiteY272" fmla="*/ 1986866 h 5299860"/>
              <a:gd name="connsiteX273" fmla="*/ 7337295 w 8599450"/>
              <a:gd name="connsiteY273" fmla="*/ 1987025 h 5299860"/>
              <a:gd name="connsiteX274" fmla="*/ 7331733 w 8599450"/>
              <a:gd name="connsiteY274" fmla="*/ 2021969 h 5299860"/>
              <a:gd name="connsiteX275" fmla="*/ 7346009 w 8599450"/>
              <a:gd name="connsiteY275" fmla="*/ 2024449 h 5299860"/>
              <a:gd name="connsiteX276" fmla="*/ 7345232 w 8599450"/>
              <a:gd name="connsiteY276" fmla="*/ 1986866 h 5299860"/>
              <a:gd name="connsiteX277" fmla="*/ 7023600 w 8599450"/>
              <a:gd name="connsiteY277" fmla="*/ 1951134 h 5299860"/>
              <a:gd name="connsiteX278" fmla="*/ 7021370 w 8599450"/>
              <a:gd name="connsiteY278" fmla="*/ 1952716 h 5299860"/>
              <a:gd name="connsiteX279" fmla="*/ 7022420 w 8599450"/>
              <a:gd name="connsiteY279" fmla="*/ 1957349 h 5299860"/>
              <a:gd name="connsiteX280" fmla="*/ 7439886 w 8599450"/>
              <a:gd name="connsiteY280" fmla="*/ 2220643 h 5299860"/>
              <a:gd name="connsiteX281" fmla="*/ 7445894 w 8599450"/>
              <a:gd name="connsiteY281" fmla="*/ 2251820 h 5299860"/>
              <a:gd name="connsiteX282" fmla="*/ 7589752 w 8599450"/>
              <a:gd name="connsiteY282" fmla="*/ 2342512 h 5299860"/>
              <a:gd name="connsiteX283" fmla="*/ 7620455 w 8599450"/>
              <a:gd name="connsiteY283" fmla="*/ 2334527 h 5299860"/>
              <a:gd name="connsiteX284" fmla="*/ 7873904 w 8599450"/>
              <a:gd name="connsiteY284" fmla="*/ 2494377 h 5299860"/>
              <a:gd name="connsiteX285" fmla="*/ 7908501 w 8599450"/>
              <a:gd name="connsiteY285" fmla="*/ 2647005 h 5299860"/>
              <a:gd name="connsiteX286" fmla="*/ 7910157 w 8599450"/>
              <a:gd name="connsiteY286" fmla="*/ 2649219 h 5299860"/>
              <a:gd name="connsiteX287" fmla="*/ 8064920 w 8599450"/>
              <a:gd name="connsiteY287" fmla="*/ 2746768 h 5299860"/>
              <a:gd name="connsiteX288" fmla="*/ 8061855 w 8599450"/>
              <a:gd name="connsiteY288" fmla="*/ 2764436 h 5299860"/>
              <a:gd name="connsiteX289" fmla="*/ 8095891 w 8599450"/>
              <a:gd name="connsiteY289" fmla="*/ 2785892 h 5299860"/>
              <a:gd name="connsiteX290" fmla="*/ 8117347 w 8599450"/>
              <a:gd name="connsiteY290" fmla="*/ 2751857 h 5299860"/>
              <a:gd name="connsiteX291" fmla="*/ 8083312 w 8599450"/>
              <a:gd name="connsiteY291" fmla="*/ 2730400 h 5299860"/>
              <a:gd name="connsiteX292" fmla="*/ 8068685 w 8599450"/>
              <a:gd name="connsiteY292" fmla="*/ 2740789 h 5299860"/>
              <a:gd name="connsiteX293" fmla="*/ 7914994 w 8599450"/>
              <a:gd name="connsiteY293" fmla="*/ 2644098 h 5299860"/>
              <a:gd name="connsiteX294" fmla="*/ 7880397 w 8599450"/>
              <a:gd name="connsiteY294" fmla="*/ 2491470 h 5299860"/>
              <a:gd name="connsiteX295" fmla="*/ 7879040 w 8599450"/>
              <a:gd name="connsiteY295" fmla="*/ 2489214 h 5299860"/>
              <a:gd name="connsiteX296" fmla="*/ 7026270 w 8599450"/>
              <a:gd name="connsiteY296" fmla="*/ 1951606 h 5299860"/>
              <a:gd name="connsiteX297" fmla="*/ 7023600 w 8599450"/>
              <a:gd name="connsiteY297" fmla="*/ 1951134 h 5299860"/>
              <a:gd name="connsiteX298" fmla="*/ 7233284 w 8599450"/>
              <a:gd name="connsiteY298" fmla="*/ 1915832 h 5299860"/>
              <a:gd name="connsiteX299" fmla="*/ 7224799 w 8599450"/>
              <a:gd name="connsiteY299" fmla="*/ 1915832 h 5299860"/>
              <a:gd name="connsiteX300" fmla="*/ 7217842 w 8599450"/>
              <a:gd name="connsiteY300" fmla="*/ 1949939 h 5299860"/>
              <a:gd name="connsiteX301" fmla="*/ 7233549 w 8599450"/>
              <a:gd name="connsiteY301" fmla="*/ 1953531 h 5299860"/>
              <a:gd name="connsiteX302" fmla="*/ 7233284 w 8599450"/>
              <a:gd name="connsiteY302" fmla="*/ 1915832 h 5299860"/>
              <a:gd name="connsiteX303" fmla="*/ 7119934 w 8599450"/>
              <a:gd name="connsiteY303" fmla="*/ 1844833 h 5299860"/>
              <a:gd name="connsiteX304" fmla="*/ 7112095 w 8599450"/>
              <a:gd name="connsiteY304" fmla="*/ 1844969 h 5299860"/>
              <a:gd name="connsiteX305" fmla="*/ 7106435 w 8599450"/>
              <a:gd name="connsiteY305" fmla="*/ 1879935 h 5299860"/>
              <a:gd name="connsiteX306" fmla="*/ 7120736 w 8599450"/>
              <a:gd name="connsiteY306" fmla="*/ 1882410 h 5299860"/>
              <a:gd name="connsiteX307" fmla="*/ 7119934 w 8599450"/>
              <a:gd name="connsiteY307" fmla="*/ 1844833 h 5299860"/>
              <a:gd name="connsiteX308" fmla="*/ 6999768 w 8599450"/>
              <a:gd name="connsiteY308" fmla="*/ 1773843 h 5299860"/>
              <a:gd name="connsiteX309" fmla="*/ 6987911 w 8599450"/>
              <a:gd name="connsiteY309" fmla="*/ 1782375 h 5299860"/>
              <a:gd name="connsiteX310" fmla="*/ 6986086 w 8599450"/>
              <a:gd name="connsiteY310" fmla="*/ 1785634 h 5299860"/>
              <a:gd name="connsiteX311" fmla="*/ 6985260 w 8599450"/>
              <a:gd name="connsiteY311" fmla="*/ 1789564 h 5299860"/>
              <a:gd name="connsiteX312" fmla="*/ 6984897 w 8599450"/>
              <a:gd name="connsiteY312" fmla="*/ 1793056 h 5299860"/>
              <a:gd name="connsiteX313" fmla="*/ 6985229 w 8599450"/>
              <a:gd name="connsiteY313" fmla="*/ 1797005 h 5299860"/>
              <a:gd name="connsiteX314" fmla="*/ 7008258 w 8599450"/>
              <a:gd name="connsiteY314" fmla="*/ 1811523 h 5299860"/>
              <a:gd name="connsiteX315" fmla="*/ 7022776 w 8599450"/>
              <a:gd name="connsiteY315" fmla="*/ 1788494 h 5299860"/>
              <a:gd name="connsiteX316" fmla="*/ 7021640 w 8599450"/>
              <a:gd name="connsiteY316" fmla="*/ 1784727 h 5299860"/>
              <a:gd name="connsiteX317" fmla="*/ 7019808 w 8599450"/>
              <a:gd name="connsiteY317" fmla="*/ 1781733 h 5299860"/>
              <a:gd name="connsiteX318" fmla="*/ 7017100 w 8599450"/>
              <a:gd name="connsiteY318" fmla="*/ 1778604 h 5299860"/>
              <a:gd name="connsiteX319" fmla="*/ 6999768 w 8599450"/>
              <a:gd name="connsiteY319" fmla="*/ 1773843 h 5299860"/>
              <a:gd name="connsiteX320" fmla="*/ 6873381 w 8599450"/>
              <a:gd name="connsiteY320" fmla="*/ 927269 h 5299860"/>
              <a:gd name="connsiteX321" fmla="*/ 6852346 w 8599450"/>
              <a:gd name="connsiteY321" fmla="*/ 928973 h 5299860"/>
              <a:gd name="connsiteX322" fmla="*/ 6816030 w 8599450"/>
              <a:gd name="connsiteY322" fmla="*/ 994562 h 5299860"/>
              <a:gd name="connsiteX323" fmla="*/ 6881670 w 8599450"/>
              <a:gd name="connsiteY323" fmla="*/ 1031149 h 5299860"/>
              <a:gd name="connsiteX324" fmla="*/ 6918205 w 8599450"/>
              <a:gd name="connsiteY324" fmla="*/ 965238 h 5299860"/>
              <a:gd name="connsiteX325" fmla="*/ 6873381 w 8599450"/>
              <a:gd name="connsiteY325" fmla="*/ 927269 h 5299860"/>
              <a:gd name="connsiteX326" fmla="*/ 6869046 w 8599450"/>
              <a:gd name="connsiteY326" fmla="*/ 867487 h 5299860"/>
              <a:gd name="connsiteX327" fmla="*/ 6955155 w 8599450"/>
              <a:gd name="connsiteY327" fmla="*/ 909923 h 5299860"/>
              <a:gd name="connsiteX328" fmla="*/ 6965683 w 8599450"/>
              <a:gd name="connsiteY328" fmla="*/ 1034606 h 5299860"/>
              <a:gd name="connsiteX329" fmla="*/ 6898231 w 8599450"/>
              <a:gd name="connsiteY329" fmla="*/ 1088219 h 5299860"/>
              <a:gd name="connsiteX330" fmla="*/ 6854393 w 8599450"/>
              <a:gd name="connsiteY330" fmla="*/ 1091801 h 5299860"/>
              <a:gd name="connsiteX331" fmla="*/ 6758910 w 8599450"/>
              <a:gd name="connsiteY331" fmla="*/ 1010954 h 5299860"/>
              <a:gd name="connsiteX332" fmla="*/ 6835953 w 8599450"/>
              <a:gd name="connsiteY332" fmla="*/ 871854 h 5299860"/>
              <a:gd name="connsiteX333" fmla="*/ 6869046 w 8599450"/>
              <a:gd name="connsiteY333" fmla="*/ 867487 h 5299860"/>
              <a:gd name="connsiteX334" fmla="*/ 6880136 w 8599450"/>
              <a:gd name="connsiteY334" fmla="*/ 861036 h 5299860"/>
              <a:gd name="connsiteX335" fmla="*/ 6834059 w 8599450"/>
              <a:gd name="connsiteY335" fmla="*/ 864984 h 5299860"/>
              <a:gd name="connsiteX336" fmla="*/ 6792523 w 8599450"/>
              <a:gd name="connsiteY336" fmla="*/ 886373 h 5299860"/>
              <a:gd name="connsiteX337" fmla="*/ 6752206 w 8599450"/>
              <a:gd name="connsiteY337" fmla="*/ 1012878 h 5299860"/>
              <a:gd name="connsiteX338" fmla="*/ 6899987 w 8599450"/>
              <a:gd name="connsiteY338" fmla="*/ 1094972 h 5299860"/>
              <a:gd name="connsiteX339" fmla="*/ 6985806 w 8599450"/>
              <a:gd name="connsiteY339" fmla="*/ 993433 h 5299860"/>
              <a:gd name="connsiteX340" fmla="*/ 6924918 w 8599450"/>
              <a:gd name="connsiteY340" fmla="*/ 875347 h 5299860"/>
              <a:gd name="connsiteX341" fmla="*/ 6880136 w 8599450"/>
              <a:gd name="connsiteY341" fmla="*/ 861036 h 5299860"/>
              <a:gd name="connsiteX342" fmla="*/ 7026700 w 8599450"/>
              <a:gd name="connsiteY342" fmla="*/ 656610 h 5299860"/>
              <a:gd name="connsiteX343" fmla="*/ 6919430 w 8599450"/>
              <a:gd name="connsiteY343" fmla="*/ 687396 h 5299860"/>
              <a:gd name="connsiteX344" fmla="*/ 6950511 w 8599450"/>
              <a:gd name="connsiteY344" fmla="*/ 704615 h 5299860"/>
              <a:gd name="connsiteX345" fmla="*/ 7057781 w 8599450"/>
              <a:gd name="connsiteY345" fmla="*/ 673829 h 5299860"/>
              <a:gd name="connsiteX346" fmla="*/ 6933519 w 8599450"/>
              <a:gd name="connsiteY346" fmla="*/ 604986 h 5299860"/>
              <a:gd name="connsiteX347" fmla="*/ 6826249 w 8599450"/>
              <a:gd name="connsiteY347" fmla="*/ 635772 h 5299860"/>
              <a:gd name="connsiteX348" fmla="*/ 6857330 w 8599450"/>
              <a:gd name="connsiteY348" fmla="*/ 652991 h 5299860"/>
              <a:gd name="connsiteX349" fmla="*/ 6964576 w 8599450"/>
              <a:gd name="connsiteY349" fmla="*/ 622212 h 5299860"/>
              <a:gd name="connsiteX350" fmla="*/ 6840337 w 8599450"/>
              <a:gd name="connsiteY350" fmla="*/ 553363 h 5299860"/>
              <a:gd name="connsiteX351" fmla="*/ 6732803 w 8599450"/>
              <a:gd name="connsiteY351" fmla="*/ 584225 h 5299860"/>
              <a:gd name="connsiteX352" fmla="*/ 6764141 w 8599450"/>
              <a:gd name="connsiteY352" fmla="*/ 601344 h 5299860"/>
              <a:gd name="connsiteX353" fmla="*/ 6871387 w 8599450"/>
              <a:gd name="connsiteY353" fmla="*/ 570565 h 5299860"/>
              <a:gd name="connsiteX354" fmla="*/ 6747156 w 8599450"/>
              <a:gd name="connsiteY354" fmla="*/ 501740 h 5299860"/>
              <a:gd name="connsiteX355" fmla="*/ 6639622 w 8599450"/>
              <a:gd name="connsiteY355" fmla="*/ 532602 h 5299860"/>
              <a:gd name="connsiteX356" fmla="*/ 6670672 w 8599450"/>
              <a:gd name="connsiteY356" fmla="*/ 549804 h 5299860"/>
              <a:gd name="connsiteX357" fmla="*/ 6778206 w 8599450"/>
              <a:gd name="connsiteY357" fmla="*/ 518942 h 5299860"/>
              <a:gd name="connsiteX358" fmla="*/ 6653633 w 8599450"/>
              <a:gd name="connsiteY358" fmla="*/ 449929 h 5299860"/>
              <a:gd name="connsiteX359" fmla="*/ 6546364 w 8599450"/>
              <a:gd name="connsiteY359" fmla="*/ 480714 h 5299860"/>
              <a:gd name="connsiteX360" fmla="*/ 6577490 w 8599450"/>
              <a:gd name="connsiteY360" fmla="*/ 498181 h 5299860"/>
              <a:gd name="connsiteX361" fmla="*/ 6685024 w 8599450"/>
              <a:gd name="connsiteY361" fmla="*/ 467319 h 5299860"/>
              <a:gd name="connsiteX362" fmla="*/ 6560452 w 8599450"/>
              <a:gd name="connsiteY362" fmla="*/ 398305 h 5299860"/>
              <a:gd name="connsiteX363" fmla="*/ 6453182 w 8599450"/>
              <a:gd name="connsiteY363" fmla="*/ 429091 h 5299860"/>
              <a:gd name="connsiteX364" fmla="*/ 6484232 w 8599450"/>
              <a:gd name="connsiteY364" fmla="*/ 446293 h 5299860"/>
              <a:gd name="connsiteX365" fmla="*/ 6591502 w 8599450"/>
              <a:gd name="connsiteY365" fmla="*/ 415507 h 5299860"/>
              <a:gd name="connsiteX366" fmla="*/ 6467272 w 8599450"/>
              <a:gd name="connsiteY366" fmla="*/ 346681 h 5299860"/>
              <a:gd name="connsiteX367" fmla="*/ 6360002 w 8599450"/>
              <a:gd name="connsiteY367" fmla="*/ 377467 h 5299860"/>
              <a:gd name="connsiteX368" fmla="*/ 6391052 w 8599450"/>
              <a:gd name="connsiteY368" fmla="*/ 394669 h 5299860"/>
              <a:gd name="connsiteX369" fmla="*/ 6498322 w 8599450"/>
              <a:gd name="connsiteY369" fmla="*/ 363883 h 5299860"/>
              <a:gd name="connsiteX370" fmla="*/ 7180797 w 8599450"/>
              <a:gd name="connsiteY370" fmla="*/ 258008 h 5299860"/>
              <a:gd name="connsiteX371" fmla="*/ 7167786 w 8599450"/>
              <a:gd name="connsiteY371" fmla="*/ 281457 h 5299860"/>
              <a:gd name="connsiteX372" fmla="*/ 7169133 w 8599450"/>
              <a:gd name="connsiteY372" fmla="*/ 285154 h 5299860"/>
              <a:gd name="connsiteX373" fmla="*/ 7171139 w 8599450"/>
              <a:gd name="connsiteY373" fmla="*/ 288064 h 5299860"/>
              <a:gd name="connsiteX374" fmla="*/ 7173749 w 8599450"/>
              <a:gd name="connsiteY374" fmla="*/ 291086 h 5299860"/>
              <a:gd name="connsiteX375" fmla="*/ 7176917 w 8599450"/>
              <a:gd name="connsiteY375" fmla="*/ 293063 h 5299860"/>
              <a:gd name="connsiteX376" fmla="*/ 7191335 w 8599450"/>
              <a:gd name="connsiteY376" fmla="*/ 294726 h 5299860"/>
              <a:gd name="connsiteX377" fmla="*/ 7204528 w 8599450"/>
              <a:gd name="connsiteY377" fmla="*/ 270912 h 5299860"/>
              <a:gd name="connsiteX378" fmla="*/ 7180797 w 8599450"/>
              <a:gd name="connsiteY378" fmla="*/ 258008 h 5299860"/>
              <a:gd name="connsiteX379" fmla="*/ 7064639 w 8599450"/>
              <a:gd name="connsiteY379" fmla="*/ 192847 h 5299860"/>
              <a:gd name="connsiteX380" fmla="*/ 7059165 w 8599450"/>
              <a:gd name="connsiteY380" fmla="*/ 227606 h 5299860"/>
              <a:gd name="connsiteX381" fmla="*/ 7075026 w 8599450"/>
              <a:gd name="connsiteY381" fmla="*/ 230310 h 5299860"/>
              <a:gd name="connsiteX382" fmla="*/ 7080185 w 8599450"/>
              <a:gd name="connsiteY382" fmla="*/ 195720 h 5299860"/>
              <a:gd name="connsiteX383" fmla="*/ 7064639 w 8599450"/>
              <a:gd name="connsiteY383" fmla="*/ 192847 h 5299860"/>
              <a:gd name="connsiteX384" fmla="*/ 6955446 w 8599450"/>
              <a:gd name="connsiteY384" fmla="*/ 128211 h 5299860"/>
              <a:gd name="connsiteX385" fmla="*/ 6947604 w 8599450"/>
              <a:gd name="connsiteY385" fmla="*/ 128797 h 5299860"/>
              <a:gd name="connsiteX386" fmla="*/ 6943954 w 8599450"/>
              <a:gd name="connsiteY386" fmla="*/ 164021 h 5299860"/>
              <a:gd name="connsiteX387" fmla="*/ 6958372 w 8599450"/>
              <a:gd name="connsiteY387" fmla="*/ 165683 h 5299860"/>
              <a:gd name="connsiteX388" fmla="*/ 6955446 w 8599450"/>
              <a:gd name="connsiteY388" fmla="*/ 128211 h 5299860"/>
              <a:gd name="connsiteX389" fmla="*/ 6839685 w 8599450"/>
              <a:gd name="connsiteY389" fmla="*/ 63614 h 5299860"/>
              <a:gd name="connsiteX390" fmla="*/ 6831207 w 8599450"/>
              <a:gd name="connsiteY390" fmla="*/ 64070 h 5299860"/>
              <a:gd name="connsiteX391" fmla="*/ 6826196 w 8599450"/>
              <a:gd name="connsiteY391" fmla="*/ 98540 h 5299860"/>
              <a:gd name="connsiteX392" fmla="*/ 6842058 w 8599450"/>
              <a:gd name="connsiteY392" fmla="*/ 101244 h 5299860"/>
              <a:gd name="connsiteX393" fmla="*/ 6839685 w 8599450"/>
              <a:gd name="connsiteY393" fmla="*/ 63614 h 5299860"/>
              <a:gd name="connsiteX394" fmla="*/ 7654747 w 8599450"/>
              <a:gd name="connsiteY394" fmla="*/ 0 h 5299860"/>
              <a:gd name="connsiteX395" fmla="*/ 7762434 w 8599450"/>
              <a:gd name="connsiteY395" fmla="*/ 0 h 5299860"/>
              <a:gd name="connsiteX396" fmla="*/ 7716350 w 8599450"/>
              <a:gd name="connsiteY396" fmla="*/ 34110 h 5299860"/>
              <a:gd name="connsiteX397" fmla="*/ 6434599 w 8599450"/>
              <a:gd name="connsiteY397" fmla="*/ 0 h 5299860"/>
              <a:gd name="connsiteX398" fmla="*/ 6714371 w 8599450"/>
              <a:gd name="connsiteY398" fmla="*/ 0 h 5299860"/>
              <a:gd name="connsiteX399" fmla="*/ 6701216 w 8599450"/>
              <a:gd name="connsiteY399" fmla="*/ 15598 h 5299860"/>
              <a:gd name="connsiteX400" fmla="*/ 6711009 w 8599450"/>
              <a:gd name="connsiteY400" fmla="*/ 34948 h 5299860"/>
              <a:gd name="connsiteX401" fmla="*/ 6725403 w 8599450"/>
              <a:gd name="connsiteY401" fmla="*/ 36617 h 5299860"/>
              <a:gd name="connsiteX402" fmla="*/ 6734569 w 8599450"/>
              <a:gd name="connsiteY402" fmla="*/ 5216 h 5299860"/>
              <a:gd name="connsiteX403" fmla="*/ 6724214 w 8599450"/>
              <a:gd name="connsiteY403" fmla="*/ 0 h 5299860"/>
              <a:gd name="connsiteX404" fmla="*/ 7224348 w 8599450"/>
              <a:gd name="connsiteY404" fmla="*/ 0 h 5299860"/>
              <a:gd name="connsiteX405" fmla="*/ 7441264 w 8599450"/>
              <a:gd name="connsiteY405" fmla="*/ 120187 h 5299860"/>
              <a:gd name="connsiteX406" fmla="*/ 7439208 w 8599450"/>
              <a:gd name="connsiteY406" fmla="*/ 137964 h 5299860"/>
              <a:gd name="connsiteX407" fmla="*/ 7474409 w 8599450"/>
              <a:gd name="connsiteY407" fmla="*/ 157486 h 5299860"/>
              <a:gd name="connsiteX408" fmla="*/ 7493900 w 8599450"/>
              <a:gd name="connsiteY408" fmla="*/ 122268 h 5299860"/>
              <a:gd name="connsiteX409" fmla="*/ 7458706 w 8599450"/>
              <a:gd name="connsiteY409" fmla="*/ 102770 h 5299860"/>
              <a:gd name="connsiteX410" fmla="*/ 7444695 w 8599450"/>
              <a:gd name="connsiteY410" fmla="*/ 113965 h 5299860"/>
              <a:gd name="connsiteX411" fmla="*/ 7238986 w 8599450"/>
              <a:gd name="connsiteY411" fmla="*/ 0 h 5299860"/>
              <a:gd name="connsiteX412" fmla="*/ 7640707 w 8599450"/>
              <a:gd name="connsiteY412" fmla="*/ 0 h 5299860"/>
              <a:gd name="connsiteX413" fmla="*/ 7710308 w 8599450"/>
              <a:gd name="connsiteY413" fmla="*/ 38583 h 5299860"/>
              <a:gd name="connsiteX414" fmla="*/ 7490326 w 8599450"/>
              <a:gd name="connsiteY414" fmla="*/ 201405 h 5299860"/>
              <a:gd name="connsiteX415" fmla="*/ 7490326 w 8599450"/>
              <a:gd name="connsiteY415" fmla="*/ 708629 h 5299860"/>
              <a:gd name="connsiteX416" fmla="*/ 7487428 w 8599450"/>
              <a:gd name="connsiteY416" fmla="*/ 710945 h 5299860"/>
              <a:gd name="connsiteX417" fmla="*/ 7328516 w 8599450"/>
              <a:gd name="connsiteY417" fmla="*/ 623100 h 5299860"/>
              <a:gd name="connsiteX418" fmla="*/ 7285343 w 8599450"/>
              <a:gd name="connsiteY418" fmla="*/ 472672 h 5299860"/>
              <a:gd name="connsiteX419" fmla="*/ 7283861 w 8599450"/>
              <a:gd name="connsiteY419" fmla="*/ 470497 h 5299860"/>
              <a:gd name="connsiteX420" fmla="*/ 0 w 8599450"/>
              <a:gd name="connsiteY420" fmla="*/ 0 h 5299860"/>
              <a:gd name="connsiteX421" fmla="*/ 6420327 w 8599450"/>
              <a:gd name="connsiteY421" fmla="*/ 0 h 5299860"/>
              <a:gd name="connsiteX422" fmla="*/ 6830222 w 8599450"/>
              <a:gd name="connsiteY422" fmla="*/ 227189 h 5299860"/>
              <a:gd name="connsiteX423" fmla="*/ 6837984 w 8599450"/>
              <a:gd name="connsiteY423" fmla="*/ 257975 h 5299860"/>
              <a:gd name="connsiteX424" fmla="*/ 6986740 w 8599450"/>
              <a:gd name="connsiteY424" fmla="*/ 340387 h 5299860"/>
              <a:gd name="connsiteX425" fmla="*/ 7016940 w 8599450"/>
              <a:gd name="connsiteY425" fmla="*/ 330679 h 5299860"/>
              <a:gd name="connsiteX426" fmla="*/ 7279025 w 8599450"/>
              <a:gd name="connsiteY426" fmla="*/ 475942 h 5299860"/>
              <a:gd name="connsiteX427" fmla="*/ 7322197 w 8599450"/>
              <a:gd name="connsiteY427" fmla="*/ 626369 h 5299860"/>
              <a:gd name="connsiteX428" fmla="*/ 7323975 w 8599450"/>
              <a:gd name="connsiteY428" fmla="*/ 628486 h 5299860"/>
              <a:gd name="connsiteX429" fmla="*/ 7484008 w 8599450"/>
              <a:gd name="connsiteY429" fmla="*/ 717128 h 5299860"/>
              <a:gd name="connsiteX430" fmla="*/ 7481947 w 8599450"/>
              <a:gd name="connsiteY430" fmla="*/ 734938 h 5299860"/>
              <a:gd name="connsiteX431" fmla="*/ 7490326 w 8599450"/>
              <a:gd name="connsiteY431" fmla="*/ 745464 h 5299860"/>
              <a:gd name="connsiteX432" fmla="*/ 7490326 w 8599450"/>
              <a:gd name="connsiteY432" fmla="*/ 1032087 h 5299860"/>
              <a:gd name="connsiteX433" fmla="*/ 7285989 w 8599450"/>
              <a:gd name="connsiteY433" fmla="*/ 918882 h 5299860"/>
              <a:gd name="connsiteX434" fmla="*/ 7283220 w 8599450"/>
              <a:gd name="connsiteY434" fmla="*/ 918298 h 5299860"/>
              <a:gd name="connsiteX435" fmla="*/ 7282833 w 8599450"/>
              <a:gd name="connsiteY435" fmla="*/ 925016 h 5299860"/>
              <a:gd name="connsiteX436" fmla="*/ 7490326 w 8599450"/>
              <a:gd name="connsiteY436" fmla="*/ 1039975 h 5299860"/>
              <a:gd name="connsiteX437" fmla="*/ 7490326 w 8599450"/>
              <a:gd name="connsiteY437" fmla="*/ 1540025 h 5299860"/>
              <a:gd name="connsiteX438" fmla="*/ 7880376 w 8599450"/>
              <a:gd name="connsiteY438" fmla="*/ 1540025 h 5299860"/>
              <a:gd name="connsiteX439" fmla="*/ 7880376 w 8599450"/>
              <a:gd name="connsiteY439" fmla="*/ 2029248 h 5299860"/>
              <a:gd name="connsiteX440" fmla="*/ 7764501 w 8599450"/>
              <a:gd name="connsiteY440" fmla="*/ 1956197 h 5299860"/>
              <a:gd name="connsiteX441" fmla="*/ 7707388 w 8599450"/>
              <a:gd name="connsiteY441" fmla="*/ 1704239 h 5299860"/>
              <a:gd name="connsiteX442" fmla="*/ 7705763 w 8599450"/>
              <a:gd name="connsiteY442" fmla="*/ 1702044 h 5299860"/>
              <a:gd name="connsiteX443" fmla="*/ 7196762 w 8599450"/>
              <a:gd name="connsiteY443" fmla="*/ 1381178 h 5299860"/>
              <a:gd name="connsiteX444" fmla="*/ 7194238 w 8599450"/>
              <a:gd name="connsiteY444" fmla="*/ 1380673 h 5299860"/>
              <a:gd name="connsiteX445" fmla="*/ 7192154 w 8599450"/>
              <a:gd name="connsiteY445" fmla="*/ 1382222 h 5299860"/>
              <a:gd name="connsiteX446" fmla="*/ 7193199 w 8599450"/>
              <a:gd name="connsiteY446" fmla="*/ 1386831 h 5299860"/>
              <a:gd name="connsiteX447" fmla="*/ 7700835 w 8599450"/>
              <a:gd name="connsiteY447" fmla="*/ 1706878 h 5299860"/>
              <a:gd name="connsiteX448" fmla="*/ 7758008 w 8599450"/>
              <a:gd name="connsiteY448" fmla="*/ 1959105 h 5299860"/>
              <a:gd name="connsiteX449" fmla="*/ 7759389 w 8599450"/>
              <a:gd name="connsiteY449" fmla="*/ 1961355 h 5299860"/>
              <a:gd name="connsiteX450" fmla="*/ 7880376 w 8599450"/>
              <a:gd name="connsiteY450" fmla="*/ 2037636 h 5299860"/>
              <a:gd name="connsiteX451" fmla="*/ 7880376 w 8599450"/>
              <a:gd name="connsiteY451" fmla="*/ 2118898 h 5299860"/>
              <a:gd name="connsiteX452" fmla="*/ 8009263 w 8599450"/>
              <a:gd name="connsiteY452" fmla="*/ 2118898 h 5299860"/>
              <a:gd name="connsiteX453" fmla="*/ 8056000 w 8599450"/>
              <a:gd name="connsiteY453" fmla="*/ 2148366 h 5299860"/>
              <a:gd name="connsiteX454" fmla="*/ 8052941 w 8599450"/>
              <a:gd name="connsiteY454" fmla="*/ 2165999 h 5299860"/>
              <a:gd name="connsiteX455" fmla="*/ 8086982 w 8599450"/>
              <a:gd name="connsiteY455" fmla="*/ 2187480 h 5299860"/>
              <a:gd name="connsiteX456" fmla="*/ 8108434 w 8599450"/>
              <a:gd name="connsiteY456" fmla="*/ 2153420 h 5299860"/>
              <a:gd name="connsiteX457" fmla="*/ 8074398 w 8599450"/>
              <a:gd name="connsiteY457" fmla="*/ 2131963 h 5299860"/>
              <a:gd name="connsiteX458" fmla="*/ 8059778 w 8599450"/>
              <a:gd name="connsiteY458" fmla="*/ 2142348 h 5299860"/>
              <a:gd name="connsiteX459" fmla="*/ 8022581 w 8599450"/>
              <a:gd name="connsiteY459" fmla="*/ 2118898 h 5299860"/>
              <a:gd name="connsiteX460" fmla="*/ 8277511 w 8599450"/>
              <a:gd name="connsiteY460" fmla="*/ 2118898 h 5299860"/>
              <a:gd name="connsiteX461" fmla="*/ 8277511 w 8599450"/>
              <a:gd name="connsiteY461" fmla="*/ 2882908 h 5299860"/>
              <a:gd name="connsiteX462" fmla="*/ 8114152 w 8599450"/>
              <a:gd name="connsiteY462" fmla="*/ 2882908 h 5299860"/>
              <a:gd name="connsiteX463" fmla="*/ 8114152 w 8599450"/>
              <a:gd name="connsiteY463" fmla="*/ 3099872 h 5299860"/>
              <a:gd name="connsiteX464" fmla="*/ 7855806 w 8599450"/>
              <a:gd name="connsiteY464" fmla="*/ 2937004 h 5299860"/>
              <a:gd name="connsiteX465" fmla="*/ 7853075 w 8599450"/>
              <a:gd name="connsiteY465" fmla="*/ 2936264 h 5299860"/>
              <a:gd name="connsiteX466" fmla="*/ 7852309 w 8599450"/>
              <a:gd name="connsiteY466" fmla="*/ 2942949 h 5299860"/>
              <a:gd name="connsiteX467" fmla="*/ 8114152 w 8599450"/>
              <a:gd name="connsiteY467" fmla="*/ 3108030 h 5299860"/>
              <a:gd name="connsiteX468" fmla="*/ 8114152 w 8599450"/>
              <a:gd name="connsiteY468" fmla="*/ 3885713 h 5299860"/>
              <a:gd name="connsiteX469" fmla="*/ 7673111 w 8599450"/>
              <a:gd name="connsiteY469" fmla="*/ 3888899 h 5299860"/>
              <a:gd name="connsiteX470" fmla="*/ 7670783 w 8599450"/>
              <a:gd name="connsiteY470" fmla="*/ 3889799 h 5299860"/>
              <a:gd name="connsiteX471" fmla="*/ 7669775 w 8599450"/>
              <a:gd name="connsiteY471" fmla="*/ 3892281 h 5299860"/>
              <a:gd name="connsiteX472" fmla="*/ 7673158 w 8599450"/>
              <a:gd name="connsiteY472" fmla="*/ 3895616 h 5299860"/>
              <a:gd name="connsiteX473" fmla="*/ 8114152 w 8599450"/>
              <a:gd name="connsiteY473" fmla="*/ 3892645 h 5299860"/>
              <a:gd name="connsiteX474" fmla="*/ 8114152 w 8599450"/>
              <a:gd name="connsiteY474" fmla="*/ 3927199 h 5299860"/>
              <a:gd name="connsiteX475" fmla="*/ 8490946 w 8599450"/>
              <a:gd name="connsiteY475" fmla="*/ 3927199 h 5299860"/>
              <a:gd name="connsiteX476" fmla="*/ 8490946 w 8599450"/>
              <a:gd name="connsiteY476" fmla="*/ 3963668 h 5299860"/>
              <a:gd name="connsiteX477" fmla="*/ 8519032 w 8599450"/>
              <a:gd name="connsiteY477" fmla="*/ 4014373 h 5299860"/>
              <a:gd name="connsiteX478" fmla="*/ 8043324 w 8599450"/>
              <a:gd name="connsiteY478" fmla="*/ 4017710 h 5299860"/>
              <a:gd name="connsiteX479" fmla="*/ 8040803 w 8599450"/>
              <a:gd name="connsiteY479" fmla="*/ 4018771 h 5299860"/>
              <a:gd name="connsiteX480" fmla="*/ 8039795 w 8599450"/>
              <a:gd name="connsiteY480" fmla="*/ 4021288 h 5299860"/>
              <a:gd name="connsiteX481" fmla="*/ 8043373 w 8599450"/>
              <a:gd name="connsiteY481" fmla="*/ 4024817 h 5299860"/>
              <a:gd name="connsiteX482" fmla="*/ 8522886 w 8599450"/>
              <a:gd name="connsiteY482" fmla="*/ 4021331 h 5299860"/>
              <a:gd name="connsiteX483" fmla="*/ 8599450 w 8599450"/>
              <a:gd name="connsiteY483" fmla="*/ 4159556 h 5299860"/>
              <a:gd name="connsiteX484" fmla="*/ 8599450 w 8599450"/>
              <a:gd name="connsiteY484" fmla="*/ 4399096 h 5299860"/>
              <a:gd name="connsiteX485" fmla="*/ 7880377 w 8599450"/>
              <a:gd name="connsiteY485" fmla="*/ 4399096 h 5299860"/>
              <a:gd name="connsiteX486" fmla="*/ 7880377 w 8599450"/>
              <a:gd name="connsiteY486" fmla="*/ 4590557 h 5299860"/>
              <a:gd name="connsiteX487" fmla="*/ 7878044 w 8599450"/>
              <a:gd name="connsiteY487" fmla="*/ 4590576 h 5299860"/>
              <a:gd name="connsiteX488" fmla="*/ 7766611 w 8599450"/>
              <a:gd name="connsiteY488" fmla="*/ 4480691 h 5299860"/>
              <a:gd name="connsiteX489" fmla="*/ 7764251 w 8599450"/>
              <a:gd name="connsiteY489" fmla="*/ 4479523 h 5299860"/>
              <a:gd name="connsiteX490" fmla="*/ 6756189 w 8599450"/>
              <a:gd name="connsiteY490" fmla="*/ 4486571 h 5299860"/>
              <a:gd name="connsiteX491" fmla="*/ 6753686 w 8599450"/>
              <a:gd name="connsiteY491" fmla="*/ 4487613 h 5299860"/>
              <a:gd name="connsiteX492" fmla="*/ 6752661 w 8599450"/>
              <a:gd name="connsiteY492" fmla="*/ 4490149 h 5299860"/>
              <a:gd name="connsiteX493" fmla="*/ 6756043 w 8599450"/>
              <a:gd name="connsiteY493" fmla="*/ 4493484 h 5299860"/>
              <a:gd name="connsiteX494" fmla="*/ 7249591 w 8599450"/>
              <a:gd name="connsiteY494" fmla="*/ 4490129 h 5299860"/>
              <a:gd name="connsiteX495" fmla="*/ 7271462 w 8599450"/>
              <a:gd name="connsiteY495" fmla="*/ 4513145 h 5299860"/>
              <a:gd name="connsiteX496" fmla="*/ 7441517 w 8599450"/>
              <a:gd name="connsiteY496" fmla="*/ 4511956 h 5299860"/>
              <a:gd name="connsiteX497" fmla="*/ 7463068 w 8599450"/>
              <a:gd name="connsiteY497" fmla="*/ 4488677 h 5299860"/>
              <a:gd name="connsiteX498" fmla="*/ 7762710 w 8599450"/>
              <a:gd name="connsiteY498" fmla="*/ 4486640 h 5299860"/>
              <a:gd name="connsiteX499" fmla="*/ 7874143 w 8599450"/>
              <a:gd name="connsiteY499" fmla="*/ 4596526 h 5299860"/>
              <a:gd name="connsiteX500" fmla="*/ 7876731 w 8599450"/>
              <a:gd name="connsiteY500" fmla="*/ 4597498 h 5299860"/>
              <a:gd name="connsiteX501" fmla="*/ 7880377 w 8599450"/>
              <a:gd name="connsiteY501" fmla="*/ 4597472 h 5299860"/>
              <a:gd name="connsiteX502" fmla="*/ 7880377 w 8599450"/>
              <a:gd name="connsiteY502" fmla="*/ 5299860 h 5299860"/>
              <a:gd name="connsiteX503" fmla="*/ 0 w 8599450"/>
              <a:gd name="connsiteY503" fmla="*/ 5299860 h 5299860"/>
              <a:gd name="connsiteX504" fmla="*/ 0 w 8599450"/>
              <a:gd name="connsiteY504" fmla="*/ 83787 h 5299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8599450" h="5299860">
                <a:moveTo>
                  <a:pt x="7650721" y="5074856"/>
                </a:moveTo>
                <a:cubicBezTo>
                  <a:pt x="7637105" y="5075000"/>
                  <a:pt x="7623526" y="5080323"/>
                  <a:pt x="7613239" y="5090754"/>
                </a:cubicBezTo>
                <a:cubicBezTo>
                  <a:pt x="7592684" y="5111599"/>
                  <a:pt x="7592919" y="5145151"/>
                  <a:pt x="7613781" y="5165724"/>
                </a:cubicBezTo>
                <a:cubicBezTo>
                  <a:pt x="7634840" y="5186489"/>
                  <a:pt x="7668373" y="5186237"/>
                  <a:pt x="7688929" y="5165393"/>
                </a:cubicBezTo>
                <a:cubicBezTo>
                  <a:pt x="7709501" y="5144530"/>
                  <a:pt x="7709478" y="5110800"/>
                  <a:pt x="7688419" y="5090034"/>
                </a:cubicBezTo>
                <a:cubicBezTo>
                  <a:pt x="7677988" y="5079748"/>
                  <a:pt x="7664336" y="5074713"/>
                  <a:pt x="7650721" y="5074856"/>
                </a:cubicBezTo>
                <a:close/>
                <a:moveTo>
                  <a:pt x="7661036" y="5015828"/>
                </a:moveTo>
                <a:cubicBezTo>
                  <a:pt x="7672006" y="5016793"/>
                  <a:pt x="7682937" y="5019391"/>
                  <a:pt x="7693472" y="5023706"/>
                </a:cubicBezTo>
                <a:cubicBezTo>
                  <a:pt x="7735807" y="5040770"/>
                  <a:pt x="7763317" y="5081626"/>
                  <a:pt x="7763830" y="5127179"/>
                </a:cubicBezTo>
                <a:cubicBezTo>
                  <a:pt x="7763919" y="5157638"/>
                  <a:pt x="7751903" y="5186166"/>
                  <a:pt x="7731365" y="5206993"/>
                </a:cubicBezTo>
                <a:cubicBezTo>
                  <a:pt x="7721167" y="5217335"/>
                  <a:pt x="7708869" y="5225783"/>
                  <a:pt x="7694926" y="5231626"/>
                </a:cubicBezTo>
                <a:cubicBezTo>
                  <a:pt x="7653030" y="5249473"/>
                  <a:pt x="7604633" y="5240159"/>
                  <a:pt x="7572057" y="5208036"/>
                </a:cubicBezTo>
                <a:cubicBezTo>
                  <a:pt x="7527751" y="5164345"/>
                  <a:pt x="7527255" y="5093318"/>
                  <a:pt x="7570928" y="5049029"/>
                </a:cubicBezTo>
                <a:cubicBezTo>
                  <a:pt x="7594876" y="5024745"/>
                  <a:pt x="7628128" y="5012934"/>
                  <a:pt x="7661036" y="5015828"/>
                </a:cubicBezTo>
                <a:close/>
                <a:moveTo>
                  <a:pt x="7650160" y="5008417"/>
                </a:moveTo>
                <a:cubicBezTo>
                  <a:pt x="7617863" y="5008519"/>
                  <a:pt x="7587762" y="5021811"/>
                  <a:pt x="7565908" y="5043973"/>
                </a:cubicBezTo>
                <a:cubicBezTo>
                  <a:pt x="7555059" y="5054974"/>
                  <a:pt x="7546242" y="5068153"/>
                  <a:pt x="7540211" y="5082992"/>
                </a:cubicBezTo>
                <a:cubicBezTo>
                  <a:pt x="7522175" y="5127879"/>
                  <a:pt x="7532787" y="5179106"/>
                  <a:pt x="7567160" y="5213002"/>
                </a:cubicBezTo>
                <a:cubicBezTo>
                  <a:pt x="7614225" y="5259414"/>
                  <a:pt x="7689794" y="5258691"/>
                  <a:pt x="7736209" y="5212015"/>
                </a:cubicBezTo>
                <a:cubicBezTo>
                  <a:pt x="7770298" y="5177446"/>
                  <a:pt x="7779996" y="5125882"/>
                  <a:pt x="7761159" y="5081429"/>
                </a:cubicBezTo>
                <a:cubicBezTo>
                  <a:pt x="7742479" y="5036781"/>
                  <a:pt x="7698684" y="5008095"/>
                  <a:pt x="7650160" y="5008417"/>
                </a:cubicBezTo>
                <a:close/>
                <a:moveTo>
                  <a:pt x="7027476" y="4772102"/>
                </a:moveTo>
                <a:lnTo>
                  <a:pt x="6991980" y="4772350"/>
                </a:lnTo>
                <a:lnTo>
                  <a:pt x="6913621" y="4851813"/>
                </a:lnTo>
                <a:lnTo>
                  <a:pt x="6949117" y="4851564"/>
                </a:lnTo>
                <a:close/>
                <a:moveTo>
                  <a:pt x="7133999" y="4771357"/>
                </a:moveTo>
                <a:lnTo>
                  <a:pt x="7098503" y="4771606"/>
                </a:lnTo>
                <a:lnTo>
                  <a:pt x="7020144" y="4851069"/>
                </a:lnTo>
                <a:lnTo>
                  <a:pt x="7055639" y="4850820"/>
                </a:lnTo>
                <a:close/>
                <a:moveTo>
                  <a:pt x="7240911" y="4770611"/>
                </a:moveTo>
                <a:lnTo>
                  <a:pt x="7205026" y="4770861"/>
                </a:lnTo>
                <a:lnTo>
                  <a:pt x="7126667" y="4850324"/>
                </a:lnTo>
                <a:lnTo>
                  <a:pt x="7162358" y="4850269"/>
                </a:lnTo>
                <a:close/>
                <a:moveTo>
                  <a:pt x="7347434" y="4769865"/>
                </a:moveTo>
                <a:lnTo>
                  <a:pt x="7311938" y="4770113"/>
                </a:lnTo>
                <a:lnTo>
                  <a:pt x="7233385" y="4849772"/>
                </a:lnTo>
                <a:lnTo>
                  <a:pt x="7268881" y="4849524"/>
                </a:lnTo>
                <a:close/>
                <a:moveTo>
                  <a:pt x="7453957" y="4769121"/>
                </a:moveTo>
                <a:lnTo>
                  <a:pt x="7418461" y="4769369"/>
                </a:lnTo>
                <a:lnTo>
                  <a:pt x="7339908" y="4849028"/>
                </a:lnTo>
                <a:lnTo>
                  <a:pt x="7375615" y="4848566"/>
                </a:lnTo>
                <a:close/>
                <a:moveTo>
                  <a:pt x="7560500" y="4768393"/>
                </a:moveTo>
                <a:lnTo>
                  <a:pt x="7524986" y="4768623"/>
                </a:lnTo>
                <a:lnTo>
                  <a:pt x="7446626" y="4848086"/>
                </a:lnTo>
                <a:lnTo>
                  <a:pt x="7482158" y="4847838"/>
                </a:lnTo>
                <a:close/>
                <a:moveTo>
                  <a:pt x="7667039" y="4767633"/>
                </a:moveTo>
                <a:lnTo>
                  <a:pt x="7631508" y="4767881"/>
                </a:lnTo>
                <a:lnTo>
                  <a:pt x="7553148" y="4847344"/>
                </a:lnTo>
                <a:lnTo>
                  <a:pt x="7588680" y="4847096"/>
                </a:lnTo>
                <a:close/>
                <a:moveTo>
                  <a:pt x="6655183" y="4345816"/>
                </a:moveTo>
                <a:cubicBezTo>
                  <a:pt x="6648598" y="4344554"/>
                  <a:pt x="6642285" y="4346825"/>
                  <a:pt x="6638019" y="4351151"/>
                </a:cubicBezTo>
                <a:cubicBezTo>
                  <a:pt x="6634614" y="4354604"/>
                  <a:pt x="6632508" y="4359375"/>
                  <a:pt x="6632634" y="4364730"/>
                </a:cubicBezTo>
                <a:cubicBezTo>
                  <a:pt x="6632449" y="4366093"/>
                  <a:pt x="6632653" y="4367488"/>
                  <a:pt x="6632855" y="4368459"/>
                </a:cubicBezTo>
                <a:cubicBezTo>
                  <a:pt x="6633059" y="4369854"/>
                  <a:pt x="6633670" y="4371228"/>
                  <a:pt x="6634277" y="4372214"/>
                </a:cubicBezTo>
                <a:cubicBezTo>
                  <a:pt x="6634675" y="4373378"/>
                  <a:pt x="6635265" y="4374382"/>
                  <a:pt x="6635855" y="4375350"/>
                </a:cubicBezTo>
                <a:cubicBezTo>
                  <a:pt x="6636659" y="4376529"/>
                  <a:pt x="6637267" y="4377514"/>
                  <a:pt x="6638264" y="4378497"/>
                </a:cubicBezTo>
                <a:cubicBezTo>
                  <a:pt x="6645811" y="4385940"/>
                  <a:pt x="6658044" y="4385855"/>
                  <a:pt x="6665487" y="4378307"/>
                </a:cubicBezTo>
                <a:cubicBezTo>
                  <a:pt x="6672929" y="4370760"/>
                  <a:pt x="6672844" y="4358527"/>
                  <a:pt x="6665296" y="4351084"/>
                </a:cubicBezTo>
                <a:cubicBezTo>
                  <a:pt x="6664299" y="4350101"/>
                  <a:pt x="6663305" y="4349507"/>
                  <a:pt x="6662308" y="4348524"/>
                </a:cubicBezTo>
                <a:cubicBezTo>
                  <a:pt x="6661332" y="4347947"/>
                  <a:pt x="6660127" y="4347567"/>
                  <a:pt x="6659151" y="4346990"/>
                </a:cubicBezTo>
                <a:cubicBezTo>
                  <a:pt x="6657964" y="4346592"/>
                  <a:pt x="6656581" y="4346001"/>
                  <a:pt x="6655183" y="4345816"/>
                </a:cubicBezTo>
                <a:close/>
                <a:moveTo>
                  <a:pt x="6791080" y="4345434"/>
                </a:moveTo>
                <a:cubicBezTo>
                  <a:pt x="6787041" y="4344072"/>
                  <a:pt x="6782367" y="4344091"/>
                  <a:pt x="6777498" y="4346145"/>
                </a:cubicBezTo>
                <a:cubicBezTo>
                  <a:pt x="6774854" y="4347260"/>
                  <a:pt x="6772690" y="4348742"/>
                  <a:pt x="6770970" y="4350487"/>
                </a:cubicBezTo>
                <a:cubicBezTo>
                  <a:pt x="6760087" y="4361523"/>
                  <a:pt x="6766848" y="4382937"/>
                  <a:pt x="6785057" y="4382987"/>
                </a:cubicBezTo>
                <a:cubicBezTo>
                  <a:pt x="6790183" y="4382951"/>
                  <a:pt x="6794907" y="4380938"/>
                  <a:pt x="6798435" y="4377360"/>
                </a:cubicBezTo>
                <a:cubicBezTo>
                  <a:pt x="6809599" y="4366039"/>
                  <a:pt x="6803196" y="4349520"/>
                  <a:pt x="6791080" y="4345434"/>
                </a:cubicBezTo>
                <a:close/>
                <a:moveTo>
                  <a:pt x="6924627" y="4344640"/>
                </a:moveTo>
                <a:cubicBezTo>
                  <a:pt x="6920665" y="4343163"/>
                  <a:pt x="6916064" y="4343011"/>
                  <a:pt x="6911242" y="4344821"/>
                </a:cubicBezTo>
                <a:cubicBezTo>
                  <a:pt x="6908332" y="4345920"/>
                  <a:pt x="6905957" y="4347510"/>
                  <a:pt x="6904096" y="4349397"/>
                </a:cubicBezTo>
                <a:cubicBezTo>
                  <a:pt x="6893599" y="4360042"/>
                  <a:pt x="6899223" y="4380651"/>
                  <a:pt x="6916627" y="4381872"/>
                </a:cubicBezTo>
                <a:cubicBezTo>
                  <a:pt x="6922359" y="4382433"/>
                  <a:pt x="6927860" y="4380415"/>
                  <a:pt x="6931792" y="4376428"/>
                </a:cubicBezTo>
                <a:cubicBezTo>
                  <a:pt x="6942654" y="4365413"/>
                  <a:pt x="6936513" y="4349069"/>
                  <a:pt x="6924627" y="4344640"/>
                </a:cubicBezTo>
                <a:close/>
                <a:moveTo>
                  <a:pt x="7057321" y="4343657"/>
                </a:moveTo>
                <a:cubicBezTo>
                  <a:pt x="7053293" y="4342285"/>
                  <a:pt x="7048645" y="4342278"/>
                  <a:pt x="7043824" y="4344283"/>
                </a:cubicBezTo>
                <a:cubicBezTo>
                  <a:pt x="7041162" y="4345416"/>
                  <a:pt x="7038963" y="4346934"/>
                  <a:pt x="7037225" y="4348696"/>
                </a:cubicBezTo>
                <a:cubicBezTo>
                  <a:pt x="7026254" y="4359822"/>
                  <a:pt x="7033156" y="4381093"/>
                  <a:pt x="7051382" y="4381125"/>
                </a:cubicBezTo>
                <a:cubicBezTo>
                  <a:pt x="7056509" y="4381089"/>
                  <a:pt x="7061215" y="4379094"/>
                  <a:pt x="7064743" y="4375516"/>
                </a:cubicBezTo>
                <a:cubicBezTo>
                  <a:pt x="7075907" y="4364195"/>
                  <a:pt x="7069405" y="4347776"/>
                  <a:pt x="7057321" y="4343657"/>
                </a:cubicBezTo>
                <a:close/>
                <a:moveTo>
                  <a:pt x="7190952" y="4342778"/>
                </a:moveTo>
                <a:cubicBezTo>
                  <a:pt x="7186990" y="4341301"/>
                  <a:pt x="7182389" y="4341149"/>
                  <a:pt x="7177567" y="4342959"/>
                </a:cubicBezTo>
                <a:cubicBezTo>
                  <a:pt x="7174658" y="4344058"/>
                  <a:pt x="7172264" y="4345630"/>
                  <a:pt x="7170404" y="4347517"/>
                </a:cubicBezTo>
                <a:cubicBezTo>
                  <a:pt x="7159907" y="4358162"/>
                  <a:pt x="7165531" y="4378806"/>
                  <a:pt x="7182953" y="4380010"/>
                </a:cubicBezTo>
                <a:cubicBezTo>
                  <a:pt x="7188684" y="4380571"/>
                  <a:pt x="7194186" y="4378553"/>
                  <a:pt x="7198100" y="4374583"/>
                </a:cubicBezTo>
                <a:cubicBezTo>
                  <a:pt x="7208975" y="4363556"/>
                  <a:pt x="7202838" y="4347208"/>
                  <a:pt x="7190952" y="4342778"/>
                </a:cubicBezTo>
                <a:close/>
                <a:moveTo>
                  <a:pt x="7323541" y="4341722"/>
                </a:moveTo>
                <a:cubicBezTo>
                  <a:pt x="7319521" y="4340360"/>
                  <a:pt x="7314899" y="4340381"/>
                  <a:pt x="7310131" y="4342439"/>
                </a:cubicBezTo>
                <a:cubicBezTo>
                  <a:pt x="7307487" y="4343554"/>
                  <a:pt x="7305306" y="4345054"/>
                  <a:pt x="7303586" y="4346798"/>
                </a:cubicBezTo>
                <a:cubicBezTo>
                  <a:pt x="7292597" y="4357942"/>
                  <a:pt x="7299606" y="4379389"/>
                  <a:pt x="7317690" y="4379280"/>
                </a:cubicBezTo>
                <a:cubicBezTo>
                  <a:pt x="7322816" y="4379245"/>
                  <a:pt x="7327540" y="4377232"/>
                  <a:pt x="7331068" y="4373654"/>
                </a:cubicBezTo>
                <a:cubicBezTo>
                  <a:pt x="7342232" y="4362333"/>
                  <a:pt x="7335600" y="4345806"/>
                  <a:pt x="7323541" y="4341722"/>
                </a:cubicBezTo>
                <a:close/>
                <a:moveTo>
                  <a:pt x="7451946" y="4340051"/>
                </a:moveTo>
                <a:cubicBezTo>
                  <a:pt x="7445455" y="4339548"/>
                  <a:pt x="7440431" y="4341687"/>
                  <a:pt x="7436991" y="4345176"/>
                </a:cubicBezTo>
                <a:cubicBezTo>
                  <a:pt x="7426968" y="4355340"/>
                  <a:pt x="7430319" y="4376973"/>
                  <a:pt x="7449278" y="4378148"/>
                </a:cubicBezTo>
                <a:cubicBezTo>
                  <a:pt x="7454992" y="4378692"/>
                  <a:pt x="7460511" y="4376691"/>
                  <a:pt x="7464425" y="4372721"/>
                </a:cubicBezTo>
                <a:cubicBezTo>
                  <a:pt x="7475762" y="4360798"/>
                  <a:pt x="7468343" y="4341333"/>
                  <a:pt x="7451946" y="4340051"/>
                </a:cubicBezTo>
                <a:close/>
                <a:moveTo>
                  <a:pt x="7583643" y="4339130"/>
                </a:moveTo>
                <a:cubicBezTo>
                  <a:pt x="7578764" y="4339217"/>
                  <a:pt x="7573899" y="4341178"/>
                  <a:pt x="7570178" y="4344952"/>
                </a:cubicBezTo>
                <a:cubicBezTo>
                  <a:pt x="7562928" y="4352304"/>
                  <a:pt x="7562800" y="4364326"/>
                  <a:pt x="7570347" y="4371769"/>
                </a:cubicBezTo>
                <a:cubicBezTo>
                  <a:pt x="7571344" y="4372752"/>
                  <a:pt x="7572145" y="4373541"/>
                  <a:pt x="7573335" y="4374329"/>
                </a:cubicBezTo>
                <a:cubicBezTo>
                  <a:pt x="7574312" y="4374905"/>
                  <a:pt x="7575306" y="4375499"/>
                  <a:pt x="7576511" y="4375880"/>
                </a:cubicBezTo>
                <a:cubicBezTo>
                  <a:pt x="7577680" y="4376261"/>
                  <a:pt x="7579063" y="4376852"/>
                  <a:pt x="7580268" y="4377232"/>
                </a:cubicBezTo>
                <a:cubicBezTo>
                  <a:pt x="7581434" y="4377224"/>
                  <a:pt x="7582832" y="4377409"/>
                  <a:pt x="7583999" y="4377401"/>
                </a:cubicBezTo>
                <a:cubicBezTo>
                  <a:pt x="7589125" y="4377365"/>
                  <a:pt x="7593849" y="4375352"/>
                  <a:pt x="7597377" y="4371774"/>
                </a:cubicBezTo>
                <a:cubicBezTo>
                  <a:pt x="7604820" y="4364226"/>
                  <a:pt x="7604735" y="4351994"/>
                  <a:pt x="7597187" y="4344551"/>
                </a:cubicBezTo>
                <a:cubicBezTo>
                  <a:pt x="7593413" y="4340829"/>
                  <a:pt x="7588521" y="4339043"/>
                  <a:pt x="7583643" y="4339130"/>
                </a:cubicBezTo>
                <a:close/>
                <a:moveTo>
                  <a:pt x="8327591" y="4270429"/>
                </a:moveTo>
                <a:cubicBezTo>
                  <a:pt x="8319655" y="4271174"/>
                  <a:pt x="8312007" y="4274622"/>
                  <a:pt x="8306196" y="4280514"/>
                </a:cubicBezTo>
                <a:cubicBezTo>
                  <a:pt x="8304915" y="4281813"/>
                  <a:pt x="8303723" y="4283236"/>
                  <a:pt x="8302620" y="4284782"/>
                </a:cubicBezTo>
                <a:cubicBezTo>
                  <a:pt x="8291486" y="4300451"/>
                  <a:pt x="8294995" y="4321923"/>
                  <a:pt x="8310665" y="4333057"/>
                </a:cubicBezTo>
                <a:cubicBezTo>
                  <a:pt x="8324576" y="4342913"/>
                  <a:pt x="8343548" y="4340906"/>
                  <a:pt x="8355186" y="4329104"/>
                </a:cubicBezTo>
                <a:cubicBezTo>
                  <a:pt x="8356468" y="4327805"/>
                  <a:pt x="8357660" y="4326382"/>
                  <a:pt x="8358727" y="4324837"/>
                </a:cubicBezTo>
                <a:cubicBezTo>
                  <a:pt x="8369879" y="4309184"/>
                  <a:pt x="8366387" y="4287695"/>
                  <a:pt x="8350717" y="4276561"/>
                </a:cubicBezTo>
                <a:cubicBezTo>
                  <a:pt x="8343753" y="4271642"/>
                  <a:pt x="8335528" y="4269684"/>
                  <a:pt x="8327591" y="4270429"/>
                </a:cubicBezTo>
                <a:close/>
                <a:moveTo>
                  <a:pt x="8317707" y="4233677"/>
                </a:moveTo>
                <a:cubicBezTo>
                  <a:pt x="8358556" y="4226241"/>
                  <a:pt x="8402298" y="4255933"/>
                  <a:pt x="8402794" y="4304005"/>
                </a:cubicBezTo>
                <a:cubicBezTo>
                  <a:pt x="8402868" y="4324723"/>
                  <a:pt x="8394875" y="4342157"/>
                  <a:pt x="8382483" y="4354724"/>
                </a:cubicBezTo>
                <a:cubicBezTo>
                  <a:pt x="8356521" y="4381052"/>
                  <a:pt x="8311230" y="4386141"/>
                  <a:pt x="8280434" y="4355774"/>
                </a:cubicBezTo>
                <a:cubicBezTo>
                  <a:pt x="8252024" y="4327758"/>
                  <a:pt x="8251725" y="4282380"/>
                  <a:pt x="8279530" y="4254184"/>
                </a:cubicBezTo>
                <a:cubicBezTo>
                  <a:pt x="8290795" y="4242760"/>
                  <a:pt x="8304090" y="4236156"/>
                  <a:pt x="8317707" y="4233677"/>
                </a:cubicBezTo>
                <a:close/>
                <a:moveTo>
                  <a:pt x="8330031" y="4225617"/>
                </a:moveTo>
                <a:cubicBezTo>
                  <a:pt x="8307386" y="4225757"/>
                  <a:pt x="8288480" y="4234746"/>
                  <a:pt x="8274929" y="4248488"/>
                </a:cubicBezTo>
                <a:cubicBezTo>
                  <a:pt x="8246457" y="4277361"/>
                  <a:pt x="8241626" y="4327300"/>
                  <a:pt x="8275537" y="4360740"/>
                </a:cubicBezTo>
                <a:cubicBezTo>
                  <a:pt x="8306528" y="4391301"/>
                  <a:pt x="8356254" y="4390936"/>
                  <a:pt x="8386797" y="4359962"/>
                </a:cubicBezTo>
                <a:cubicBezTo>
                  <a:pt x="8436176" y="4309888"/>
                  <a:pt x="8400458" y="4225301"/>
                  <a:pt x="8330031" y="4225617"/>
                </a:cubicBezTo>
                <a:close/>
                <a:moveTo>
                  <a:pt x="7193881" y="3910015"/>
                </a:moveTo>
                <a:lnTo>
                  <a:pt x="6592201" y="3914239"/>
                </a:lnTo>
                <a:cubicBezTo>
                  <a:pt x="6591229" y="3914228"/>
                  <a:pt x="6590383" y="3914588"/>
                  <a:pt x="6589804" y="3915175"/>
                </a:cubicBezTo>
                <a:cubicBezTo>
                  <a:pt x="6589207" y="3915780"/>
                  <a:pt x="6588877" y="3916613"/>
                  <a:pt x="6588884" y="3917603"/>
                </a:cubicBezTo>
                <a:cubicBezTo>
                  <a:pt x="6588880" y="3919566"/>
                  <a:pt x="6590482" y="3921145"/>
                  <a:pt x="6592248" y="3920921"/>
                </a:cubicBezTo>
                <a:lnTo>
                  <a:pt x="7192337" y="3916743"/>
                </a:lnTo>
                <a:lnTo>
                  <a:pt x="7376487" y="4098336"/>
                </a:lnTo>
                <a:cubicBezTo>
                  <a:pt x="7377270" y="4099108"/>
                  <a:pt x="7378068" y="4099509"/>
                  <a:pt x="7378864" y="4099486"/>
                </a:cubicBezTo>
                <a:lnTo>
                  <a:pt x="7729498" y="4097051"/>
                </a:lnTo>
                <a:lnTo>
                  <a:pt x="7736429" y="4113550"/>
                </a:lnTo>
                <a:cubicBezTo>
                  <a:pt x="7747555" y="4124521"/>
                  <a:pt x="7765709" y="4124412"/>
                  <a:pt x="7776680" y="4113286"/>
                </a:cubicBezTo>
                <a:cubicBezTo>
                  <a:pt x="7787652" y="4102161"/>
                  <a:pt x="7787507" y="4084006"/>
                  <a:pt x="7776381" y="4073035"/>
                </a:cubicBezTo>
                <a:cubicBezTo>
                  <a:pt x="7765256" y="4062064"/>
                  <a:pt x="7747119" y="4062191"/>
                  <a:pt x="7736148" y="4073317"/>
                </a:cubicBezTo>
                <a:lnTo>
                  <a:pt x="7729434" y="4089945"/>
                </a:lnTo>
                <a:lnTo>
                  <a:pt x="7380387" y="4092386"/>
                </a:lnTo>
                <a:lnTo>
                  <a:pt x="7196434" y="3910987"/>
                </a:lnTo>
                <a:cubicBezTo>
                  <a:pt x="7195650" y="3910214"/>
                  <a:pt x="7194852" y="3909813"/>
                  <a:pt x="7193881" y="3910015"/>
                </a:cubicBezTo>
                <a:close/>
                <a:moveTo>
                  <a:pt x="7223832" y="3597115"/>
                </a:moveTo>
                <a:cubicBezTo>
                  <a:pt x="7218493" y="3597082"/>
                  <a:pt x="7213735" y="3599236"/>
                  <a:pt x="7210312" y="3602707"/>
                </a:cubicBezTo>
                <a:cubicBezTo>
                  <a:pt x="7206029" y="3607051"/>
                  <a:pt x="7203811" y="3613466"/>
                  <a:pt x="7205060" y="3620139"/>
                </a:cubicBezTo>
                <a:cubicBezTo>
                  <a:pt x="7205475" y="3621321"/>
                  <a:pt x="7205872" y="3622485"/>
                  <a:pt x="7206465" y="3623877"/>
                </a:cubicBezTo>
                <a:cubicBezTo>
                  <a:pt x="7206880" y="3625059"/>
                  <a:pt x="7207470" y="3626027"/>
                  <a:pt x="7208078" y="3627013"/>
                </a:cubicBezTo>
                <a:cubicBezTo>
                  <a:pt x="7208668" y="3628016"/>
                  <a:pt x="7209647" y="3628982"/>
                  <a:pt x="7210644" y="3629965"/>
                </a:cubicBezTo>
                <a:cubicBezTo>
                  <a:pt x="7211445" y="3630755"/>
                  <a:pt x="7212246" y="3631545"/>
                  <a:pt x="7213436" y="3632296"/>
                </a:cubicBezTo>
                <a:cubicBezTo>
                  <a:pt x="7214430" y="3632891"/>
                  <a:pt x="7215424" y="3633485"/>
                  <a:pt x="7216594" y="3633865"/>
                </a:cubicBezTo>
                <a:cubicBezTo>
                  <a:pt x="7217994" y="3634439"/>
                  <a:pt x="7219182" y="3634837"/>
                  <a:pt x="7220351" y="3635218"/>
                </a:cubicBezTo>
                <a:cubicBezTo>
                  <a:pt x="7221749" y="3635403"/>
                  <a:pt x="7222916" y="3635395"/>
                  <a:pt x="7224118" y="3635386"/>
                </a:cubicBezTo>
                <a:cubicBezTo>
                  <a:pt x="7229244" y="3635350"/>
                  <a:pt x="7233950" y="3633355"/>
                  <a:pt x="7237867" y="3629774"/>
                </a:cubicBezTo>
                <a:cubicBezTo>
                  <a:pt x="7242183" y="3625007"/>
                  <a:pt x="7244101" y="3618682"/>
                  <a:pt x="7242890" y="3612362"/>
                </a:cubicBezTo>
                <a:cubicBezTo>
                  <a:pt x="7242493" y="3611198"/>
                  <a:pt x="7242078" y="3610016"/>
                  <a:pt x="7241467" y="3608642"/>
                </a:cubicBezTo>
                <a:cubicBezTo>
                  <a:pt x="7241088" y="3607460"/>
                  <a:pt x="7240480" y="3606474"/>
                  <a:pt x="7239872" y="3605488"/>
                </a:cubicBezTo>
                <a:cubicBezTo>
                  <a:pt x="7239086" y="3604327"/>
                  <a:pt x="7238285" y="3603537"/>
                  <a:pt x="7237484" y="3602747"/>
                </a:cubicBezTo>
                <a:cubicBezTo>
                  <a:pt x="7236487" y="3601764"/>
                  <a:pt x="7235508" y="3600799"/>
                  <a:pt x="7234514" y="3600205"/>
                </a:cubicBezTo>
                <a:cubicBezTo>
                  <a:pt x="7233520" y="3599611"/>
                  <a:pt x="7232543" y="3599034"/>
                  <a:pt x="7231339" y="3598654"/>
                </a:cubicBezTo>
                <a:cubicBezTo>
                  <a:pt x="7229956" y="3598062"/>
                  <a:pt x="7228786" y="3597681"/>
                  <a:pt x="7227599" y="3597283"/>
                </a:cubicBezTo>
                <a:cubicBezTo>
                  <a:pt x="7226201" y="3597098"/>
                  <a:pt x="7225034" y="3597107"/>
                  <a:pt x="7223832" y="3597115"/>
                </a:cubicBezTo>
                <a:close/>
                <a:moveTo>
                  <a:pt x="7363200" y="3597024"/>
                </a:moveTo>
                <a:cubicBezTo>
                  <a:pt x="7359169" y="3595675"/>
                  <a:pt x="7354522" y="3595721"/>
                  <a:pt x="7349706" y="3597827"/>
                </a:cubicBezTo>
                <a:cubicBezTo>
                  <a:pt x="7347080" y="3598923"/>
                  <a:pt x="7344898" y="3600423"/>
                  <a:pt x="7343178" y="3602168"/>
                </a:cubicBezTo>
                <a:cubicBezTo>
                  <a:pt x="7332295" y="3613204"/>
                  <a:pt x="7339056" y="3634618"/>
                  <a:pt x="7357265" y="3634668"/>
                </a:cubicBezTo>
                <a:cubicBezTo>
                  <a:pt x="7362391" y="3634632"/>
                  <a:pt x="7367308" y="3632423"/>
                  <a:pt x="7370836" y="3628845"/>
                </a:cubicBezTo>
                <a:cubicBezTo>
                  <a:pt x="7381855" y="3617671"/>
                  <a:pt x="7375296" y="3601071"/>
                  <a:pt x="7363200" y="3597024"/>
                </a:cubicBezTo>
                <a:close/>
                <a:moveTo>
                  <a:pt x="7496814" y="3596281"/>
                </a:moveTo>
                <a:cubicBezTo>
                  <a:pt x="7492871" y="3594821"/>
                  <a:pt x="7488285" y="3594679"/>
                  <a:pt x="7483467" y="3596485"/>
                </a:cubicBezTo>
                <a:cubicBezTo>
                  <a:pt x="7480540" y="3597601"/>
                  <a:pt x="7478164" y="3599156"/>
                  <a:pt x="7476286" y="3601061"/>
                </a:cubicBezTo>
                <a:cubicBezTo>
                  <a:pt x="7465807" y="3611688"/>
                  <a:pt x="7471413" y="3632314"/>
                  <a:pt x="7488853" y="3633536"/>
                </a:cubicBezTo>
                <a:cubicBezTo>
                  <a:pt x="7494566" y="3634079"/>
                  <a:pt x="7500086" y="3632078"/>
                  <a:pt x="7504193" y="3627913"/>
                </a:cubicBezTo>
                <a:lnTo>
                  <a:pt x="7503804" y="3627916"/>
                </a:lnTo>
                <a:cubicBezTo>
                  <a:pt x="7514679" y="3616888"/>
                  <a:pt x="7508642" y="3600659"/>
                  <a:pt x="7496814" y="3596281"/>
                </a:cubicBezTo>
                <a:close/>
                <a:moveTo>
                  <a:pt x="7629436" y="3595073"/>
                </a:moveTo>
                <a:cubicBezTo>
                  <a:pt x="7625374" y="3593694"/>
                  <a:pt x="7620687" y="3593700"/>
                  <a:pt x="7615818" y="3595754"/>
                </a:cubicBezTo>
                <a:cubicBezTo>
                  <a:pt x="7613280" y="3596868"/>
                  <a:pt x="7611186" y="3598314"/>
                  <a:pt x="7609501" y="3600023"/>
                </a:cubicBezTo>
                <a:cubicBezTo>
                  <a:pt x="7598548" y="3611131"/>
                  <a:pt x="7605275" y="3632757"/>
                  <a:pt x="7623572" y="3632788"/>
                </a:cubicBezTo>
                <a:cubicBezTo>
                  <a:pt x="7628716" y="3632770"/>
                  <a:pt x="7633633" y="3630561"/>
                  <a:pt x="7637161" y="3626983"/>
                </a:cubicBezTo>
                <a:cubicBezTo>
                  <a:pt x="7648181" y="3615809"/>
                  <a:pt x="7641621" y="3599209"/>
                  <a:pt x="7629436" y="3595073"/>
                </a:cubicBezTo>
                <a:close/>
                <a:moveTo>
                  <a:pt x="7763111" y="3594411"/>
                </a:moveTo>
                <a:cubicBezTo>
                  <a:pt x="7759167" y="3592953"/>
                  <a:pt x="7754579" y="3592813"/>
                  <a:pt x="7749757" y="3594623"/>
                </a:cubicBezTo>
                <a:cubicBezTo>
                  <a:pt x="7746848" y="3595722"/>
                  <a:pt x="7744472" y="3597312"/>
                  <a:pt x="7742611" y="3599199"/>
                </a:cubicBezTo>
                <a:cubicBezTo>
                  <a:pt x="7732114" y="3609843"/>
                  <a:pt x="7737739" y="3630452"/>
                  <a:pt x="7755160" y="3631692"/>
                </a:cubicBezTo>
                <a:cubicBezTo>
                  <a:pt x="7760874" y="3632235"/>
                  <a:pt x="7766180" y="3630023"/>
                  <a:pt x="7770518" y="3626051"/>
                </a:cubicBezTo>
                <a:lnTo>
                  <a:pt x="7770112" y="3626036"/>
                </a:lnTo>
                <a:cubicBezTo>
                  <a:pt x="7780973" y="3615021"/>
                  <a:pt x="7774943" y="3598785"/>
                  <a:pt x="7763111" y="3594411"/>
                </a:cubicBezTo>
                <a:close/>
                <a:moveTo>
                  <a:pt x="7895838" y="3593292"/>
                </a:moveTo>
                <a:cubicBezTo>
                  <a:pt x="7891807" y="3591941"/>
                  <a:pt x="7887159" y="3591983"/>
                  <a:pt x="7882339" y="3594085"/>
                </a:cubicBezTo>
                <a:cubicBezTo>
                  <a:pt x="7879712" y="3595182"/>
                  <a:pt x="7877548" y="3596664"/>
                  <a:pt x="7875846" y="3598391"/>
                </a:cubicBezTo>
                <a:cubicBezTo>
                  <a:pt x="7864945" y="3609445"/>
                  <a:pt x="7871831" y="3631053"/>
                  <a:pt x="7889897" y="3630926"/>
                </a:cubicBezTo>
                <a:cubicBezTo>
                  <a:pt x="7895024" y="3630890"/>
                  <a:pt x="7899941" y="3628682"/>
                  <a:pt x="7903451" y="3625121"/>
                </a:cubicBezTo>
                <a:cubicBezTo>
                  <a:pt x="7914471" y="3613947"/>
                  <a:pt x="7907931" y="3597347"/>
                  <a:pt x="7895838" y="3593292"/>
                </a:cubicBezTo>
                <a:close/>
                <a:moveTo>
                  <a:pt x="8022773" y="3591530"/>
                </a:moveTo>
                <a:cubicBezTo>
                  <a:pt x="8016798" y="3591571"/>
                  <a:pt x="8012217" y="3593690"/>
                  <a:pt x="8009057" y="3596894"/>
                </a:cubicBezTo>
                <a:cubicBezTo>
                  <a:pt x="7998630" y="3607467"/>
                  <a:pt x="8003384" y="3629956"/>
                  <a:pt x="8023059" y="3629801"/>
                </a:cubicBezTo>
                <a:cubicBezTo>
                  <a:pt x="8028185" y="3629765"/>
                  <a:pt x="8032891" y="3627770"/>
                  <a:pt x="8036419" y="3624192"/>
                </a:cubicBezTo>
                <a:cubicBezTo>
                  <a:pt x="8048567" y="3611874"/>
                  <a:pt x="8039744" y="3591411"/>
                  <a:pt x="8022773" y="3591530"/>
                </a:cubicBezTo>
                <a:close/>
                <a:moveTo>
                  <a:pt x="7443385" y="2922045"/>
                </a:moveTo>
                <a:cubicBezTo>
                  <a:pt x="7436579" y="2920838"/>
                  <a:pt x="7429430" y="2920938"/>
                  <a:pt x="7422287" y="2922557"/>
                </a:cubicBezTo>
                <a:cubicBezTo>
                  <a:pt x="7393736" y="2929029"/>
                  <a:pt x="7375843" y="2957412"/>
                  <a:pt x="7382320" y="2985987"/>
                </a:cubicBezTo>
                <a:cubicBezTo>
                  <a:pt x="7388858" y="3014830"/>
                  <a:pt x="7417235" y="3032699"/>
                  <a:pt x="7445786" y="3026227"/>
                </a:cubicBezTo>
                <a:cubicBezTo>
                  <a:pt x="7474361" y="3019750"/>
                  <a:pt x="7492528" y="2991331"/>
                  <a:pt x="7485990" y="2962488"/>
                </a:cubicBezTo>
                <a:cubicBezTo>
                  <a:pt x="7481132" y="2941057"/>
                  <a:pt x="7463801" y="2925668"/>
                  <a:pt x="7443385" y="2922045"/>
                </a:cubicBezTo>
                <a:close/>
                <a:moveTo>
                  <a:pt x="7442438" y="2862116"/>
                </a:moveTo>
                <a:cubicBezTo>
                  <a:pt x="7475404" y="2864555"/>
                  <a:pt x="7506371" y="2881409"/>
                  <a:pt x="7526009" y="2909353"/>
                </a:cubicBezTo>
                <a:cubicBezTo>
                  <a:pt x="7552462" y="2946550"/>
                  <a:pt x="7553601" y="2995792"/>
                  <a:pt x="7529471" y="3034432"/>
                </a:cubicBezTo>
                <a:cubicBezTo>
                  <a:pt x="7513123" y="3060132"/>
                  <a:pt x="7487621" y="3077679"/>
                  <a:pt x="7459094" y="3084145"/>
                </a:cubicBezTo>
                <a:cubicBezTo>
                  <a:pt x="7444929" y="3087356"/>
                  <a:pt x="7430017" y="3087839"/>
                  <a:pt x="7415124" y="3085242"/>
                </a:cubicBezTo>
                <a:cubicBezTo>
                  <a:pt x="7370217" y="3077683"/>
                  <a:pt x="7334480" y="3043743"/>
                  <a:pt x="7324366" y="2999125"/>
                </a:cubicBezTo>
                <a:cubicBezTo>
                  <a:pt x="7310610" y="2938440"/>
                  <a:pt x="7348490" y="2878354"/>
                  <a:pt x="7409151" y="2864604"/>
                </a:cubicBezTo>
                <a:cubicBezTo>
                  <a:pt x="7420238" y="2862091"/>
                  <a:pt x="7431449" y="2861303"/>
                  <a:pt x="7442438" y="2862116"/>
                </a:cubicBezTo>
                <a:close/>
                <a:moveTo>
                  <a:pt x="7453875" y="2856302"/>
                </a:moveTo>
                <a:cubicBezTo>
                  <a:pt x="7438544" y="2853737"/>
                  <a:pt x="7422826" y="2854199"/>
                  <a:pt x="7407649" y="2857639"/>
                </a:cubicBezTo>
                <a:cubicBezTo>
                  <a:pt x="7392581" y="2861054"/>
                  <a:pt x="7378049" y="2867399"/>
                  <a:pt x="7364969" y="2876644"/>
                </a:cubicBezTo>
                <a:cubicBezTo>
                  <a:pt x="7325577" y="2904722"/>
                  <a:pt x="7306892" y="2953586"/>
                  <a:pt x="7317564" y="3000667"/>
                </a:cubicBezTo>
                <a:cubicBezTo>
                  <a:pt x="7332176" y="3065132"/>
                  <a:pt x="7396208" y="3105269"/>
                  <a:pt x="7460466" y="3090986"/>
                </a:cubicBezTo>
                <a:cubicBezTo>
                  <a:pt x="7507814" y="3080253"/>
                  <a:pt x="7543785" y="3042056"/>
                  <a:pt x="7551890" y="2994462"/>
                </a:cubicBezTo>
                <a:cubicBezTo>
                  <a:pt x="7560232" y="2946788"/>
                  <a:pt x="7538816" y="2899016"/>
                  <a:pt x="7497777" y="2873123"/>
                </a:cubicBezTo>
                <a:cubicBezTo>
                  <a:pt x="7484149" y="2864459"/>
                  <a:pt x="7469206" y="2858867"/>
                  <a:pt x="7453875" y="2856302"/>
                </a:cubicBezTo>
                <a:close/>
                <a:moveTo>
                  <a:pt x="7611766" y="2660487"/>
                </a:moveTo>
                <a:lnTo>
                  <a:pt x="7502927" y="2685158"/>
                </a:lnTo>
                <a:lnTo>
                  <a:pt x="7532985" y="2704107"/>
                </a:lnTo>
                <a:lnTo>
                  <a:pt x="7641824" y="2679436"/>
                </a:lnTo>
                <a:close/>
                <a:moveTo>
                  <a:pt x="7521653" y="2603677"/>
                </a:moveTo>
                <a:lnTo>
                  <a:pt x="7412814" y="2628348"/>
                </a:lnTo>
                <a:lnTo>
                  <a:pt x="7442872" y="2647297"/>
                </a:lnTo>
                <a:lnTo>
                  <a:pt x="7551687" y="2622631"/>
                </a:lnTo>
                <a:close/>
                <a:moveTo>
                  <a:pt x="7431540" y="2546867"/>
                </a:moveTo>
                <a:lnTo>
                  <a:pt x="7322433" y="2571599"/>
                </a:lnTo>
                <a:lnTo>
                  <a:pt x="7352753" y="2590463"/>
                </a:lnTo>
                <a:lnTo>
                  <a:pt x="7461568" y="2565798"/>
                </a:lnTo>
                <a:close/>
                <a:moveTo>
                  <a:pt x="7341427" y="2490057"/>
                </a:moveTo>
                <a:lnTo>
                  <a:pt x="7232320" y="2514789"/>
                </a:lnTo>
                <a:lnTo>
                  <a:pt x="7262348" y="2533719"/>
                </a:lnTo>
                <a:lnTo>
                  <a:pt x="7371455" y="2508988"/>
                </a:lnTo>
                <a:close/>
                <a:moveTo>
                  <a:pt x="7250985" y="2433040"/>
                </a:moveTo>
                <a:lnTo>
                  <a:pt x="7142146" y="2457711"/>
                </a:lnTo>
                <a:lnTo>
                  <a:pt x="7172234" y="2476910"/>
                </a:lnTo>
                <a:lnTo>
                  <a:pt x="7281342" y="2452178"/>
                </a:lnTo>
                <a:close/>
                <a:moveTo>
                  <a:pt x="7160872" y="2376231"/>
                </a:moveTo>
                <a:lnTo>
                  <a:pt x="7052033" y="2400902"/>
                </a:lnTo>
                <a:lnTo>
                  <a:pt x="7082061" y="2419832"/>
                </a:lnTo>
                <a:lnTo>
                  <a:pt x="7190900" y="2395161"/>
                </a:lnTo>
                <a:close/>
                <a:moveTo>
                  <a:pt x="7070758" y="2319420"/>
                </a:moveTo>
                <a:lnTo>
                  <a:pt x="6961919" y="2344091"/>
                </a:lnTo>
                <a:lnTo>
                  <a:pt x="6991946" y="2363021"/>
                </a:lnTo>
                <a:lnTo>
                  <a:pt x="7100785" y="2338350"/>
                </a:lnTo>
                <a:close/>
                <a:moveTo>
                  <a:pt x="7788155" y="2271237"/>
                </a:moveTo>
                <a:cubicBezTo>
                  <a:pt x="7778085" y="2273520"/>
                  <a:pt x="7771495" y="2283576"/>
                  <a:pt x="7773839" y="2293913"/>
                </a:cubicBezTo>
                <a:cubicBezTo>
                  <a:pt x="7774148" y="2295279"/>
                  <a:pt x="7774397" y="2296376"/>
                  <a:pt x="7774975" y="2297680"/>
                </a:cubicBezTo>
                <a:cubicBezTo>
                  <a:pt x="7775486" y="2298692"/>
                  <a:pt x="7776003" y="2299729"/>
                  <a:pt x="7776812" y="2300699"/>
                </a:cubicBezTo>
                <a:cubicBezTo>
                  <a:pt x="7777592" y="2301650"/>
                  <a:pt x="7778438" y="2302894"/>
                  <a:pt x="7779247" y="2303864"/>
                </a:cubicBezTo>
                <a:cubicBezTo>
                  <a:pt x="7780234" y="2304486"/>
                  <a:pt x="7781312" y="2305395"/>
                  <a:pt x="7782299" y="2306018"/>
                </a:cubicBezTo>
                <a:cubicBezTo>
                  <a:pt x="7786635" y="2308751"/>
                  <a:pt x="7791699" y="2309603"/>
                  <a:pt x="7796600" y="2308492"/>
                </a:cubicBezTo>
                <a:cubicBezTo>
                  <a:pt x="7806937" y="2306149"/>
                  <a:pt x="7813461" y="2295801"/>
                  <a:pt x="7811118" y="2285463"/>
                </a:cubicBezTo>
                <a:cubicBezTo>
                  <a:pt x="7808775" y="2275125"/>
                  <a:pt x="7798493" y="2268894"/>
                  <a:pt x="7788155" y="2271237"/>
                </a:cubicBezTo>
                <a:close/>
                <a:moveTo>
                  <a:pt x="7675868" y="2199613"/>
                </a:moveTo>
                <a:cubicBezTo>
                  <a:pt x="7661946" y="2202769"/>
                  <a:pt x="7653104" y="2222794"/>
                  <a:pt x="7668437" y="2234006"/>
                </a:cubicBezTo>
                <a:cubicBezTo>
                  <a:pt x="7672956" y="2237545"/>
                  <a:pt x="7678683" y="2238836"/>
                  <a:pt x="7684120" y="2237603"/>
                </a:cubicBezTo>
                <a:cubicBezTo>
                  <a:pt x="7700097" y="2233674"/>
                  <a:pt x="7704344" y="2213281"/>
                  <a:pt x="7691226" y="2203360"/>
                </a:cubicBezTo>
                <a:cubicBezTo>
                  <a:pt x="7686030" y="2199437"/>
                  <a:pt x="7680646" y="2198530"/>
                  <a:pt x="7675868" y="2199613"/>
                </a:cubicBezTo>
                <a:close/>
                <a:moveTo>
                  <a:pt x="7570505" y="2128906"/>
                </a:moveTo>
                <a:cubicBezTo>
                  <a:pt x="7567677" y="2128419"/>
                  <a:pt x="7565031" y="2128506"/>
                  <a:pt x="7562642" y="2129047"/>
                </a:cubicBezTo>
                <a:cubicBezTo>
                  <a:pt x="7547379" y="2132507"/>
                  <a:pt x="7541717" y="2154349"/>
                  <a:pt x="7557006" y="2164008"/>
                </a:cubicBezTo>
                <a:cubicBezTo>
                  <a:pt x="7561343" y="2166742"/>
                  <a:pt x="7566406" y="2167594"/>
                  <a:pt x="7571307" y="2166483"/>
                </a:cubicBezTo>
                <a:cubicBezTo>
                  <a:pt x="7591982" y="2161796"/>
                  <a:pt x="7591003" y="2132257"/>
                  <a:pt x="7570505" y="2128906"/>
                </a:cubicBezTo>
                <a:close/>
                <a:moveTo>
                  <a:pt x="7450091" y="2057842"/>
                </a:moveTo>
                <a:cubicBezTo>
                  <a:pt x="7435511" y="2061147"/>
                  <a:pt x="7429117" y="2081565"/>
                  <a:pt x="7443139" y="2091973"/>
                </a:cubicBezTo>
                <a:cubicBezTo>
                  <a:pt x="7447664" y="2095536"/>
                  <a:pt x="7453385" y="2096802"/>
                  <a:pt x="7458822" y="2095570"/>
                </a:cubicBezTo>
                <a:cubicBezTo>
                  <a:pt x="7478962" y="2091005"/>
                  <a:pt x="7478731" y="2062167"/>
                  <a:pt x="7458581" y="2057865"/>
                </a:cubicBezTo>
                <a:cubicBezTo>
                  <a:pt x="7455539" y="2057222"/>
                  <a:pt x="7452675" y="2057256"/>
                  <a:pt x="7450091" y="2057842"/>
                </a:cubicBezTo>
                <a:close/>
                <a:moveTo>
                  <a:pt x="7345232" y="1986866"/>
                </a:moveTo>
                <a:cubicBezTo>
                  <a:pt x="7342380" y="1986385"/>
                  <a:pt x="7339709" y="1986478"/>
                  <a:pt x="7337295" y="1987025"/>
                </a:cubicBezTo>
                <a:cubicBezTo>
                  <a:pt x="7322057" y="1990479"/>
                  <a:pt x="7316400" y="2012115"/>
                  <a:pt x="7331733" y="2021969"/>
                </a:cubicBezTo>
                <a:cubicBezTo>
                  <a:pt x="7336069" y="2024703"/>
                  <a:pt x="7341108" y="2025560"/>
                  <a:pt x="7346009" y="2024449"/>
                </a:cubicBezTo>
                <a:cubicBezTo>
                  <a:pt x="7366685" y="2019763"/>
                  <a:pt x="7365796" y="1990511"/>
                  <a:pt x="7345232" y="1986866"/>
                </a:cubicBezTo>
                <a:close/>
                <a:moveTo>
                  <a:pt x="7023600" y="1951134"/>
                </a:moveTo>
                <a:cubicBezTo>
                  <a:pt x="7022722" y="1951333"/>
                  <a:pt x="7021898" y="1951879"/>
                  <a:pt x="7021370" y="1952716"/>
                </a:cubicBezTo>
                <a:cubicBezTo>
                  <a:pt x="7020277" y="1954118"/>
                  <a:pt x="7020769" y="1956288"/>
                  <a:pt x="7022420" y="1957349"/>
                </a:cubicBezTo>
                <a:lnTo>
                  <a:pt x="7439886" y="2220643"/>
                </a:lnTo>
                <a:lnTo>
                  <a:pt x="7445894" y="2251820"/>
                </a:lnTo>
                <a:lnTo>
                  <a:pt x="7589752" y="2342512"/>
                </a:lnTo>
                <a:lnTo>
                  <a:pt x="7620455" y="2334527"/>
                </a:lnTo>
                <a:lnTo>
                  <a:pt x="7873904" y="2494377"/>
                </a:lnTo>
                <a:lnTo>
                  <a:pt x="7908501" y="2647005"/>
                </a:lnTo>
                <a:cubicBezTo>
                  <a:pt x="7908750" y="2648102"/>
                  <a:pt x="7909493" y="2648780"/>
                  <a:pt x="7910157" y="2649219"/>
                </a:cubicBezTo>
                <a:lnTo>
                  <a:pt x="8064920" y="2746768"/>
                </a:lnTo>
                <a:lnTo>
                  <a:pt x="8061855" y="2764436"/>
                </a:lnTo>
                <a:cubicBezTo>
                  <a:pt x="8065370" y="2779942"/>
                  <a:pt x="8080652" y="2789347"/>
                  <a:pt x="8095891" y="2785892"/>
                </a:cubicBezTo>
                <a:cubicBezTo>
                  <a:pt x="8111397" y="2782377"/>
                  <a:pt x="8120862" y="2767364"/>
                  <a:pt x="8117347" y="2751857"/>
                </a:cubicBezTo>
                <a:cubicBezTo>
                  <a:pt x="8113893" y="2736619"/>
                  <a:pt x="8098819" y="2726885"/>
                  <a:pt x="8083312" y="2730400"/>
                </a:cubicBezTo>
                <a:lnTo>
                  <a:pt x="8068685" y="2740789"/>
                </a:lnTo>
                <a:lnTo>
                  <a:pt x="7914994" y="2644098"/>
                </a:lnTo>
                <a:lnTo>
                  <a:pt x="7880397" y="2491470"/>
                </a:lnTo>
                <a:cubicBezTo>
                  <a:pt x="7880149" y="2490373"/>
                  <a:pt x="7879698" y="2489629"/>
                  <a:pt x="7879040" y="2489214"/>
                </a:cubicBezTo>
                <a:lnTo>
                  <a:pt x="7026270" y="1951606"/>
                </a:lnTo>
                <a:cubicBezTo>
                  <a:pt x="7025433" y="1951078"/>
                  <a:pt x="7024478" y="1950935"/>
                  <a:pt x="7023600" y="1951134"/>
                </a:cubicBezTo>
                <a:close/>
                <a:moveTo>
                  <a:pt x="7233284" y="1915832"/>
                </a:moveTo>
                <a:cubicBezTo>
                  <a:pt x="7230241" y="1915188"/>
                  <a:pt x="7227383" y="1915247"/>
                  <a:pt x="7224799" y="1915832"/>
                </a:cubicBezTo>
                <a:cubicBezTo>
                  <a:pt x="7210219" y="1919137"/>
                  <a:pt x="7203843" y="1939526"/>
                  <a:pt x="7217842" y="1949939"/>
                </a:cubicBezTo>
                <a:cubicBezTo>
                  <a:pt x="7222366" y="1953502"/>
                  <a:pt x="7228088" y="1954769"/>
                  <a:pt x="7233549" y="1953531"/>
                </a:cubicBezTo>
                <a:cubicBezTo>
                  <a:pt x="7253664" y="1948971"/>
                  <a:pt x="7253433" y="1920134"/>
                  <a:pt x="7233284" y="1915832"/>
                </a:cubicBezTo>
                <a:close/>
                <a:moveTo>
                  <a:pt x="7119934" y="1844833"/>
                </a:moveTo>
                <a:cubicBezTo>
                  <a:pt x="7117106" y="1844346"/>
                  <a:pt x="7114484" y="1844427"/>
                  <a:pt x="7112095" y="1844969"/>
                </a:cubicBezTo>
                <a:cubicBezTo>
                  <a:pt x="7096979" y="1848396"/>
                  <a:pt x="7091126" y="1870076"/>
                  <a:pt x="7106435" y="1879935"/>
                </a:cubicBezTo>
                <a:cubicBezTo>
                  <a:pt x="7110771" y="1882669"/>
                  <a:pt x="7115835" y="1883521"/>
                  <a:pt x="7120736" y="1882410"/>
                </a:cubicBezTo>
                <a:cubicBezTo>
                  <a:pt x="7141411" y="1877724"/>
                  <a:pt x="7140766" y="1848416"/>
                  <a:pt x="7119934" y="1844833"/>
                </a:cubicBezTo>
                <a:close/>
                <a:moveTo>
                  <a:pt x="6999768" y="1773843"/>
                </a:moveTo>
                <a:cubicBezTo>
                  <a:pt x="6995038" y="1774915"/>
                  <a:pt x="6990693" y="1777797"/>
                  <a:pt x="6987911" y="1782375"/>
                </a:cubicBezTo>
                <a:cubicBezTo>
                  <a:pt x="6987021" y="1783423"/>
                  <a:pt x="6986440" y="1784708"/>
                  <a:pt x="6986086" y="1785634"/>
                </a:cubicBezTo>
                <a:cubicBezTo>
                  <a:pt x="6985506" y="1786919"/>
                  <a:pt x="6985279" y="1788406"/>
                  <a:pt x="6985260" y="1789564"/>
                </a:cubicBezTo>
                <a:cubicBezTo>
                  <a:pt x="6984966" y="1790759"/>
                  <a:pt x="6984923" y="1791922"/>
                  <a:pt x="6984897" y="1793056"/>
                </a:cubicBezTo>
                <a:cubicBezTo>
                  <a:pt x="6984939" y="1794482"/>
                  <a:pt x="6984919" y="1795640"/>
                  <a:pt x="6985229" y="1797005"/>
                </a:cubicBezTo>
                <a:cubicBezTo>
                  <a:pt x="6987572" y="1807343"/>
                  <a:pt x="6997920" y="1813867"/>
                  <a:pt x="7008258" y="1811523"/>
                </a:cubicBezTo>
                <a:cubicBezTo>
                  <a:pt x="7018596" y="1809180"/>
                  <a:pt x="7025120" y="1798832"/>
                  <a:pt x="7022776" y="1788494"/>
                </a:cubicBezTo>
                <a:cubicBezTo>
                  <a:pt x="7022467" y="1787129"/>
                  <a:pt x="7021950" y="1786092"/>
                  <a:pt x="7021640" y="1784727"/>
                </a:cubicBezTo>
                <a:cubicBezTo>
                  <a:pt x="7021129" y="1783715"/>
                  <a:pt x="7020320" y="1782745"/>
                  <a:pt x="7019808" y="1781733"/>
                </a:cubicBezTo>
                <a:cubicBezTo>
                  <a:pt x="7019023" y="1780757"/>
                  <a:pt x="7018177" y="1779514"/>
                  <a:pt x="7017100" y="1778604"/>
                </a:cubicBezTo>
                <a:cubicBezTo>
                  <a:pt x="7012234" y="1773991"/>
                  <a:pt x="7005693" y="1772500"/>
                  <a:pt x="6999768" y="1773843"/>
                </a:cubicBezTo>
                <a:close/>
                <a:moveTo>
                  <a:pt x="6873381" y="927269"/>
                </a:moveTo>
                <a:cubicBezTo>
                  <a:pt x="6866518" y="926449"/>
                  <a:pt x="6859386" y="926953"/>
                  <a:pt x="6852346" y="928973"/>
                </a:cubicBezTo>
                <a:cubicBezTo>
                  <a:pt x="6824207" y="937049"/>
                  <a:pt x="6807947" y="966398"/>
                  <a:pt x="6816030" y="994562"/>
                </a:cubicBezTo>
                <a:cubicBezTo>
                  <a:pt x="6824188" y="1022989"/>
                  <a:pt x="6853530" y="1039225"/>
                  <a:pt x="6881670" y="1031149"/>
                </a:cubicBezTo>
                <a:cubicBezTo>
                  <a:pt x="6909833" y="1023066"/>
                  <a:pt x="6926364" y="993665"/>
                  <a:pt x="6918205" y="965238"/>
                </a:cubicBezTo>
                <a:cubicBezTo>
                  <a:pt x="6912143" y="944116"/>
                  <a:pt x="6893970" y="929732"/>
                  <a:pt x="6873381" y="927269"/>
                </a:cubicBezTo>
                <a:close/>
                <a:moveTo>
                  <a:pt x="6869046" y="867487"/>
                </a:moveTo>
                <a:cubicBezTo>
                  <a:pt x="6902097" y="868058"/>
                  <a:pt x="6933968" y="883134"/>
                  <a:pt x="6955155" y="909923"/>
                </a:cubicBezTo>
                <a:cubicBezTo>
                  <a:pt x="6983668" y="945565"/>
                  <a:pt x="6987590" y="994663"/>
                  <a:pt x="6965683" y="1034606"/>
                </a:cubicBezTo>
                <a:cubicBezTo>
                  <a:pt x="6950815" y="1061190"/>
                  <a:pt x="6926346" y="1080150"/>
                  <a:pt x="6898231" y="1088219"/>
                </a:cubicBezTo>
                <a:cubicBezTo>
                  <a:pt x="6884269" y="1092226"/>
                  <a:pt x="6869408" y="1093552"/>
                  <a:pt x="6854393" y="1091801"/>
                </a:cubicBezTo>
                <a:cubicBezTo>
                  <a:pt x="6809130" y="1086793"/>
                  <a:pt x="6771531" y="1054929"/>
                  <a:pt x="6758910" y="1010954"/>
                </a:cubicBezTo>
                <a:cubicBezTo>
                  <a:pt x="6741745" y="951143"/>
                  <a:pt x="6776166" y="889012"/>
                  <a:pt x="6835953" y="871854"/>
                </a:cubicBezTo>
                <a:cubicBezTo>
                  <a:pt x="6846880" y="868718"/>
                  <a:pt x="6858029" y="867296"/>
                  <a:pt x="6869046" y="867487"/>
                </a:cubicBezTo>
                <a:close/>
                <a:moveTo>
                  <a:pt x="6880136" y="861036"/>
                </a:moveTo>
                <a:cubicBezTo>
                  <a:pt x="6864685" y="859342"/>
                  <a:pt x="6849018" y="860691"/>
                  <a:pt x="6834059" y="864984"/>
                </a:cubicBezTo>
                <a:cubicBezTo>
                  <a:pt x="6819209" y="869246"/>
                  <a:pt x="6805059" y="876403"/>
                  <a:pt x="6792523" y="886373"/>
                </a:cubicBezTo>
                <a:cubicBezTo>
                  <a:pt x="6754781" y="916633"/>
                  <a:pt x="6738889" y="966476"/>
                  <a:pt x="6752206" y="1012878"/>
                </a:cubicBezTo>
                <a:cubicBezTo>
                  <a:pt x="6770440" y="1076413"/>
                  <a:pt x="6836640" y="1112866"/>
                  <a:pt x="6899987" y="1094972"/>
                </a:cubicBezTo>
                <a:cubicBezTo>
                  <a:pt x="6946653" y="1081579"/>
                  <a:pt x="6980406" y="1041409"/>
                  <a:pt x="6985806" y="993433"/>
                </a:cubicBezTo>
                <a:cubicBezTo>
                  <a:pt x="6991439" y="945364"/>
                  <a:pt x="6967356" y="898878"/>
                  <a:pt x="6924918" y="875347"/>
                </a:cubicBezTo>
                <a:cubicBezTo>
                  <a:pt x="6910823" y="867468"/>
                  <a:pt x="6895587" y="862730"/>
                  <a:pt x="6880136" y="861036"/>
                </a:cubicBezTo>
                <a:close/>
                <a:moveTo>
                  <a:pt x="7026700" y="656610"/>
                </a:moveTo>
                <a:lnTo>
                  <a:pt x="6919430" y="687396"/>
                </a:lnTo>
                <a:lnTo>
                  <a:pt x="6950511" y="704615"/>
                </a:lnTo>
                <a:lnTo>
                  <a:pt x="7057781" y="673829"/>
                </a:lnTo>
                <a:close/>
                <a:moveTo>
                  <a:pt x="6933519" y="604986"/>
                </a:moveTo>
                <a:lnTo>
                  <a:pt x="6826249" y="635772"/>
                </a:lnTo>
                <a:lnTo>
                  <a:pt x="6857330" y="652991"/>
                </a:lnTo>
                <a:lnTo>
                  <a:pt x="6964576" y="622212"/>
                </a:lnTo>
                <a:close/>
                <a:moveTo>
                  <a:pt x="6840337" y="553363"/>
                </a:moveTo>
                <a:lnTo>
                  <a:pt x="6732803" y="584225"/>
                </a:lnTo>
                <a:lnTo>
                  <a:pt x="6764141" y="601344"/>
                </a:lnTo>
                <a:lnTo>
                  <a:pt x="6871387" y="570565"/>
                </a:lnTo>
                <a:close/>
                <a:moveTo>
                  <a:pt x="6747156" y="501740"/>
                </a:moveTo>
                <a:lnTo>
                  <a:pt x="6639622" y="532602"/>
                </a:lnTo>
                <a:lnTo>
                  <a:pt x="6670672" y="549804"/>
                </a:lnTo>
                <a:lnTo>
                  <a:pt x="6778206" y="518942"/>
                </a:lnTo>
                <a:close/>
                <a:moveTo>
                  <a:pt x="6653633" y="449929"/>
                </a:moveTo>
                <a:lnTo>
                  <a:pt x="6546364" y="480714"/>
                </a:lnTo>
                <a:lnTo>
                  <a:pt x="6577490" y="498181"/>
                </a:lnTo>
                <a:lnTo>
                  <a:pt x="6685024" y="467319"/>
                </a:lnTo>
                <a:close/>
                <a:moveTo>
                  <a:pt x="6560452" y="398305"/>
                </a:moveTo>
                <a:lnTo>
                  <a:pt x="6453182" y="429091"/>
                </a:lnTo>
                <a:lnTo>
                  <a:pt x="6484232" y="446293"/>
                </a:lnTo>
                <a:lnTo>
                  <a:pt x="6591502" y="415507"/>
                </a:lnTo>
                <a:close/>
                <a:moveTo>
                  <a:pt x="6467272" y="346681"/>
                </a:moveTo>
                <a:lnTo>
                  <a:pt x="6360002" y="377467"/>
                </a:lnTo>
                <a:lnTo>
                  <a:pt x="6391052" y="394669"/>
                </a:lnTo>
                <a:lnTo>
                  <a:pt x="6498322" y="363883"/>
                </a:lnTo>
                <a:close/>
                <a:moveTo>
                  <a:pt x="7180797" y="258008"/>
                </a:moveTo>
                <a:cubicBezTo>
                  <a:pt x="7170873" y="260856"/>
                  <a:pt x="7164862" y="271268"/>
                  <a:pt x="7167786" y="281457"/>
                </a:cubicBezTo>
                <a:cubicBezTo>
                  <a:pt x="7168172" y="282803"/>
                  <a:pt x="7168483" y="283884"/>
                  <a:pt x="7169133" y="285154"/>
                </a:cubicBezTo>
                <a:cubicBezTo>
                  <a:pt x="7169701" y="286135"/>
                  <a:pt x="7170276" y="287141"/>
                  <a:pt x="7171139" y="288064"/>
                </a:cubicBezTo>
                <a:cubicBezTo>
                  <a:pt x="7171971" y="288969"/>
                  <a:pt x="7172886" y="290163"/>
                  <a:pt x="7173749" y="291086"/>
                </a:cubicBezTo>
                <a:cubicBezTo>
                  <a:pt x="7174769" y="291651"/>
                  <a:pt x="7175896" y="292498"/>
                  <a:pt x="7176917" y="293063"/>
                </a:cubicBezTo>
                <a:cubicBezTo>
                  <a:pt x="7181401" y="295548"/>
                  <a:pt x="7186505" y="296112"/>
                  <a:pt x="7191335" y="294726"/>
                </a:cubicBezTo>
                <a:cubicBezTo>
                  <a:pt x="7201524" y="291802"/>
                  <a:pt x="7207452" y="281101"/>
                  <a:pt x="7204528" y="270912"/>
                </a:cubicBezTo>
                <a:cubicBezTo>
                  <a:pt x="7201604" y="260724"/>
                  <a:pt x="7190986" y="255084"/>
                  <a:pt x="7180797" y="258008"/>
                </a:cubicBezTo>
                <a:close/>
                <a:moveTo>
                  <a:pt x="7064639" y="192847"/>
                </a:moveTo>
                <a:cubicBezTo>
                  <a:pt x="7050918" y="196785"/>
                  <a:pt x="7043222" y="217278"/>
                  <a:pt x="7059165" y="227606"/>
                </a:cubicBezTo>
                <a:cubicBezTo>
                  <a:pt x="7063877" y="230883"/>
                  <a:pt x="7069668" y="231848"/>
                  <a:pt x="7075026" y="230310"/>
                </a:cubicBezTo>
                <a:cubicBezTo>
                  <a:pt x="7090755" y="225484"/>
                  <a:pt x="7093842" y="204883"/>
                  <a:pt x="7080185" y="195720"/>
                </a:cubicBezTo>
                <a:cubicBezTo>
                  <a:pt x="7074775" y="192097"/>
                  <a:pt x="7069349" y="191496"/>
                  <a:pt x="7064639" y="192847"/>
                </a:cubicBezTo>
                <a:close/>
                <a:moveTo>
                  <a:pt x="6955446" y="128211"/>
                </a:moveTo>
                <a:cubicBezTo>
                  <a:pt x="6952596" y="127885"/>
                  <a:pt x="6949959" y="128121"/>
                  <a:pt x="6947604" y="128797"/>
                </a:cubicBezTo>
                <a:cubicBezTo>
                  <a:pt x="6932561" y="133114"/>
                  <a:pt x="6928144" y="155242"/>
                  <a:pt x="6943954" y="164021"/>
                </a:cubicBezTo>
                <a:cubicBezTo>
                  <a:pt x="6948438" y="166505"/>
                  <a:pt x="6953542" y="167069"/>
                  <a:pt x="6958372" y="165683"/>
                </a:cubicBezTo>
                <a:cubicBezTo>
                  <a:pt x="6978749" y="159835"/>
                  <a:pt x="6976101" y="130398"/>
                  <a:pt x="6955446" y="128211"/>
                </a:cubicBezTo>
                <a:close/>
                <a:moveTo>
                  <a:pt x="6839685" y="63614"/>
                </a:moveTo>
                <a:cubicBezTo>
                  <a:pt x="6836611" y="63143"/>
                  <a:pt x="6833754" y="63339"/>
                  <a:pt x="6831207" y="64070"/>
                </a:cubicBezTo>
                <a:cubicBezTo>
                  <a:pt x="6816837" y="68194"/>
                  <a:pt x="6811607" y="88942"/>
                  <a:pt x="6826196" y="98540"/>
                </a:cubicBezTo>
                <a:cubicBezTo>
                  <a:pt x="6830915" y="101841"/>
                  <a:pt x="6836699" y="102782"/>
                  <a:pt x="6842058" y="101244"/>
                </a:cubicBezTo>
                <a:cubicBezTo>
                  <a:pt x="6861906" y="95548"/>
                  <a:pt x="6860045" y="66769"/>
                  <a:pt x="6839685" y="63614"/>
                </a:cubicBezTo>
                <a:close/>
                <a:moveTo>
                  <a:pt x="7654747" y="0"/>
                </a:moveTo>
                <a:lnTo>
                  <a:pt x="7762434" y="0"/>
                </a:lnTo>
                <a:lnTo>
                  <a:pt x="7716350" y="34110"/>
                </a:lnTo>
                <a:close/>
                <a:moveTo>
                  <a:pt x="6434599" y="0"/>
                </a:moveTo>
                <a:lnTo>
                  <a:pt x="6714371" y="0"/>
                </a:lnTo>
                <a:lnTo>
                  <a:pt x="6701216" y="15598"/>
                </a:lnTo>
                <a:cubicBezTo>
                  <a:pt x="6700216" y="22739"/>
                  <a:pt x="6703076" y="30462"/>
                  <a:pt x="6711009" y="34948"/>
                </a:cubicBezTo>
                <a:cubicBezTo>
                  <a:pt x="6715493" y="37432"/>
                  <a:pt x="6720573" y="38003"/>
                  <a:pt x="6725403" y="36617"/>
                </a:cubicBezTo>
                <a:cubicBezTo>
                  <a:pt x="6740686" y="32230"/>
                  <a:pt x="6743077" y="14734"/>
                  <a:pt x="6734569" y="5216"/>
                </a:cubicBezTo>
                <a:lnTo>
                  <a:pt x="6724214" y="0"/>
                </a:lnTo>
                <a:lnTo>
                  <a:pt x="7224348" y="0"/>
                </a:lnTo>
                <a:lnTo>
                  <a:pt x="7441264" y="120187"/>
                </a:lnTo>
                <a:lnTo>
                  <a:pt x="7439208" y="137964"/>
                </a:lnTo>
                <a:cubicBezTo>
                  <a:pt x="7443518" y="152983"/>
                  <a:pt x="7459390" y="161796"/>
                  <a:pt x="7474409" y="157486"/>
                </a:cubicBezTo>
                <a:cubicBezTo>
                  <a:pt x="7489428" y="153176"/>
                  <a:pt x="7498210" y="137286"/>
                  <a:pt x="7493900" y="122268"/>
                </a:cubicBezTo>
                <a:cubicBezTo>
                  <a:pt x="7489590" y="107249"/>
                  <a:pt x="7473724" y="98459"/>
                  <a:pt x="7458706" y="102770"/>
                </a:cubicBezTo>
                <a:lnTo>
                  <a:pt x="7444695" y="113965"/>
                </a:lnTo>
                <a:lnTo>
                  <a:pt x="7238986" y="0"/>
                </a:lnTo>
                <a:lnTo>
                  <a:pt x="7640707" y="0"/>
                </a:lnTo>
                <a:lnTo>
                  <a:pt x="7710308" y="38583"/>
                </a:lnTo>
                <a:lnTo>
                  <a:pt x="7490326" y="201405"/>
                </a:lnTo>
                <a:lnTo>
                  <a:pt x="7490326" y="708629"/>
                </a:lnTo>
                <a:lnTo>
                  <a:pt x="7487428" y="710945"/>
                </a:lnTo>
                <a:lnTo>
                  <a:pt x="7328516" y="623100"/>
                </a:lnTo>
                <a:lnTo>
                  <a:pt x="7285343" y="472672"/>
                </a:lnTo>
                <a:cubicBezTo>
                  <a:pt x="7285033" y="471591"/>
                  <a:pt x="7284541" y="470874"/>
                  <a:pt x="7283861" y="470497"/>
                </a:cubicBezTo>
                <a:close/>
                <a:moveTo>
                  <a:pt x="0" y="0"/>
                </a:moveTo>
                <a:lnTo>
                  <a:pt x="6420327" y="0"/>
                </a:lnTo>
                <a:lnTo>
                  <a:pt x="6830222" y="227189"/>
                </a:lnTo>
                <a:lnTo>
                  <a:pt x="6837984" y="257975"/>
                </a:lnTo>
                <a:lnTo>
                  <a:pt x="6986740" y="340387"/>
                </a:lnTo>
                <a:lnTo>
                  <a:pt x="7016940" y="330679"/>
                </a:lnTo>
                <a:lnTo>
                  <a:pt x="7279025" y="475942"/>
                </a:lnTo>
                <a:lnTo>
                  <a:pt x="7322197" y="626369"/>
                </a:lnTo>
                <a:cubicBezTo>
                  <a:pt x="7322508" y="627451"/>
                  <a:pt x="7323288" y="628085"/>
                  <a:pt x="7323975" y="628486"/>
                </a:cubicBezTo>
                <a:lnTo>
                  <a:pt x="7484008" y="717128"/>
                </a:lnTo>
                <a:lnTo>
                  <a:pt x="7481947" y="734938"/>
                </a:lnTo>
                <a:lnTo>
                  <a:pt x="7490326" y="745464"/>
                </a:lnTo>
                <a:lnTo>
                  <a:pt x="7490326" y="1032087"/>
                </a:lnTo>
                <a:lnTo>
                  <a:pt x="7285989" y="918882"/>
                </a:lnTo>
                <a:cubicBezTo>
                  <a:pt x="7285030" y="918169"/>
                  <a:pt x="7284061" y="918057"/>
                  <a:pt x="7283220" y="918298"/>
                </a:cubicBezTo>
                <a:cubicBezTo>
                  <a:pt x="7280625" y="919043"/>
                  <a:pt x="7279277" y="923410"/>
                  <a:pt x="7282833" y="925016"/>
                </a:cubicBezTo>
                <a:lnTo>
                  <a:pt x="7490326" y="1039975"/>
                </a:lnTo>
                <a:lnTo>
                  <a:pt x="7490326" y="1540025"/>
                </a:lnTo>
                <a:lnTo>
                  <a:pt x="7880376" y="1540025"/>
                </a:lnTo>
                <a:lnTo>
                  <a:pt x="7880376" y="2029248"/>
                </a:lnTo>
                <a:lnTo>
                  <a:pt x="7764501" y="1956197"/>
                </a:lnTo>
                <a:lnTo>
                  <a:pt x="7707388" y="1704239"/>
                </a:lnTo>
                <a:cubicBezTo>
                  <a:pt x="7707145" y="1703166"/>
                  <a:pt x="7706689" y="1702398"/>
                  <a:pt x="7705763" y="1702044"/>
                </a:cubicBezTo>
                <a:lnTo>
                  <a:pt x="7196762" y="1381178"/>
                </a:lnTo>
                <a:cubicBezTo>
                  <a:pt x="7195949" y="1380644"/>
                  <a:pt x="7195043" y="1380491"/>
                  <a:pt x="7194238" y="1380673"/>
                </a:cubicBezTo>
                <a:cubicBezTo>
                  <a:pt x="7193409" y="1380861"/>
                  <a:pt x="7192682" y="1381385"/>
                  <a:pt x="7192154" y="1382222"/>
                </a:cubicBezTo>
                <a:cubicBezTo>
                  <a:pt x="7191093" y="1383873"/>
                  <a:pt x="7191590" y="1386067"/>
                  <a:pt x="7193199" y="1386831"/>
                </a:cubicBezTo>
                <a:lnTo>
                  <a:pt x="7700835" y="1706878"/>
                </a:lnTo>
                <a:lnTo>
                  <a:pt x="7758008" y="1959105"/>
                </a:lnTo>
                <a:cubicBezTo>
                  <a:pt x="7758251" y="1960177"/>
                  <a:pt x="7758707" y="1960946"/>
                  <a:pt x="7759389" y="1961355"/>
                </a:cubicBezTo>
                <a:lnTo>
                  <a:pt x="7880376" y="2037636"/>
                </a:lnTo>
                <a:lnTo>
                  <a:pt x="7880376" y="2118898"/>
                </a:lnTo>
                <a:lnTo>
                  <a:pt x="8009263" y="2118898"/>
                </a:lnTo>
                <a:lnTo>
                  <a:pt x="8056000" y="2148366"/>
                </a:lnTo>
                <a:lnTo>
                  <a:pt x="8052941" y="2165999"/>
                </a:lnTo>
                <a:cubicBezTo>
                  <a:pt x="8056396" y="2181237"/>
                  <a:pt x="8071744" y="2190934"/>
                  <a:pt x="8086982" y="2187480"/>
                </a:cubicBezTo>
                <a:cubicBezTo>
                  <a:pt x="8102221" y="2184026"/>
                  <a:pt x="8111888" y="2168659"/>
                  <a:pt x="8108434" y="2153420"/>
                </a:cubicBezTo>
                <a:cubicBezTo>
                  <a:pt x="8104979" y="2138182"/>
                  <a:pt x="8089637" y="2128509"/>
                  <a:pt x="8074398" y="2131963"/>
                </a:cubicBezTo>
                <a:lnTo>
                  <a:pt x="8059778" y="2142348"/>
                </a:lnTo>
                <a:lnTo>
                  <a:pt x="8022581" y="2118898"/>
                </a:lnTo>
                <a:lnTo>
                  <a:pt x="8277511" y="2118898"/>
                </a:lnTo>
                <a:lnTo>
                  <a:pt x="8277511" y="2882908"/>
                </a:lnTo>
                <a:lnTo>
                  <a:pt x="8114152" y="2882908"/>
                </a:lnTo>
                <a:lnTo>
                  <a:pt x="8114152" y="3099872"/>
                </a:lnTo>
                <a:lnTo>
                  <a:pt x="7855806" y="2937004"/>
                </a:lnTo>
                <a:cubicBezTo>
                  <a:pt x="7854889" y="2936237"/>
                  <a:pt x="7853929" y="2936071"/>
                  <a:pt x="7853075" y="2936264"/>
                </a:cubicBezTo>
                <a:cubicBezTo>
                  <a:pt x="7850442" y="2936861"/>
                  <a:pt x="7848850" y="2941144"/>
                  <a:pt x="7852309" y="2942949"/>
                </a:cubicBezTo>
                <a:lnTo>
                  <a:pt x="8114152" y="3108030"/>
                </a:lnTo>
                <a:lnTo>
                  <a:pt x="8114152" y="3885713"/>
                </a:lnTo>
                <a:lnTo>
                  <a:pt x="7673111" y="3888899"/>
                </a:lnTo>
                <a:cubicBezTo>
                  <a:pt x="7672226" y="3888834"/>
                  <a:pt x="7671398" y="3889176"/>
                  <a:pt x="7670783" y="3889799"/>
                </a:cubicBezTo>
                <a:cubicBezTo>
                  <a:pt x="7670169" y="3890422"/>
                  <a:pt x="7669786" y="3891309"/>
                  <a:pt x="7669775" y="3892281"/>
                </a:cubicBezTo>
                <a:cubicBezTo>
                  <a:pt x="7669593" y="3894068"/>
                  <a:pt x="7671178" y="3895630"/>
                  <a:pt x="7673158" y="3895616"/>
                </a:cubicBezTo>
                <a:lnTo>
                  <a:pt x="8114152" y="3892645"/>
                </a:lnTo>
                <a:lnTo>
                  <a:pt x="8114152" y="3927199"/>
                </a:lnTo>
                <a:lnTo>
                  <a:pt x="8490946" y="3927199"/>
                </a:lnTo>
                <a:lnTo>
                  <a:pt x="8490946" y="3963668"/>
                </a:lnTo>
                <a:lnTo>
                  <a:pt x="8519032" y="4014373"/>
                </a:lnTo>
                <a:lnTo>
                  <a:pt x="8043324" y="4017710"/>
                </a:lnTo>
                <a:cubicBezTo>
                  <a:pt x="8042334" y="4017717"/>
                  <a:pt x="8041452" y="4018112"/>
                  <a:pt x="8040803" y="4018771"/>
                </a:cubicBezTo>
                <a:cubicBezTo>
                  <a:pt x="8040171" y="4019412"/>
                  <a:pt x="8039788" y="4020299"/>
                  <a:pt x="8039795" y="4021288"/>
                </a:cubicBezTo>
                <a:cubicBezTo>
                  <a:pt x="8040002" y="4023072"/>
                  <a:pt x="8041586" y="4024635"/>
                  <a:pt x="8043373" y="4024817"/>
                </a:cubicBezTo>
                <a:lnTo>
                  <a:pt x="8522886" y="4021331"/>
                </a:lnTo>
                <a:lnTo>
                  <a:pt x="8599450" y="4159556"/>
                </a:lnTo>
                <a:lnTo>
                  <a:pt x="8599450" y="4399096"/>
                </a:lnTo>
                <a:lnTo>
                  <a:pt x="7880377" y="4399096"/>
                </a:lnTo>
                <a:lnTo>
                  <a:pt x="7880377" y="4590557"/>
                </a:lnTo>
                <a:lnTo>
                  <a:pt x="7878044" y="4590576"/>
                </a:lnTo>
                <a:lnTo>
                  <a:pt x="7766611" y="4480691"/>
                </a:lnTo>
                <a:cubicBezTo>
                  <a:pt x="7765810" y="4479901"/>
                  <a:pt x="7765029" y="4479517"/>
                  <a:pt x="7764251" y="4479523"/>
                </a:cubicBezTo>
                <a:lnTo>
                  <a:pt x="6756189" y="4486571"/>
                </a:lnTo>
                <a:cubicBezTo>
                  <a:pt x="6755199" y="4486578"/>
                  <a:pt x="6754318" y="4486973"/>
                  <a:pt x="6753686" y="4487613"/>
                </a:cubicBezTo>
                <a:cubicBezTo>
                  <a:pt x="6753054" y="4488254"/>
                  <a:pt x="6752654" y="4489159"/>
                  <a:pt x="6752661" y="4490149"/>
                </a:cubicBezTo>
                <a:cubicBezTo>
                  <a:pt x="6752497" y="4491918"/>
                  <a:pt x="6754081" y="4493480"/>
                  <a:pt x="6756043" y="4493484"/>
                </a:cubicBezTo>
                <a:lnTo>
                  <a:pt x="7249591" y="4490129"/>
                </a:lnTo>
                <a:lnTo>
                  <a:pt x="7271462" y="4513145"/>
                </a:lnTo>
                <a:lnTo>
                  <a:pt x="7441517" y="4511956"/>
                </a:lnTo>
                <a:lnTo>
                  <a:pt x="7463068" y="4488677"/>
                </a:lnTo>
                <a:lnTo>
                  <a:pt x="7762710" y="4486640"/>
                </a:lnTo>
                <a:lnTo>
                  <a:pt x="7874143" y="4596526"/>
                </a:lnTo>
                <a:cubicBezTo>
                  <a:pt x="7874944" y="4597316"/>
                  <a:pt x="7875935" y="4597486"/>
                  <a:pt x="7876731" y="4597498"/>
                </a:cubicBezTo>
                <a:lnTo>
                  <a:pt x="7880377" y="4597472"/>
                </a:lnTo>
                <a:lnTo>
                  <a:pt x="7880377" y="5299860"/>
                </a:lnTo>
                <a:lnTo>
                  <a:pt x="0" y="5299860"/>
                </a:lnTo>
                <a:lnTo>
                  <a:pt x="0" y="8378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627E617-56C6-45BF-C0AF-0B65068B8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35146">
            <a:off x="1329125" y="2439772"/>
            <a:ext cx="1416051" cy="321826"/>
          </a:xfrm>
          <a:prstGeom prst="rect">
            <a:avLst/>
          </a:prstGeom>
        </p:spPr>
      </p:pic>
      <p:sp>
        <p:nvSpPr>
          <p:cNvPr id="8" name="כותרת 1">
            <a:extLst>
              <a:ext uri="{FF2B5EF4-FFF2-40B4-BE49-F238E27FC236}">
                <a16:creationId xmlns:a16="http://schemas.microsoft.com/office/drawing/2014/main" id="{8E5B9113-A49D-287B-02F0-F4D31F7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0378" y="885194"/>
            <a:ext cx="8347063" cy="1125779"/>
          </a:xfrm>
        </p:spPr>
        <p:txBody>
          <a:bodyPr anchor="ctr"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endParaRPr lang="he-IL" dirty="0"/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BA64C7A4-577F-A2EE-917E-463C4BE254BC}"/>
              </a:ext>
            </a:extLst>
          </p:cNvPr>
          <p:cNvSpPr txBox="1">
            <a:spLocks/>
          </p:cNvSpPr>
          <p:nvPr/>
        </p:nvSpPr>
        <p:spPr>
          <a:xfrm>
            <a:off x="2015829" y="2072980"/>
            <a:ext cx="5112342" cy="13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/>
              <a:t>Data centers require low latency &amp; high throughput.</a:t>
            </a:r>
          </a:p>
          <a:p>
            <a:pPr algn="l"/>
            <a:r>
              <a:rPr lang="en-US" sz="500" dirty="0"/>
              <a:t>    </a:t>
            </a:r>
          </a:p>
          <a:p>
            <a:pPr algn="l"/>
            <a:r>
              <a:rPr lang="en-US" sz="1200" dirty="0"/>
              <a:t>   Traditional TCP struggles in shallow-buffer environments.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Goal: Improve performance with smarter congestion control.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    Different approaches: </a:t>
            </a:r>
            <a:r>
              <a:rPr lang="en-US" sz="1200" dirty="0">
                <a:solidFill>
                  <a:srgbClr val="FF0000"/>
                </a:solidFill>
              </a:rPr>
              <a:t>ECN</a:t>
            </a:r>
            <a:r>
              <a:rPr lang="en-US" sz="1200" dirty="0"/>
              <a:t> &amp; </a:t>
            </a:r>
            <a:r>
              <a:rPr lang="en-US" sz="1200" dirty="0">
                <a:solidFill>
                  <a:srgbClr val="799CFF"/>
                </a:solidFill>
              </a:rPr>
              <a:t>delay</a:t>
            </a:r>
            <a:r>
              <a:rPr lang="en-US" sz="1200" dirty="0">
                <a:solidFill>
                  <a:schemeClr val="tx2"/>
                </a:solidFill>
              </a:rPr>
              <a:t>-based</a:t>
            </a:r>
            <a:r>
              <a:rPr lang="en-US" sz="1200" dirty="0"/>
              <a:t> protocols.</a:t>
            </a:r>
          </a:p>
          <a:p>
            <a:pPr marL="584200" lvl="1" indent="0" algn="l"/>
            <a:r>
              <a:rPr lang="en-GB" sz="1200" dirty="0"/>
              <a:t>No RFC standard for Swift</a:t>
            </a:r>
            <a:r>
              <a:rPr lang="en-GB" sz="1400" dirty="0"/>
              <a:t>.</a:t>
            </a:r>
            <a:r>
              <a:rPr lang="en-US" sz="1700" dirty="0"/>
              <a:t>		</a:t>
            </a:r>
            <a:endParaRPr lang="en-US" sz="2200" dirty="0"/>
          </a:p>
          <a:p>
            <a:pPr algn="l"/>
            <a:endParaRPr lang="en-US" sz="1200" dirty="0"/>
          </a:p>
          <a:p>
            <a:pPr algn="l"/>
            <a:endParaRPr lang="he-IL" dirty="0"/>
          </a:p>
        </p:txBody>
      </p:sp>
      <p:sp>
        <p:nvSpPr>
          <p:cNvPr id="13" name="Google Shape;923;p28">
            <a:extLst>
              <a:ext uri="{FF2B5EF4-FFF2-40B4-BE49-F238E27FC236}">
                <a16:creationId xmlns:a16="http://schemas.microsoft.com/office/drawing/2014/main" id="{797855D1-2D53-0C25-D70F-87D3DBAFE5FB}"/>
              </a:ext>
            </a:extLst>
          </p:cNvPr>
          <p:cNvSpPr txBox="1">
            <a:spLocks/>
          </p:cNvSpPr>
          <p:nvPr/>
        </p:nvSpPr>
        <p:spPr>
          <a:xfrm flipH="1">
            <a:off x="11531786" y="1956989"/>
            <a:ext cx="6946213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sz="3600" dirty="0">
                <a:latin typeface="Montserrat Medium"/>
                <a:ea typeface="Montserrat Medium"/>
                <a:cs typeface="Montserrat Medium"/>
                <a:sym typeface="Montserrat Medium"/>
              </a:rPr>
              <a:t>DCTCP vs. Swift:</a:t>
            </a:r>
            <a:br>
              <a:rPr lang="ar-AE" dirty="0"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n-US" b="0" dirty="0">
                <a:latin typeface="Montserrat Medium"/>
                <a:ea typeface="Montserrat Medium"/>
                <a:cs typeface="Montserrat Medium"/>
                <a:sym typeface="Montserrat Medium"/>
              </a:rPr>
              <a:t>Congestion Control in Data Centers</a:t>
            </a:r>
          </a:p>
        </p:txBody>
      </p:sp>
      <p:grpSp>
        <p:nvGrpSpPr>
          <p:cNvPr id="14" name="Google Shape;926;p28">
            <a:extLst>
              <a:ext uri="{FF2B5EF4-FFF2-40B4-BE49-F238E27FC236}">
                <a16:creationId xmlns:a16="http://schemas.microsoft.com/office/drawing/2014/main" id="{D453380F-314B-ECCC-D125-2C500A4939F0}"/>
              </a:ext>
            </a:extLst>
          </p:cNvPr>
          <p:cNvGrpSpPr/>
          <p:nvPr/>
        </p:nvGrpSpPr>
        <p:grpSpPr>
          <a:xfrm rot="18909338" flipH="1">
            <a:off x="456662" y="3316288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15" name="Google Shape;927;p28">
              <a:extLst>
                <a:ext uri="{FF2B5EF4-FFF2-40B4-BE49-F238E27FC236}">
                  <a16:creationId xmlns:a16="http://schemas.microsoft.com/office/drawing/2014/main" id="{2FB1E1D6-9856-3F2A-A680-765C3FECD29A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28;p28">
              <a:extLst>
                <a:ext uri="{FF2B5EF4-FFF2-40B4-BE49-F238E27FC236}">
                  <a16:creationId xmlns:a16="http://schemas.microsoft.com/office/drawing/2014/main" id="{E9503F46-BB75-CD2C-A736-382FE5CCBFD8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9;p28">
              <a:extLst>
                <a:ext uri="{FF2B5EF4-FFF2-40B4-BE49-F238E27FC236}">
                  <a16:creationId xmlns:a16="http://schemas.microsoft.com/office/drawing/2014/main" id="{08211D46-8D0B-5B58-060C-353AF5A79AC2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0;p28">
              <a:extLst>
                <a:ext uri="{FF2B5EF4-FFF2-40B4-BE49-F238E27FC236}">
                  <a16:creationId xmlns:a16="http://schemas.microsoft.com/office/drawing/2014/main" id="{244E283C-BC70-77AC-8B77-E6BC113E1DE3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1;p28">
              <a:extLst>
                <a:ext uri="{FF2B5EF4-FFF2-40B4-BE49-F238E27FC236}">
                  <a16:creationId xmlns:a16="http://schemas.microsoft.com/office/drawing/2014/main" id="{13310FF2-24CE-9DAD-D51F-DAAF4B5AD913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2;p28">
              <a:extLst>
                <a:ext uri="{FF2B5EF4-FFF2-40B4-BE49-F238E27FC236}">
                  <a16:creationId xmlns:a16="http://schemas.microsoft.com/office/drawing/2014/main" id="{109B5518-B7B4-391F-07F4-D545568541E2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3;p28">
              <a:extLst>
                <a:ext uri="{FF2B5EF4-FFF2-40B4-BE49-F238E27FC236}">
                  <a16:creationId xmlns:a16="http://schemas.microsoft.com/office/drawing/2014/main" id="{DD60B227-5278-20C2-243B-3470C84AA7A3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4;p28">
              <a:extLst>
                <a:ext uri="{FF2B5EF4-FFF2-40B4-BE49-F238E27FC236}">
                  <a16:creationId xmlns:a16="http://schemas.microsoft.com/office/drawing/2014/main" id="{99FEB160-2813-498D-C289-E4905E21598D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5;p28">
              <a:extLst>
                <a:ext uri="{FF2B5EF4-FFF2-40B4-BE49-F238E27FC236}">
                  <a16:creationId xmlns:a16="http://schemas.microsoft.com/office/drawing/2014/main" id="{7C8FBD6E-30CE-D404-0DA6-F8E2C678CCF7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6;p28">
              <a:extLst>
                <a:ext uri="{FF2B5EF4-FFF2-40B4-BE49-F238E27FC236}">
                  <a16:creationId xmlns:a16="http://schemas.microsoft.com/office/drawing/2014/main" id="{FFD3995B-CDF8-5435-3AB6-48099A942E6A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7;p28">
              <a:extLst>
                <a:ext uri="{FF2B5EF4-FFF2-40B4-BE49-F238E27FC236}">
                  <a16:creationId xmlns:a16="http://schemas.microsoft.com/office/drawing/2014/main" id="{6388AC0B-368B-72A4-60F1-C76BEC8136A4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8;p28">
              <a:extLst>
                <a:ext uri="{FF2B5EF4-FFF2-40B4-BE49-F238E27FC236}">
                  <a16:creationId xmlns:a16="http://schemas.microsoft.com/office/drawing/2014/main" id="{5841DED9-BC0A-5208-4D5A-3AA1DDD6B6E6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39;p28">
              <a:extLst>
                <a:ext uri="{FF2B5EF4-FFF2-40B4-BE49-F238E27FC236}">
                  <a16:creationId xmlns:a16="http://schemas.microsoft.com/office/drawing/2014/main" id="{E96AA41C-BE3F-18B0-1B8B-153A47736077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40;p28">
              <a:extLst>
                <a:ext uri="{FF2B5EF4-FFF2-40B4-BE49-F238E27FC236}">
                  <a16:creationId xmlns:a16="http://schemas.microsoft.com/office/drawing/2014/main" id="{461409A1-0D31-CBBB-19AE-64455053D340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1;p28">
              <a:extLst>
                <a:ext uri="{FF2B5EF4-FFF2-40B4-BE49-F238E27FC236}">
                  <a16:creationId xmlns:a16="http://schemas.microsoft.com/office/drawing/2014/main" id="{6DDB8252-32A1-125E-75FD-04A690C06525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42;p28">
              <a:extLst>
                <a:ext uri="{FF2B5EF4-FFF2-40B4-BE49-F238E27FC236}">
                  <a16:creationId xmlns:a16="http://schemas.microsoft.com/office/drawing/2014/main" id="{FA5B1080-141F-A431-3075-F1A06D8B0D75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3;p28">
              <a:extLst>
                <a:ext uri="{FF2B5EF4-FFF2-40B4-BE49-F238E27FC236}">
                  <a16:creationId xmlns:a16="http://schemas.microsoft.com/office/drawing/2014/main" id="{B4BA4560-B59E-CDCA-F543-4977F2BBA7E9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4;p28">
              <a:extLst>
                <a:ext uri="{FF2B5EF4-FFF2-40B4-BE49-F238E27FC236}">
                  <a16:creationId xmlns:a16="http://schemas.microsoft.com/office/drawing/2014/main" id="{AAF167D3-7154-E0BB-B36B-4C9993C7B435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5;p28">
              <a:extLst>
                <a:ext uri="{FF2B5EF4-FFF2-40B4-BE49-F238E27FC236}">
                  <a16:creationId xmlns:a16="http://schemas.microsoft.com/office/drawing/2014/main" id="{F594F4C5-495C-B7D9-1008-0ABB99A5AF4E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6;p28">
              <a:extLst>
                <a:ext uri="{FF2B5EF4-FFF2-40B4-BE49-F238E27FC236}">
                  <a16:creationId xmlns:a16="http://schemas.microsoft.com/office/drawing/2014/main" id="{30C1F49F-BA00-D888-1CA8-FEE5F0927CE5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7;p28">
              <a:extLst>
                <a:ext uri="{FF2B5EF4-FFF2-40B4-BE49-F238E27FC236}">
                  <a16:creationId xmlns:a16="http://schemas.microsoft.com/office/drawing/2014/main" id="{8D5B4DDF-77ED-7954-2612-5673950B3CD7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8;p28">
              <a:extLst>
                <a:ext uri="{FF2B5EF4-FFF2-40B4-BE49-F238E27FC236}">
                  <a16:creationId xmlns:a16="http://schemas.microsoft.com/office/drawing/2014/main" id="{AB939037-1E17-9DC2-0536-B6146D73FF7A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9;p28">
              <a:extLst>
                <a:ext uri="{FF2B5EF4-FFF2-40B4-BE49-F238E27FC236}">
                  <a16:creationId xmlns:a16="http://schemas.microsoft.com/office/drawing/2014/main" id="{357375F6-1165-227D-DDCB-368E69BFB3D0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950;p28">
              <a:extLst>
                <a:ext uri="{FF2B5EF4-FFF2-40B4-BE49-F238E27FC236}">
                  <a16:creationId xmlns:a16="http://schemas.microsoft.com/office/drawing/2014/main" id="{41AC7719-6A0F-1EED-27F4-A0967449F5B8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51;p28">
              <a:extLst>
                <a:ext uri="{FF2B5EF4-FFF2-40B4-BE49-F238E27FC236}">
                  <a16:creationId xmlns:a16="http://schemas.microsoft.com/office/drawing/2014/main" id="{31FB1C88-4967-3332-745E-02B53858C764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" name="Google Shape;926;p28">
            <a:extLst>
              <a:ext uri="{FF2B5EF4-FFF2-40B4-BE49-F238E27FC236}">
                <a16:creationId xmlns:a16="http://schemas.microsoft.com/office/drawing/2014/main" id="{42541EF7-7868-40A8-F482-479A2ACFBE6F}"/>
              </a:ext>
            </a:extLst>
          </p:cNvPr>
          <p:cNvGrpSpPr/>
          <p:nvPr/>
        </p:nvGrpSpPr>
        <p:grpSpPr>
          <a:xfrm rot="20912154" flipH="1">
            <a:off x="7023696" y="-557979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1" name="Google Shape;927;p28">
              <a:extLst>
                <a:ext uri="{FF2B5EF4-FFF2-40B4-BE49-F238E27FC236}">
                  <a16:creationId xmlns:a16="http://schemas.microsoft.com/office/drawing/2014/main" id="{8D4E6F81-0442-FEC7-9D1B-7D6617529D69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28;p28">
              <a:extLst>
                <a:ext uri="{FF2B5EF4-FFF2-40B4-BE49-F238E27FC236}">
                  <a16:creationId xmlns:a16="http://schemas.microsoft.com/office/drawing/2014/main" id="{B5486AFA-A1D6-6607-C53B-F0868BF4A64D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29;p28">
              <a:extLst>
                <a:ext uri="{FF2B5EF4-FFF2-40B4-BE49-F238E27FC236}">
                  <a16:creationId xmlns:a16="http://schemas.microsoft.com/office/drawing/2014/main" id="{0C4EC8DE-103E-F659-C45B-FD8F8162B18C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30;p28">
              <a:extLst>
                <a:ext uri="{FF2B5EF4-FFF2-40B4-BE49-F238E27FC236}">
                  <a16:creationId xmlns:a16="http://schemas.microsoft.com/office/drawing/2014/main" id="{0B57E771-0FDF-5CCA-37F2-1B4FFDEA4584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31;p28">
              <a:extLst>
                <a:ext uri="{FF2B5EF4-FFF2-40B4-BE49-F238E27FC236}">
                  <a16:creationId xmlns:a16="http://schemas.microsoft.com/office/drawing/2014/main" id="{0AA3DE9D-EADF-9C3D-47A2-B056F30D5047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32;p28">
              <a:extLst>
                <a:ext uri="{FF2B5EF4-FFF2-40B4-BE49-F238E27FC236}">
                  <a16:creationId xmlns:a16="http://schemas.microsoft.com/office/drawing/2014/main" id="{3C06CA60-1DF7-F0B5-8754-FA92F8A680D6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3;p28">
              <a:extLst>
                <a:ext uri="{FF2B5EF4-FFF2-40B4-BE49-F238E27FC236}">
                  <a16:creationId xmlns:a16="http://schemas.microsoft.com/office/drawing/2014/main" id="{654430C6-9ACE-9403-2C3E-2F0163A0A46B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4;p28">
              <a:extLst>
                <a:ext uri="{FF2B5EF4-FFF2-40B4-BE49-F238E27FC236}">
                  <a16:creationId xmlns:a16="http://schemas.microsoft.com/office/drawing/2014/main" id="{B51CC6AD-A5B0-C885-8A0C-D656B90929AF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5;p28">
              <a:extLst>
                <a:ext uri="{FF2B5EF4-FFF2-40B4-BE49-F238E27FC236}">
                  <a16:creationId xmlns:a16="http://schemas.microsoft.com/office/drawing/2014/main" id="{14C9C527-8588-BC45-4966-16DC277F657F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6;p28">
              <a:extLst>
                <a:ext uri="{FF2B5EF4-FFF2-40B4-BE49-F238E27FC236}">
                  <a16:creationId xmlns:a16="http://schemas.microsoft.com/office/drawing/2014/main" id="{E7B9D322-7493-9741-6A8F-F062AC6E426A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7;p28">
              <a:extLst>
                <a:ext uri="{FF2B5EF4-FFF2-40B4-BE49-F238E27FC236}">
                  <a16:creationId xmlns:a16="http://schemas.microsoft.com/office/drawing/2014/main" id="{0015997E-7B38-55F4-C85D-F49708AF0EB3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8;p28">
              <a:extLst>
                <a:ext uri="{FF2B5EF4-FFF2-40B4-BE49-F238E27FC236}">
                  <a16:creationId xmlns:a16="http://schemas.microsoft.com/office/drawing/2014/main" id="{4457759E-16A5-BA3D-C1A3-DCED74A064BF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9;p28">
              <a:extLst>
                <a:ext uri="{FF2B5EF4-FFF2-40B4-BE49-F238E27FC236}">
                  <a16:creationId xmlns:a16="http://schemas.microsoft.com/office/drawing/2014/main" id="{6DBEF582-0A40-F07C-50FD-117AD1C13085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40;p28">
              <a:extLst>
                <a:ext uri="{FF2B5EF4-FFF2-40B4-BE49-F238E27FC236}">
                  <a16:creationId xmlns:a16="http://schemas.microsoft.com/office/drawing/2014/main" id="{88A0D8C2-B048-4AC2-EB9F-5EB9AFA8C21A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41;p28">
              <a:extLst>
                <a:ext uri="{FF2B5EF4-FFF2-40B4-BE49-F238E27FC236}">
                  <a16:creationId xmlns:a16="http://schemas.microsoft.com/office/drawing/2014/main" id="{F63F1BAD-EC8B-A8ED-B841-8B1E2A8F0415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2;p28">
              <a:extLst>
                <a:ext uri="{FF2B5EF4-FFF2-40B4-BE49-F238E27FC236}">
                  <a16:creationId xmlns:a16="http://schemas.microsoft.com/office/drawing/2014/main" id="{EC00E4BE-621E-969F-1338-D19804DE00BF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3;p28">
              <a:extLst>
                <a:ext uri="{FF2B5EF4-FFF2-40B4-BE49-F238E27FC236}">
                  <a16:creationId xmlns:a16="http://schemas.microsoft.com/office/drawing/2014/main" id="{8DEC3156-7769-63C7-871E-0A7E1E43AA3F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4;p28">
              <a:extLst>
                <a:ext uri="{FF2B5EF4-FFF2-40B4-BE49-F238E27FC236}">
                  <a16:creationId xmlns:a16="http://schemas.microsoft.com/office/drawing/2014/main" id="{F04A3CDF-D08E-E29E-322B-AB1DE011D316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5;p28">
              <a:extLst>
                <a:ext uri="{FF2B5EF4-FFF2-40B4-BE49-F238E27FC236}">
                  <a16:creationId xmlns:a16="http://schemas.microsoft.com/office/drawing/2014/main" id="{ECDF0705-2A8C-BF82-2C0B-D0756EA63352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6;p28">
              <a:extLst>
                <a:ext uri="{FF2B5EF4-FFF2-40B4-BE49-F238E27FC236}">
                  <a16:creationId xmlns:a16="http://schemas.microsoft.com/office/drawing/2014/main" id="{87AEFD18-9BEA-C866-DDD1-31CE40BAD054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7;p28">
              <a:extLst>
                <a:ext uri="{FF2B5EF4-FFF2-40B4-BE49-F238E27FC236}">
                  <a16:creationId xmlns:a16="http://schemas.microsoft.com/office/drawing/2014/main" id="{93A3CB92-07C7-2D2F-FF1B-D03D24E0DBCC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8;p28">
              <a:extLst>
                <a:ext uri="{FF2B5EF4-FFF2-40B4-BE49-F238E27FC236}">
                  <a16:creationId xmlns:a16="http://schemas.microsoft.com/office/drawing/2014/main" id="{07B1B43F-CE51-C435-2328-52E33007B266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9;p28">
              <a:extLst>
                <a:ext uri="{FF2B5EF4-FFF2-40B4-BE49-F238E27FC236}">
                  <a16:creationId xmlns:a16="http://schemas.microsoft.com/office/drawing/2014/main" id="{231E8B9D-2DC0-49B3-D222-63B3EC830EDD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950;p28">
              <a:extLst>
                <a:ext uri="{FF2B5EF4-FFF2-40B4-BE49-F238E27FC236}">
                  <a16:creationId xmlns:a16="http://schemas.microsoft.com/office/drawing/2014/main" id="{3E054585-8074-C2D5-A303-1A14CE44FDC2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951;p28">
              <a:extLst>
                <a:ext uri="{FF2B5EF4-FFF2-40B4-BE49-F238E27FC236}">
                  <a16:creationId xmlns:a16="http://schemas.microsoft.com/office/drawing/2014/main" id="{D3C19B0A-5B82-0B05-9DB4-F81D9027A8C1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924;p28">
            <a:extLst>
              <a:ext uri="{FF2B5EF4-FFF2-40B4-BE49-F238E27FC236}">
                <a16:creationId xmlns:a16="http://schemas.microsoft.com/office/drawing/2014/main" id="{AFD991E6-E051-C098-011E-F6C7249E4F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1526311" y="3077197"/>
            <a:ext cx="3478581" cy="67456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Computer Networks 236340 – Winter 2024/25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Yasmin </a:t>
            </a:r>
            <a:r>
              <a:rPr lang="en-US" sz="1050" dirty="0" err="1"/>
              <a:t>Mitkal</a:t>
            </a:r>
            <a:r>
              <a:rPr lang="ar-AE" sz="1050" dirty="0"/>
              <a:t> </a:t>
            </a:r>
            <a:r>
              <a:rPr lang="en-US" sz="1050" dirty="0"/>
              <a:t>, Omar Garah, Amir </a:t>
            </a:r>
            <a:r>
              <a:rPr lang="en-US" sz="1050" dirty="0" err="1"/>
              <a:t>Watted</a:t>
            </a:r>
            <a:endParaRPr lang="en-US" sz="105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Advisor: Eran Tavor</a:t>
            </a:r>
          </a:p>
        </p:txBody>
      </p:sp>
      <p:grpSp>
        <p:nvGrpSpPr>
          <p:cNvPr id="67" name="Google Shape;960;p28">
            <a:extLst>
              <a:ext uri="{FF2B5EF4-FFF2-40B4-BE49-F238E27FC236}">
                <a16:creationId xmlns:a16="http://schemas.microsoft.com/office/drawing/2014/main" id="{B3C25582-0411-3C65-29AD-A6D8BFEE7745}"/>
              </a:ext>
            </a:extLst>
          </p:cNvPr>
          <p:cNvGrpSpPr/>
          <p:nvPr/>
        </p:nvGrpSpPr>
        <p:grpSpPr>
          <a:xfrm>
            <a:off x="12035356" y="2957505"/>
            <a:ext cx="4208350" cy="192185"/>
            <a:chOff x="948060" y="2996029"/>
            <a:chExt cx="4208350" cy="192185"/>
          </a:xfrm>
        </p:grpSpPr>
        <p:sp>
          <p:nvSpPr>
            <p:cNvPr id="68" name="Google Shape;961;p28">
              <a:extLst>
                <a:ext uri="{FF2B5EF4-FFF2-40B4-BE49-F238E27FC236}">
                  <a16:creationId xmlns:a16="http://schemas.microsoft.com/office/drawing/2014/main" id="{2758129C-2840-AFE5-F830-5EFCE5744A0D}"/>
                </a:ext>
              </a:extLst>
            </p:cNvPr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" name="Google Shape;962;p28">
              <a:extLst>
                <a:ext uri="{FF2B5EF4-FFF2-40B4-BE49-F238E27FC236}">
                  <a16:creationId xmlns:a16="http://schemas.microsoft.com/office/drawing/2014/main" id="{78C4F7B8-9701-6B0D-CA7C-636CD7F90BC3}"/>
                </a:ext>
              </a:extLst>
            </p:cNvPr>
            <p:cNvCxnSpPr>
              <a:stCxn id="70" idx="6"/>
              <a:endCxn id="71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" name="Google Shape;963;p28">
              <a:extLst>
                <a:ext uri="{FF2B5EF4-FFF2-40B4-BE49-F238E27FC236}">
                  <a16:creationId xmlns:a16="http://schemas.microsoft.com/office/drawing/2014/main" id="{07D1A8F0-7BBD-C192-D4D2-F8DEA6837BF2}"/>
                </a:ext>
              </a:extLst>
            </p:cNvPr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964;p28">
              <a:extLst>
                <a:ext uri="{FF2B5EF4-FFF2-40B4-BE49-F238E27FC236}">
                  <a16:creationId xmlns:a16="http://schemas.microsoft.com/office/drawing/2014/main" id="{2F99C9C6-C264-AA99-CE07-9912EB318DA8}"/>
                </a:ext>
              </a:extLst>
            </p:cNvPr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464AC76-9209-2CEA-CA69-2BB5797C2466}"/>
              </a:ext>
            </a:extLst>
          </p:cNvPr>
          <p:cNvGrpSpPr/>
          <p:nvPr/>
        </p:nvGrpSpPr>
        <p:grpSpPr>
          <a:xfrm rot="10800000">
            <a:off x="1464319" y="1258036"/>
            <a:ext cx="2109134" cy="477644"/>
            <a:chOff x="4950940" y="796035"/>
            <a:chExt cx="1388034" cy="47764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88F2B23-CBF0-7CF7-7CF4-49153177BD1B}"/>
                </a:ext>
              </a:extLst>
            </p:cNvPr>
            <p:cNvSpPr/>
            <p:nvPr/>
          </p:nvSpPr>
          <p:spPr>
            <a:xfrm>
              <a:off x="4950940" y="796035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79" name="Rectangle 78">
              <a:extLst>
                <a:ext uri="{FF2B5EF4-FFF2-40B4-BE49-F238E27FC236}">
                  <a16:creationId xmlns:a16="http://schemas.microsoft.com/office/drawing/2014/main" id="{849C2D09-82C8-142E-5F85-9E5A1F7144AE}"/>
                </a:ext>
              </a:extLst>
            </p:cNvPr>
            <p:cNvSpPr/>
            <p:nvPr/>
          </p:nvSpPr>
          <p:spPr>
            <a:xfrm>
              <a:off x="5024639" y="796035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2" name="Google Shape;926;p28">
            <a:extLst>
              <a:ext uri="{FF2B5EF4-FFF2-40B4-BE49-F238E27FC236}">
                <a16:creationId xmlns:a16="http://schemas.microsoft.com/office/drawing/2014/main" id="{F2875396-8566-8A60-CF18-8B9BB0D46D44}"/>
              </a:ext>
            </a:extLst>
          </p:cNvPr>
          <p:cNvGrpSpPr/>
          <p:nvPr/>
        </p:nvGrpSpPr>
        <p:grpSpPr>
          <a:xfrm rot="18909338" flipH="1">
            <a:off x="-955997" y="3950308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83" name="Google Shape;927;p28">
              <a:extLst>
                <a:ext uri="{FF2B5EF4-FFF2-40B4-BE49-F238E27FC236}">
                  <a16:creationId xmlns:a16="http://schemas.microsoft.com/office/drawing/2014/main" id="{AE0705B1-02AA-AFD3-FE19-76DF3B94D027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928;p28">
              <a:extLst>
                <a:ext uri="{FF2B5EF4-FFF2-40B4-BE49-F238E27FC236}">
                  <a16:creationId xmlns:a16="http://schemas.microsoft.com/office/drawing/2014/main" id="{60B25F6E-35B6-47F9-D399-1FA4C9747764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9;p28">
              <a:extLst>
                <a:ext uri="{FF2B5EF4-FFF2-40B4-BE49-F238E27FC236}">
                  <a16:creationId xmlns:a16="http://schemas.microsoft.com/office/drawing/2014/main" id="{F17534D3-DB92-0E0E-7BDA-B0480633B8D9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930;p28">
              <a:extLst>
                <a:ext uri="{FF2B5EF4-FFF2-40B4-BE49-F238E27FC236}">
                  <a16:creationId xmlns:a16="http://schemas.microsoft.com/office/drawing/2014/main" id="{FBC771E4-A70B-BE93-5DCC-47D9A3D843EE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931;p28">
              <a:extLst>
                <a:ext uri="{FF2B5EF4-FFF2-40B4-BE49-F238E27FC236}">
                  <a16:creationId xmlns:a16="http://schemas.microsoft.com/office/drawing/2014/main" id="{825B560D-EB0B-4B47-CAF9-8A6977D6BCF9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32;p28">
              <a:extLst>
                <a:ext uri="{FF2B5EF4-FFF2-40B4-BE49-F238E27FC236}">
                  <a16:creationId xmlns:a16="http://schemas.microsoft.com/office/drawing/2014/main" id="{6F799B5F-29D5-AEEA-A5E4-BB109A989A47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33;p28">
              <a:extLst>
                <a:ext uri="{FF2B5EF4-FFF2-40B4-BE49-F238E27FC236}">
                  <a16:creationId xmlns:a16="http://schemas.microsoft.com/office/drawing/2014/main" id="{F5108BBE-2D75-9627-F8FD-DA7E5862185C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34;p28">
              <a:extLst>
                <a:ext uri="{FF2B5EF4-FFF2-40B4-BE49-F238E27FC236}">
                  <a16:creationId xmlns:a16="http://schemas.microsoft.com/office/drawing/2014/main" id="{031292EF-2B10-9661-4208-A02F04158D2E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35;p28">
              <a:extLst>
                <a:ext uri="{FF2B5EF4-FFF2-40B4-BE49-F238E27FC236}">
                  <a16:creationId xmlns:a16="http://schemas.microsoft.com/office/drawing/2014/main" id="{51D3E5F0-F862-500C-ADE8-905ECFAB9244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36;p28">
              <a:extLst>
                <a:ext uri="{FF2B5EF4-FFF2-40B4-BE49-F238E27FC236}">
                  <a16:creationId xmlns:a16="http://schemas.microsoft.com/office/drawing/2014/main" id="{77577B65-A10C-5E7F-740E-8FC381858773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7;p28">
              <a:extLst>
                <a:ext uri="{FF2B5EF4-FFF2-40B4-BE49-F238E27FC236}">
                  <a16:creationId xmlns:a16="http://schemas.microsoft.com/office/drawing/2014/main" id="{F76EF245-7980-EDA6-19AC-D13BCB1EA4A5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38;p28">
              <a:extLst>
                <a:ext uri="{FF2B5EF4-FFF2-40B4-BE49-F238E27FC236}">
                  <a16:creationId xmlns:a16="http://schemas.microsoft.com/office/drawing/2014/main" id="{E06A2CDF-BF99-2680-426A-5F30B6371F00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39;p28">
              <a:extLst>
                <a:ext uri="{FF2B5EF4-FFF2-40B4-BE49-F238E27FC236}">
                  <a16:creationId xmlns:a16="http://schemas.microsoft.com/office/drawing/2014/main" id="{0341D617-BCF6-0729-DBEE-D88EBCC81E15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40;p28">
              <a:extLst>
                <a:ext uri="{FF2B5EF4-FFF2-40B4-BE49-F238E27FC236}">
                  <a16:creationId xmlns:a16="http://schemas.microsoft.com/office/drawing/2014/main" id="{679015FC-8BDD-BFD3-D407-BCB61FA69B5E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41;p28">
              <a:extLst>
                <a:ext uri="{FF2B5EF4-FFF2-40B4-BE49-F238E27FC236}">
                  <a16:creationId xmlns:a16="http://schemas.microsoft.com/office/drawing/2014/main" id="{369F827B-9913-5BA8-53AB-E1BB7BABDC61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42;p28">
              <a:extLst>
                <a:ext uri="{FF2B5EF4-FFF2-40B4-BE49-F238E27FC236}">
                  <a16:creationId xmlns:a16="http://schemas.microsoft.com/office/drawing/2014/main" id="{D0AA9D40-B40C-93F5-FF56-56E3C681A647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43;p28">
              <a:extLst>
                <a:ext uri="{FF2B5EF4-FFF2-40B4-BE49-F238E27FC236}">
                  <a16:creationId xmlns:a16="http://schemas.microsoft.com/office/drawing/2014/main" id="{3B277349-2951-3F76-94E6-D2127054358F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944;p28">
              <a:extLst>
                <a:ext uri="{FF2B5EF4-FFF2-40B4-BE49-F238E27FC236}">
                  <a16:creationId xmlns:a16="http://schemas.microsoft.com/office/drawing/2014/main" id="{B15AA706-470D-F920-49F3-111F7780DEC6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45;p28">
              <a:extLst>
                <a:ext uri="{FF2B5EF4-FFF2-40B4-BE49-F238E27FC236}">
                  <a16:creationId xmlns:a16="http://schemas.microsoft.com/office/drawing/2014/main" id="{7861820E-066D-22DD-385D-081D415BF104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946;p28">
              <a:extLst>
                <a:ext uri="{FF2B5EF4-FFF2-40B4-BE49-F238E27FC236}">
                  <a16:creationId xmlns:a16="http://schemas.microsoft.com/office/drawing/2014/main" id="{7C84BB90-EA25-3362-6A1D-D9D5B004BE0E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47;p28">
              <a:extLst>
                <a:ext uri="{FF2B5EF4-FFF2-40B4-BE49-F238E27FC236}">
                  <a16:creationId xmlns:a16="http://schemas.microsoft.com/office/drawing/2014/main" id="{CFA13F68-E663-242B-9B66-67FA87EB1953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48;p28">
              <a:extLst>
                <a:ext uri="{FF2B5EF4-FFF2-40B4-BE49-F238E27FC236}">
                  <a16:creationId xmlns:a16="http://schemas.microsoft.com/office/drawing/2014/main" id="{95E15BF4-3CC4-2923-16DB-C5395AD9714A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49;p28">
              <a:extLst>
                <a:ext uri="{FF2B5EF4-FFF2-40B4-BE49-F238E27FC236}">
                  <a16:creationId xmlns:a16="http://schemas.microsoft.com/office/drawing/2014/main" id="{48F5B9E5-A8DA-0A5D-CCD6-92B937BA4821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950;p28">
              <a:extLst>
                <a:ext uri="{FF2B5EF4-FFF2-40B4-BE49-F238E27FC236}">
                  <a16:creationId xmlns:a16="http://schemas.microsoft.com/office/drawing/2014/main" id="{2183DDFD-D5F0-D1E9-47CF-B146F4632945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51;p28">
              <a:extLst>
                <a:ext uri="{FF2B5EF4-FFF2-40B4-BE49-F238E27FC236}">
                  <a16:creationId xmlns:a16="http://schemas.microsoft.com/office/drawing/2014/main" id="{2635F0E3-C82C-F6BF-B4B6-BDDCEBB17382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0" name="3D Model 109" descr="Dart">
                <a:extLst>
                  <a:ext uri="{FF2B5EF4-FFF2-40B4-BE49-F238E27FC236}">
                    <a16:creationId xmlns:a16="http://schemas.microsoft.com/office/drawing/2014/main" id="{9021FEB8-7242-57AD-6964-28127CA76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704687"/>
                  </p:ext>
                </p:extLst>
              </p:nvPr>
            </p:nvGraphicFramePr>
            <p:xfrm>
              <a:off x="-3892249" y="4030577"/>
              <a:ext cx="3702323" cy="16084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02323" cy="1608465"/>
                    </a:xfrm>
                    <a:prstGeom prst="rect">
                      <a:avLst/>
                    </a:prstGeom>
                  </am3d:spPr>
                  <am3d:camera>
                    <am3d:pos x="0" y="0" z="49695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22956" d="1000000"/>
                    <am3d:preTrans dx="-11827" dy="-42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09641" ay="214341" az="64480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63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0" name="3D Model 109" descr="Dart">
                <a:extLst>
                  <a:ext uri="{FF2B5EF4-FFF2-40B4-BE49-F238E27FC236}">
                    <a16:creationId xmlns:a16="http://schemas.microsoft.com/office/drawing/2014/main" id="{9021FEB8-7242-57AD-6964-28127CA76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892249" y="4030577"/>
                <a:ext cx="3702323" cy="16084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490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46914E-7 L 0.2342 0.0058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C1E5CFC1-6E44-52FC-F2F7-828FF761A474}"/>
              </a:ext>
            </a:extLst>
          </p:cNvPr>
          <p:cNvSpPr txBox="1">
            <a:spLocks/>
          </p:cNvSpPr>
          <p:nvPr/>
        </p:nvSpPr>
        <p:spPr>
          <a:xfrm>
            <a:off x="1554669" y="787122"/>
            <a:ext cx="6629628" cy="152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grpSp>
        <p:nvGrpSpPr>
          <p:cNvPr id="1266" name="Google Shape;1266;p37"/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/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/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/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/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/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/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/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/>
          <p:cNvGrpSpPr/>
          <p:nvPr/>
        </p:nvGrpSpPr>
        <p:grpSpPr>
          <a:xfrm>
            <a:off x="1510362" y="107329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/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/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38;p31">
            <a:extLst>
              <a:ext uri="{FF2B5EF4-FFF2-40B4-BE49-F238E27FC236}">
                <a16:creationId xmlns:a16="http://schemas.microsoft.com/office/drawing/2014/main" id="{6B17271C-A84E-0B5D-D128-0EC8FF15A7B1}"/>
              </a:ext>
            </a:extLst>
          </p:cNvPr>
          <p:cNvSpPr txBox="1">
            <a:spLocks/>
          </p:cNvSpPr>
          <p:nvPr/>
        </p:nvSpPr>
        <p:spPr>
          <a:xfrm>
            <a:off x="1093110" y="2344004"/>
            <a:ext cx="2184994" cy="56999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1" name="Google Shape;1041;p31">
            <a:extLst>
              <a:ext uri="{FF2B5EF4-FFF2-40B4-BE49-F238E27FC236}">
                <a16:creationId xmlns:a16="http://schemas.microsoft.com/office/drawing/2014/main" id="{B95CFF47-C337-9327-6AF7-3C2C2BA61C08}"/>
              </a:ext>
            </a:extLst>
          </p:cNvPr>
          <p:cNvSpPr txBox="1">
            <a:spLocks/>
          </p:cNvSpPr>
          <p:nvPr/>
        </p:nvSpPr>
        <p:spPr>
          <a:xfrm>
            <a:off x="3554547" y="2363147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2" name="Google Shape;1055;p31">
            <a:extLst>
              <a:ext uri="{FF2B5EF4-FFF2-40B4-BE49-F238E27FC236}">
                <a16:creationId xmlns:a16="http://schemas.microsoft.com/office/drawing/2014/main" id="{9B24B870-F8E7-0FFD-84ED-E5289C2BBBD3}"/>
              </a:ext>
            </a:extLst>
          </p:cNvPr>
          <p:cNvSpPr txBox="1">
            <a:spLocks/>
          </p:cNvSpPr>
          <p:nvPr/>
        </p:nvSpPr>
        <p:spPr>
          <a:xfrm>
            <a:off x="5990169" y="2302979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  <p:sp>
        <p:nvSpPr>
          <p:cNvPr id="17" name="Google Shape;1426;p41">
            <a:extLst>
              <a:ext uri="{FF2B5EF4-FFF2-40B4-BE49-F238E27FC236}">
                <a16:creationId xmlns:a16="http://schemas.microsoft.com/office/drawing/2014/main" id="{6B11837F-B9E3-6C1A-4729-33346E33266D}"/>
              </a:ext>
            </a:extLst>
          </p:cNvPr>
          <p:cNvSpPr txBox="1"/>
          <p:nvPr/>
        </p:nvSpPr>
        <p:spPr>
          <a:xfrm>
            <a:off x="1333233" y="-3839976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he-IL" sz="2000" b="1" dirty="0">
                <a:solidFill>
                  <a:schemeClr val="bg1"/>
                </a:solidFill>
              </a:rPr>
              <a:t>Best Strategy: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427;p41">
            <a:extLst>
              <a:ext uri="{FF2B5EF4-FFF2-40B4-BE49-F238E27FC236}">
                <a16:creationId xmlns:a16="http://schemas.microsoft.com/office/drawing/2014/main" id="{760DC8A8-604A-929E-B852-ABCF218EFD83}"/>
              </a:ext>
            </a:extLst>
          </p:cNvPr>
          <p:cNvSpPr txBox="1"/>
          <p:nvPr/>
        </p:nvSpPr>
        <p:spPr>
          <a:xfrm>
            <a:off x="1333233" y="-2522735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Insights: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תמונה 3">
            <a:extLst>
              <a:ext uri="{FF2B5EF4-FFF2-40B4-BE49-F238E27FC236}">
                <a16:creationId xmlns:a16="http://schemas.microsoft.com/office/drawing/2014/main" id="{ADF07464-D92D-D511-5260-12808EE104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48" y="-3870888"/>
            <a:ext cx="2871949" cy="184312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Google Shape;1426;p41">
            <a:extLst>
              <a:ext uri="{FF2B5EF4-FFF2-40B4-BE49-F238E27FC236}">
                <a16:creationId xmlns:a16="http://schemas.microsoft.com/office/drawing/2014/main" id="{8A77F6EB-0890-D51C-E5DC-7885CAC92D23}"/>
              </a:ext>
            </a:extLst>
          </p:cNvPr>
          <p:cNvSpPr txBox="1"/>
          <p:nvPr/>
        </p:nvSpPr>
        <p:spPr>
          <a:xfrm>
            <a:off x="1426924" y="-3459531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Using minimum observed RTT as the target delay.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Achieved best balance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426;p41">
            <a:extLst>
              <a:ext uri="{FF2B5EF4-FFF2-40B4-BE49-F238E27FC236}">
                <a16:creationId xmlns:a16="http://schemas.microsoft.com/office/drawing/2014/main" id="{22868260-6812-1FBF-AA4D-1F8961DC7BAA}"/>
              </a:ext>
            </a:extLst>
          </p:cNvPr>
          <p:cNvSpPr txBox="1"/>
          <p:nvPr/>
        </p:nvSpPr>
        <p:spPr>
          <a:xfrm>
            <a:off x="1398424" y="-2040826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Confirms trade-off from Swift paper: larger delay boosts throughput; smaller delay reduces latency.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Our results show throughput peaks then drops as target delay increases (unlike paper).</a:t>
            </a:r>
          </a:p>
        </p:txBody>
      </p:sp>
      <p:sp>
        <p:nvSpPr>
          <p:cNvPr id="30" name="Google Shape;1113;p33">
            <a:extLst>
              <a:ext uri="{FF2B5EF4-FFF2-40B4-BE49-F238E27FC236}">
                <a16:creationId xmlns:a16="http://schemas.microsoft.com/office/drawing/2014/main" id="{B37B8FE7-393A-D9D6-0D60-3621FAD3C13D}"/>
              </a:ext>
            </a:extLst>
          </p:cNvPr>
          <p:cNvSpPr txBox="1">
            <a:spLocks/>
          </p:cNvSpPr>
          <p:nvPr/>
        </p:nvSpPr>
        <p:spPr>
          <a:xfrm>
            <a:off x="1797081" y="5797860"/>
            <a:ext cx="2206253" cy="30947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Montserrat Medium"/>
                <a:ea typeface="Montserrat Medium"/>
                <a:cs typeface="Montserrat Medium"/>
                <a:sym typeface="Montserrat Medium"/>
              </a:rPr>
              <a:t>Simulation Setup</a:t>
            </a:r>
            <a:endParaRPr lang="en-US" sz="2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Google Shape;1114;p33">
            <a:extLst>
              <a:ext uri="{FF2B5EF4-FFF2-40B4-BE49-F238E27FC236}">
                <a16:creationId xmlns:a16="http://schemas.microsoft.com/office/drawing/2014/main" id="{7D3CE75E-D821-439F-E6D1-44396BBD16BE}"/>
              </a:ext>
            </a:extLst>
          </p:cNvPr>
          <p:cNvSpPr txBox="1">
            <a:spLocks/>
          </p:cNvSpPr>
          <p:nvPr/>
        </p:nvSpPr>
        <p:spPr>
          <a:xfrm>
            <a:off x="1716686" y="6549871"/>
            <a:ext cx="2182429" cy="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Fat-tree topology in NS-3.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Multiple traffic 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Metrics: Throughput, Delay, Packet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Averaged over 3 runs per data point.</a:t>
            </a:r>
            <a:endParaRPr lang="en-US" sz="1400" dirty="0"/>
          </a:p>
        </p:txBody>
      </p:sp>
      <p:grpSp>
        <p:nvGrpSpPr>
          <p:cNvPr id="32" name="Google Shape;1115;p33">
            <a:extLst>
              <a:ext uri="{FF2B5EF4-FFF2-40B4-BE49-F238E27FC236}">
                <a16:creationId xmlns:a16="http://schemas.microsoft.com/office/drawing/2014/main" id="{02A7B326-AB43-23D9-5822-5D65DB2FFA73}"/>
              </a:ext>
            </a:extLst>
          </p:cNvPr>
          <p:cNvGrpSpPr/>
          <p:nvPr/>
        </p:nvGrpSpPr>
        <p:grpSpPr>
          <a:xfrm>
            <a:off x="1372740" y="6090290"/>
            <a:ext cx="2532305" cy="113132"/>
            <a:chOff x="4788672" y="2177404"/>
            <a:chExt cx="3478000" cy="192185"/>
          </a:xfrm>
        </p:grpSpPr>
        <p:sp>
          <p:nvSpPr>
            <p:cNvPr id="33" name="Google Shape;1116;p33">
              <a:extLst>
                <a:ext uri="{FF2B5EF4-FFF2-40B4-BE49-F238E27FC236}">
                  <a16:creationId xmlns:a16="http://schemas.microsoft.com/office/drawing/2014/main" id="{27BFE3F9-056F-6CA2-205E-77DCAA11D8AB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1117;p33">
              <a:extLst>
                <a:ext uri="{FF2B5EF4-FFF2-40B4-BE49-F238E27FC236}">
                  <a16:creationId xmlns:a16="http://schemas.microsoft.com/office/drawing/2014/main" id="{83309642-95B6-B0CB-5018-C9DECFBD1C10}"/>
                </a:ext>
              </a:extLst>
            </p:cNvPr>
            <p:cNvCxnSpPr>
              <a:stCxn id="36" idx="6"/>
              <a:endCxn id="3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1119;p33">
              <a:extLst>
                <a:ext uri="{FF2B5EF4-FFF2-40B4-BE49-F238E27FC236}">
                  <a16:creationId xmlns:a16="http://schemas.microsoft.com/office/drawing/2014/main" id="{908B6E76-6A69-7C4F-97E9-0FD03A945240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8;p33">
              <a:extLst>
                <a:ext uri="{FF2B5EF4-FFF2-40B4-BE49-F238E27FC236}">
                  <a16:creationId xmlns:a16="http://schemas.microsoft.com/office/drawing/2014/main" id="{4A0719EB-9665-CB30-0081-97FC567DF17F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תמונה 6" descr="תמונה שמכילה קו, תרשים, צילום מסך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D01829C-B22C-8DEC-FC33-A5E8D2C226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2707" y="6076650"/>
            <a:ext cx="2383350" cy="184709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32051-71E8-A91C-3D79-86732CAC8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68" y="2851207"/>
            <a:ext cx="2151173" cy="164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1ABF9D-84E3-C0A5-51EC-A367ED56859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494"/>
          <a:stretch/>
        </p:blipFill>
        <p:spPr>
          <a:xfrm>
            <a:off x="3434407" y="2851208"/>
            <a:ext cx="2146552" cy="1640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F7A70D-0CFB-C0E4-A096-E2F1D1E270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6732" y="2851207"/>
            <a:ext cx="2646845" cy="16340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>
          <a:extLst>
            <a:ext uri="{FF2B5EF4-FFF2-40B4-BE49-F238E27FC236}">
              <a16:creationId xmlns:a16="http://schemas.microsoft.com/office/drawing/2014/main" id="{3605136F-7008-C5C5-ED94-1335C71C2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8B05A607-3E92-7AA7-C0F1-5BBC2CB683E3}"/>
              </a:ext>
            </a:extLst>
          </p:cNvPr>
          <p:cNvSpPr txBox="1">
            <a:spLocks/>
          </p:cNvSpPr>
          <p:nvPr/>
        </p:nvSpPr>
        <p:spPr>
          <a:xfrm>
            <a:off x="1554669" y="787122"/>
            <a:ext cx="6629628" cy="152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grpSp>
        <p:nvGrpSpPr>
          <p:cNvPr id="1266" name="Google Shape;1266;p37">
            <a:extLst>
              <a:ext uri="{FF2B5EF4-FFF2-40B4-BE49-F238E27FC236}">
                <a16:creationId xmlns:a16="http://schemas.microsoft.com/office/drawing/2014/main" id="{8811F5EF-63A7-7E5D-4B02-78AE31C7C6F9}"/>
              </a:ext>
            </a:extLst>
          </p:cNvPr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>
              <a:extLst>
                <a:ext uri="{FF2B5EF4-FFF2-40B4-BE49-F238E27FC236}">
                  <a16:creationId xmlns:a16="http://schemas.microsoft.com/office/drawing/2014/main" id="{318BCF07-83BB-DEED-194D-BB523ECA6CB6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>
              <a:extLst>
                <a:ext uri="{FF2B5EF4-FFF2-40B4-BE49-F238E27FC236}">
                  <a16:creationId xmlns:a16="http://schemas.microsoft.com/office/drawing/2014/main" id="{431D5A74-1206-2B3D-FE08-FC5C60BA394E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>
              <a:extLst>
                <a:ext uri="{FF2B5EF4-FFF2-40B4-BE49-F238E27FC236}">
                  <a16:creationId xmlns:a16="http://schemas.microsoft.com/office/drawing/2014/main" id="{2AC2DAE5-99A3-690C-1E00-644F6729E69A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>
              <a:extLst>
                <a:ext uri="{FF2B5EF4-FFF2-40B4-BE49-F238E27FC236}">
                  <a16:creationId xmlns:a16="http://schemas.microsoft.com/office/drawing/2014/main" id="{BAC5F777-4ED9-516C-83CE-75EEB76FE5CA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>
              <a:extLst>
                <a:ext uri="{FF2B5EF4-FFF2-40B4-BE49-F238E27FC236}">
                  <a16:creationId xmlns:a16="http://schemas.microsoft.com/office/drawing/2014/main" id="{124EB57A-520A-E1D0-A656-C7E29B05E656}"/>
                </a:ext>
              </a:extLst>
            </p:cNvPr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>
              <a:extLst>
                <a:ext uri="{FF2B5EF4-FFF2-40B4-BE49-F238E27FC236}">
                  <a16:creationId xmlns:a16="http://schemas.microsoft.com/office/drawing/2014/main" id="{A6C2C683-C881-7C35-F310-94565C97D6C3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>
              <a:extLst>
                <a:ext uri="{FF2B5EF4-FFF2-40B4-BE49-F238E27FC236}">
                  <a16:creationId xmlns:a16="http://schemas.microsoft.com/office/drawing/2014/main" id="{61FC5AFB-1C0A-7A90-8FD2-AFCFF4A9FEFF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>
            <a:extLst>
              <a:ext uri="{FF2B5EF4-FFF2-40B4-BE49-F238E27FC236}">
                <a16:creationId xmlns:a16="http://schemas.microsoft.com/office/drawing/2014/main" id="{1CC15C32-7209-7E10-16B5-EA5C850F28A9}"/>
              </a:ext>
            </a:extLst>
          </p:cNvPr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>
              <a:extLst>
                <a:ext uri="{FF2B5EF4-FFF2-40B4-BE49-F238E27FC236}">
                  <a16:creationId xmlns:a16="http://schemas.microsoft.com/office/drawing/2014/main" id="{F9CB67E5-17BA-9525-4061-1344816EAB16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>
              <a:extLst>
                <a:ext uri="{FF2B5EF4-FFF2-40B4-BE49-F238E27FC236}">
                  <a16:creationId xmlns:a16="http://schemas.microsoft.com/office/drawing/2014/main" id="{D379B5A0-B990-F86B-8CB5-2557C6200BC3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>
              <a:extLst>
                <a:ext uri="{FF2B5EF4-FFF2-40B4-BE49-F238E27FC236}">
                  <a16:creationId xmlns:a16="http://schemas.microsoft.com/office/drawing/2014/main" id="{174CA926-9279-935E-C617-C6C844F24223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>
              <a:extLst>
                <a:ext uri="{FF2B5EF4-FFF2-40B4-BE49-F238E27FC236}">
                  <a16:creationId xmlns:a16="http://schemas.microsoft.com/office/drawing/2014/main" id="{5FCDEBC7-84C2-D9F7-315B-303BBDBE56E0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>
              <a:extLst>
                <a:ext uri="{FF2B5EF4-FFF2-40B4-BE49-F238E27FC236}">
                  <a16:creationId xmlns:a16="http://schemas.microsoft.com/office/drawing/2014/main" id="{FD9CF694-4456-BECE-D95B-9E5537F7DCBC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>
              <a:extLst>
                <a:ext uri="{FF2B5EF4-FFF2-40B4-BE49-F238E27FC236}">
                  <a16:creationId xmlns:a16="http://schemas.microsoft.com/office/drawing/2014/main" id="{AFC768AD-FCFB-7FE7-0A4C-226621C69708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>
              <a:extLst>
                <a:ext uri="{FF2B5EF4-FFF2-40B4-BE49-F238E27FC236}">
                  <a16:creationId xmlns:a16="http://schemas.microsoft.com/office/drawing/2014/main" id="{3C553123-EE61-4929-0999-BE7A28ECA02C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>
              <a:extLst>
                <a:ext uri="{FF2B5EF4-FFF2-40B4-BE49-F238E27FC236}">
                  <a16:creationId xmlns:a16="http://schemas.microsoft.com/office/drawing/2014/main" id="{FF6F8E46-16D5-C5ED-89B9-0B0A6003653E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>
              <a:extLst>
                <a:ext uri="{FF2B5EF4-FFF2-40B4-BE49-F238E27FC236}">
                  <a16:creationId xmlns:a16="http://schemas.microsoft.com/office/drawing/2014/main" id="{DB98D5A9-37AF-EA77-29DB-39A82A92D50C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>
              <a:extLst>
                <a:ext uri="{FF2B5EF4-FFF2-40B4-BE49-F238E27FC236}">
                  <a16:creationId xmlns:a16="http://schemas.microsoft.com/office/drawing/2014/main" id="{F1CEC9C9-7B66-77DD-4627-98543A9139D1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>
              <a:extLst>
                <a:ext uri="{FF2B5EF4-FFF2-40B4-BE49-F238E27FC236}">
                  <a16:creationId xmlns:a16="http://schemas.microsoft.com/office/drawing/2014/main" id="{E25798F4-D3C6-E66F-B71B-B8F0B6D75D40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>
              <a:extLst>
                <a:ext uri="{FF2B5EF4-FFF2-40B4-BE49-F238E27FC236}">
                  <a16:creationId xmlns:a16="http://schemas.microsoft.com/office/drawing/2014/main" id="{FBDF39F0-42A8-501B-C72F-FE7474716CEF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>
              <a:extLst>
                <a:ext uri="{FF2B5EF4-FFF2-40B4-BE49-F238E27FC236}">
                  <a16:creationId xmlns:a16="http://schemas.microsoft.com/office/drawing/2014/main" id="{E6C86A95-5CE1-7351-E90F-D51461082781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>
              <a:extLst>
                <a:ext uri="{FF2B5EF4-FFF2-40B4-BE49-F238E27FC236}">
                  <a16:creationId xmlns:a16="http://schemas.microsoft.com/office/drawing/2014/main" id="{E4F8DD1F-65FD-87C3-917D-928DD50DFD26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>
              <a:extLst>
                <a:ext uri="{FF2B5EF4-FFF2-40B4-BE49-F238E27FC236}">
                  <a16:creationId xmlns:a16="http://schemas.microsoft.com/office/drawing/2014/main" id="{90C1316A-FD7C-74A1-2D1D-21FE4BD068C5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>
              <a:extLst>
                <a:ext uri="{FF2B5EF4-FFF2-40B4-BE49-F238E27FC236}">
                  <a16:creationId xmlns:a16="http://schemas.microsoft.com/office/drawing/2014/main" id="{0000D7B2-6C37-2E95-7773-14FFB19C43A7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>
              <a:extLst>
                <a:ext uri="{FF2B5EF4-FFF2-40B4-BE49-F238E27FC236}">
                  <a16:creationId xmlns:a16="http://schemas.microsoft.com/office/drawing/2014/main" id="{876A2AF7-4836-E5F2-487D-AC89073AE1A9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>
              <a:extLst>
                <a:ext uri="{FF2B5EF4-FFF2-40B4-BE49-F238E27FC236}">
                  <a16:creationId xmlns:a16="http://schemas.microsoft.com/office/drawing/2014/main" id="{86D7926A-B45D-2693-451F-72F8ECE6C42F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>
              <a:extLst>
                <a:ext uri="{FF2B5EF4-FFF2-40B4-BE49-F238E27FC236}">
                  <a16:creationId xmlns:a16="http://schemas.microsoft.com/office/drawing/2014/main" id="{0005D0C7-1AF3-44ED-1737-6D3487C35898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>
              <a:extLst>
                <a:ext uri="{FF2B5EF4-FFF2-40B4-BE49-F238E27FC236}">
                  <a16:creationId xmlns:a16="http://schemas.microsoft.com/office/drawing/2014/main" id="{A1157A39-2B24-F0B0-B830-ECC6D0AD91D3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>
              <a:extLst>
                <a:ext uri="{FF2B5EF4-FFF2-40B4-BE49-F238E27FC236}">
                  <a16:creationId xmlns:a16="http://schemas.microsoft.com/office/drawing/2014/main" id="{1DDC13DE-76CB-D131-0486-F397B15F0049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>
              <a:extLst>
                <a:ext uri="{FF2B5EF4-FFF2-40B4-BE49-F238E27FC236}">
                  <a16:creationId xmlns:a16="http://schemas.microsoft.com/office/drawing/2014/main" id="{42972E56-2914-0291-293E-F1802816D37F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>
              <a:extLst>
                <a:ext uri="{FF2B5EF4-FFF2-40B4-BE49-F238E27FC236}">
                  <a16:creationId xmlns:a16="http://schemas.microsoft.com/office/drawing/2014/main" id="{17E79B79-78B6-E430-68EE-1A82FBAB5C32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>
              <a:extLst>
                <a:ext uri="{FF2B5EF4-FFF2-40B4-BE49-F238E27FC236}">
                  <a16:creationId xmlns:a16="http://schemas.microsoft.com/office/drawing/2014/main" id="{075C5F45-2F39-311D-0730-A667270D483A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>
              <a:extLst>
                <a:ext uri="{FF2B5EF4-FFF2-40B4-BE49-F238E27FC236}">
                  <a16:creationId xmlns:a16="http://schemas.microsoft.com/office/drawing/2014/main" id="{22EF94A8-607D-341F-80E7-DACA43E0A501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>
            <a:extLst>
              <a:ext uri="{FF2B5EF4-FFF2-40B4-BE49-F238E27FC236}">
                <a16:creationId xmlns:a16="http://schemas.microsoft.com/office/drawing/2014/main" id="{40076DC2-988A-7784-940F-D06EAE45F032}"/>
              </a:ext>
            </a:extLst>
          </p:cNvPr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>
              <a:extLst>
                <a:ext uri="{FF2B5EF4-FFF2-40B4-BE49-F238E27FC236}">
                  <a16:creationId xmlns:a16="http://schemas.microsoft.com/office/drawing/2014/main" id="{7DF5C7DB-F5CE-C0E3-CF12-8710F767535C}"/>
                </a:ext>
              </a:extLst>
            </p:cNvPr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>
                <a:extLst>
                  <a:ext uri="{FF2B5EF4-FFF2-40B4-BE49-F238E27FC236}">
                    <a16:creationId xmlns:a16="http://schemas.microsoft.com/office/drawing/2014/main" id="{C1573EDF-3C95-E382-CE68-D21B11D74E9D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>
                <a:extLst>
                  <a:ext uri="{FF2B5EF4-FFF2-40B4-BE49-F238E27FC236}">
                    <a16:creationId xmlns:a16="http://schemas.microsoft.com/office/drawing/2014/main" id="{B53A5BE9-905D-CCD2-B551-57C0E96E95F5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>
              <a:extLst>
                <a:ext uri="{FF2B5EF4-FFF2-40B4-BE49-F238E27FC236}">
                  <a16:creationId xmlns:a16="http://schemas.microsoft.com/office/drawing/2014/main" id="{7B2586C8-FE95-E75A-F93B-46D8072D217E}"/>
                </a:ext>
              </a:extLst>
            </p:cNvPr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>
                <a:extLst>
                  <a:ext uri="{FF2B5EF4-FFF2-40B4-BE49-F238E27FC236}">
                    <a16:creationId xmlns:a16="http://schemas.microsoft.com/office/drawing/2014/main" id="{7C9CF5C6-BB49-DBDE-165A-875244E97CA1}"/>
                  </a:ext>
                </a:extLst>
              </p:cNvPr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>
                <a:extLst>
                  <a:ext uri="{FF2B5EF4-FFF2-40B4-BE49-F238E27FC236}">
                    <a16:creationId xmlns:a16="http://schemas.microsoft.com/office/drawing/2014/main" id="{9D5F207F-1412-28E8-FE3F-5D38041A9088}"/>
                  </a:ext>
                </a:extLst>
              </p:cNvPr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>
                <a:extLst>
                  <a:ext uri="{FF2B5EF4-FFF2-40B4-BE49-F238E27FC236}">
                    <a16:creationId xmlns:a16="http://schemas.microsoft.com/office/drawing/2014/main" id="{6937D1A3-EF35-A7B5-7B7B-0ED734FB33C3}"/>
                  </a:ext>
                </a:extLst>
              </p:cNvPr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>
            <a:extLst>
              <a:ext uri="{FF2B5EF4-FFF2-40B4-BE49-F238E27FC236}">
                <a16:creationId xmlns:a16="http://schemas.microsoft.com/office/drawing/2014/main" id="{1CD2686E-990C-D2A7-3374-FD38FCF242B2}"/>
              </a:ext>
            </a:extLst>
          </p:cNvPr>
          <p:cNvGrpSpPr/>
          <p:nvPr/>
        </p:nvGrpSpPr>
        <p:grpSpPr>
          <a:xfrm>
            <a:off x="1510362" y="107329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>
              <a:extLst>
                <a:ext uri="{FF2B5EF4-FFF2-40B4-BE49-F238E27FC236}">
                  <a16:creationId xmlns:a16="http://schemas.microsoft.com/office/drawing/2014/main" id="{69361186-ED55-0597-C3A8-A8A13A8C2788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>
                <a:extLst>
                  <a:ext uri="{FF2B5EF4-FFF2-40B4-BE49-F238E27FC236}">
                    <a16:creationId xmlns:a16="http://schemas.microsoft.com/office/drawing/2014/main" id="{31B57161-C76B-BDBE-3526-0C5C017F1944}"/>
                  </a:ext>
                </a:extLst>
              </p:cNvPr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>
                <a:extLst>
                  <a:ext uri="{FF2B5EF4-FFF2-40B4-BE49-F238E27FC236}">
                    <a16:creationId xmlns:a16="http://schemas.microsoft.com/office/drawing/2014/main" id="{23680423-FBE5-8DDF-41C9-CB8AA7F16955}"/>
                  </a:ext>
                </a:extLst>
              </p:cNvPr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>
                <a:extLst>
                  <a:ext uri="{FF2B5EF4-FFF2-40B4-BE49-F238E27FC236}">
                    <a16:creationId xmlns:a16="http://schemas.microsoft.com/office/drawing/2014/main" id="{EE18CA3D-0814-62E8-7642-17D6AD933AA9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>
              <a:extLst>
                <a:ext uri="{FF2B5EF4-FFF2-40B4-BE49-F238E27FC236}">
                  <a16:creationId xmlns:a16="http://schemas.microsoft.com/office/drawing/2014/main" id="{E42F88EC-4559-2F0F-C5FA-039CD727ACB3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38;p31">
            <a:extLst>
              <a:ext uri="{FF2B5EF4-FFF2-40B4-BE49-F238E27FC236}">
                <a16:creationId xmlns:a16="http://schemas.microsoft.com/office/drawing/2014/main" id="{CDB46222-C638-D958-93F9-E082746AC736}"/>
              </a:ext>
            </a:extLst>
          </p:cNvPr>
          <p:cNvSpPr txBox="1">
            <a:spLocks/>
          </p:cNvSpPr>
          <p:nvPr/>
        </p:nvSpPr>
        <p:spPr>
          <a:xfrm>
            <a:off x="1093110" y="2344004"/>
            <a:ext cx="2184994" cy="56999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1" name="Google Shape;1041;p31">
            <a:extLst>
              <a:ext uri="{FF2B5EF4-FFF2-40B4-BE49-F238E27FC236}">
                <a16:creationId xmlns:a16="http://schemas.microsoft.com/office/drawing/2014/main" id="{61379A6F-B64B-0362-D0E9-8D821C0BE6F7}"/>
              </a:ext>
            </a:extLst>
          </p:cNvPr>
          <p:cNvSpPr txBox="1">
            <a:spLocks/>
          </p:cNvSpPr>
          <p:nvPr/>
        </p:nvSpPr>
        <p:spPr>
          <a:xfrm>
            <a:off x="3554547" y="2363147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2" name="Google Shape;1055;p31">
            <a:extLst>
              <a:ext uri="{FF2B5EF4-FFF2-40B4-BE49-F238E27FC236}">
                <a16:creationId xmlns:a16="http://schemas.microsoft.com/office/drawing/2014/main" id="{AE946018-2215-8437-6376-60BC845DBEC7}"/>
              </a:ext>
            </a:extLst>
          </p:cNvPr>
          <p:cNvSpPr txBox="1">
            <a:spLocks/>
          </p:cNvSpPr>
          <p:nvPr/>
        </p:nvSpPr>
        <p:spPr>
          <a:xfrm>
            <a:off x="5990169" y="2302979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  <p:sp>
        <p:nvSpPr>
          <p:cNvPr id="17" name="Google Shape;1426;p41">
            <a:extLst>
              <a:ext uri="{FF2B5EF4-FFF2-40B4-BE49-F238E27FC236}">
                <a16:creationId xmlns:a16="http://schemas.microsoft.com/office/drawing/2014/main" id="{A173F223-B383-B7A9-75CA-D0F314A9D675}"/>
              </a:ext>
            </a:extLst>
          </p:cNvPr>
          <p:cNvSpPr txBox="1"/>
          <p:nvPr/>
        </p:nvSpPr>
        <p:spPr>
          <a:xfrm>
            <a:off x="1333233" y="-3839976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he-IL" sz="2000" b="1" dirty="0">
                <a:solidFill>
                  <a:schemeClr val="bg1"/>
                </a:solidFill>
              </a:rPr>
              <a:t>Best Strategy: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427;p41">
            <a:extLst>
              <a:ext uri="{FF2B5EF4-FFF2-40B4-BE49-F238E27FC236}">
                <a16:creationId xmlns:a16="http://schemas.microsoft.com/office/drawing/2014/main" id="{FBD30A14-A9A7-DCF9-9E27-A346F033DA95}"/>
              </a:ext>
            </a:extLst>
          </p:cNvPr>
          <p:cNvSpPr txBox="1"/>
          <p:nvPr/>
        </p:nvSpPr>
        <p:spPr>
          <a:xfrm>
            <a:off x="1333233" y="-2522735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Insights: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תמונה 3">
            <a:extLst>
              <a:ext uri="{FF2B5EF4-FFF2-40B4-BE49-F238E27FC236}">
                <a16:creationId xmlns:a16="http://schemas.microsoft.com/office/drawing/2014/main" id="{41DEDFB2-4485-FDD5-2868-D0D3B5864F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48" y="-3870888"/>
            <a:ext cx="2871949" cy="184312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Google Shape;1426;p41">
            <a:extLst>
              <a:ext uri="{FF2B5EF4-FFF2-40B4-BE49-F238E27FC236}">
                <a16:creationId xmlns:a16="http://schemas.microsoft.com/office/drawing/2014/main" id="{67DC862A-45A5-746B-92D4-7CB1523A4494}"/>
              </a:ext>
            </a:extLst>
          </p:cNvPr>
          <p:cNvSpPr txBox="1"/>
          <p:nvPr/>
        </p:nvSpPr>
        <p:spPr>
          <a:xfrm>
            <a:off x="1426924" y="-3459531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Using minimum observed RTT as the target delay.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Achieved best balance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426;p41">
            <a:extLst>
              <a:ext uri="{FF2B5EF4-FFF2-40B4-BE49-F238E27FC236}">
                <a16:creationId xmlns:a16="http://schemas.microsoft.com/office/drawing/2014/main" id="{9AA217F5-9B92-443C-3D7D-37937A600324}"/>
              </a:ext>
            </a:extLst>
          </p:cNvPr>
          <p:cNvSpPr txBox="1"/>
          <p:nvPr/>
        </p:nvSpPr>
        <p:spPr>
          <a:xfrm>
            <a:off x="1398424" y="-2040826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Confirms trade-off from Swift paper: larger delay boosts throughput; smaller delay reduces latency.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Our results show throughput peaks then drops as target delay increases (unlike paper).</a:t>
            </a:r>
          </a:p>
        </p:txBody>
      </p:sp>
      <p:sp>
        <p:nvSpPr>
          <p:cNvPr id="30" name="Google Shape;1113;p33">
            <a:extLst>
              <a:ext uri="{FF2B5EF4-FFF2-40B4-BE49-F238E27FC236}">
                <a16:creationId xmlns:a16="http://schemas.microsoft.com/office/drawing/2014/main" id="{D69CD831-9ECD-E711-8EBE-4065FEF748E8}"/>
              </a:ext>
            </a:extLst>
          </p:cNvPr>
          <p:cNvSpPr txBox="1">
            <a:spLocks/>
          </p:cNvSpPr>
          <p:nvPr/>
        </p:nvSpPr>
        <p:spPr>
          <a:xfrm>
            <a:off x="1797081" y="5797860"/>
            <a:ext cx="2206253" cy="30947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Montserrat Medium"/>
                <a:ea typeface="Montserrat Medium"/>
                <a:cs typeface="Montserrat Medium"/>
                <a:sym typeface="Montserrat Medium"/>
              </a:rPr>
              <a:t>Simulation Setup</a:t>
            </a:r>
            <a:endParaRPr lang="en-US" sz="2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Google Shape;1114;p33">
            <a:extLst>
              <a:ext uri="{FF2B5EF4-FFF2-40B4-BE49-F238E27FC236}">
                <a16:creationId xmlns:a16="http://schemas.microsoft.com/office/drawing/2014/main" id="{C5C562D2-8039-F5A4-E88A-B4C92D9815E3}"/>
              </a:ext>
            </a:extLst>
          </p:cNvPr>
          <p:cNvSpPr txBox="1">
            <a:spLocks/>
          </p:cNvSpPr>
          <p:nvPr/>
        </p:nvSpPr>
        <p:spPr>
          <a:xfrm>
            <a:off x="1716686" y="6549871"/>
            <a:ext cx="2182429" cy="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Fat-tree topology in NS-3.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Multiple traffic 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Metrics: Throughput, Delay, Packet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Averaged over 3 runs per data point.</a:t>
            </a:r>
            <a:endParaRPr lang="en-US" sz="1400" dirty="0"/>
          </a:p>
        </p:txBody>
      </p:sp>
      <p:grpSp>
        <p:nvGrpSpPr>
          <p:cNvPr id="32" name="Google Shape;1115;p33">
            <a:extLst>
              <a:ext uri="{FF2B5EF4-FFF2-40B4-BE49-F238E27FC236}">
                <a16:creationId xmlns:a16="http://schemas.microsoft.com/office/drawing/2014/main" id="{2155619B-9314-FA5F-52DA-018A0F48323C}"/>
              </a:ext>
            </a:extLst>
          </p:cNvPr>
          <p:cNvGrpSpPr/>
          <p:nvPr/>
        </p:nvGrpSpPr>
        <p:grpSpPr>
          <a:xfrm>
            <a:off x="1372740" y="6090290"/>
            <a:ext cx="2532305" cy="113132"/>
            <a:chOff x="4788672" y="2177404"/>
            <a:chExt cx="3478000" cy="192185"/>
          </a:xfrm>
        </p:grpSpPr>
        <p:sp>
          <p:nvSpPr>
            <p:cNvPr id="33" name="Google Shape;1116;p33">
              <a:extLst>
                <a:ext uri="{FF2B5EF4-FFF2-40B4-BE49-F238E27FC236}">
                  <a16:creationId xmlns:a16="http://schemas.microsoft.com/office/drawing/2014/main" id="{21FA29F2-FB0C-46E8-9CD7-BC9346F5C0C4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1117;p33">
              <a:extLst>
                <a:ext uri="{FF2B5EF4-FFF2-40B4-BE49-F238E27FC236}">
                  <a16:creationId xmlns:a16="http://schemas.microsoft.com/office/drawing/2014/main" id="{A5035ED0-6345-FAAC-0214-BB130D7640BC}"/>
                </a:ext>
              </a:extLst>
            </p:cNvPr>
            <p:cNvCxnSpPr>
              <a:stCxn id="36" idx="6"/>
              <a:endCxn id="3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1119;p33">
              <a:extLst>
                <a:ext uri="{FF2B5EF4-FFF2-40B4-BE49-F238E27FC236}">
                  <a16:creationId xmlns:a16="http://schemas.microsoft.com/office/drawing/2014/main" id="{F45318C9-4FD3-5498-2298-45C73A9176E8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8;p33">
              <a:extLst>
                <a:ext uri="{FF2B5EF4-FFF2-40B4-BE49-F238E27FC236}">
                  <a16:creationId xmlns:a16="http://schemas.microsoft.com/office/drawing/2014/main" id="{33B4BBBD-2EAB-E21E-B20F-04729D48F92E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תמונה 6" descr="תמונה שמכילה קו, תרשים, צילום מסך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115F50D-A1DE-95E9-CDD9-FE9A909E0C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2707" y="6076650"/>
            <a:ext cx="2383350" cy="184709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2C4AD9-A5C7-308A-BF0A-75161DD0C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68" y="2851207"/>
            <a:ext cx="2151173" cy="164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0D0F6-CB12-FA84-F60F-E4F6DAB27C0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494"/>
          <a:stretch/>
        </p:blipFill>
        <p:spPr>
          <a:xfrm>
            <a:off x="3434407" y="2851208"/>
            <a:ext cx="2146552" cy="1640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30FD57-6894-4D81-F92F-CB201D7BD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6109" y="2851348"/>
            <a:ext cx="2646845" cy="16340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8D6D0AF-C62E-4E11-987E-4947568B50C8}"/>
              </a:ext>
            </a:extLst>
          </p:cNvPr>
          <p:cNvSpPr/>
          <p:nvPr/>
        </p:nvSpPr>
        <p:spPr>
          <a:xfrm>
            <a:off x="6240197" y="3070244"/>
            <a:ext cx="552375" cy="1199713"/>
          </a:xfrm>
          <a:prstGeom prst="ellipse">
            <a:avLst/>
          </a:prstGeom>
          <a:noFill/>
          <a:ln>
            <a:solidFill>
              <a:srgbClr val="040D7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799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91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>
          <a:extLst>
            <a:ext uri="{FF2B5EF4-FFF2-40B4-BE49-F238E27FC236}">
              <a16:creationId xmlns:a16="http://schemas.microsoft.com/office/drawing/2014/main" id="{1387E1E8-E9DF-5883-E46C-EF11B1CC4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תוכן 2">
            <a:extLst>
              <a:ext uri="{FF2B5EF4-FFF2-40B4-BE49-F238E27FC236}">
                <a16:creationId xmlns:a16="http://schemas.microsoft.com/office/drawing/2014/main" id="{A14190E0-9B33-819E-1604-65C2AB71489F}"/>
              </a:ext>
            </a:extLst>
          </p:cNvPr>
          <p:cNvSpPr txBox="1">
            <a:spLocks/>
          </p:cNvSpPr>
          <p:nvPr/>
        </p:nvSpPr>
        <p:spPr>
          <a:xfrm>
            <a:off x="1554669" y="787122"/>
            <a:ext cx="6629628" cy="152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grpSp>
        <p:nvGrpSpPr>
          <p:cNvPr id="1266" name="Google Shape;1266;p37">
            <a:extLst>
              <a:ext uri="{FF2B5EF4-FFF2-40B4-BE49-F238E27FC236}">
                <a16:creationId xmlns:a16="http://schemas.microsoft.com/office/drawing/2014/main" id="{7D0DD3F4-BC6B-2EBB-B3FA-6E4A9EFB2FCA}"/>
              </a:ext>
            </a:extLst>
          </p:cNvPr>
          <p:cNvGrpSpPr/>
          <p:nvPr/>
        </p:nvGrpSpPr>
        <p:grpSpPr>
          <a:xfrm>
            <a:off x="708769" y="229268"/>
            <a:ext cx="1019565" cy="1290805"/>
            <a:chOff x="-4017975" y="-49702"/>
            <a:chExt cx="1162825" cy="1472177"/>
          </a:xfrm>
        </p:grpSpPr>
        <p:sp>
          <p:nvSpPr>
            <p:cNvPr id="1267" name="Google Shape;1267;p37">
              <a:extLst>
                <a:ext uri="{FF2B5EF4-FFF2-40B4-BE49-F238E27FC236}">
                  <a16:creationId xmlns:a16="http://schemas.microsoft.com/office/drawing/2014/main" id="{104948D7-68C0-1BD4-3346-830050E29633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>
              <a:extLst>
                <a:ext uri="{FF2B5EF4-FFF2-40B4-BE49-F238E27FC236}">
                  <a16:creationId xmlns:a16="http://schemas.microsoft.com/office/drawing/2014/main" id="{DCBF265D-86E4-6A90-BEE8-35B3E2D33E49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>
              <a:extLst>
                <a:ext uri="{FF2B5EF4-FFF2-40B4-BE49-F238E27FC236}">
                  <a16:creationId xmlns:a16="http://schemas.microsoft.com/office/drawing/2014/main" id="{04BCFB69-308A-7CFA-D738-1945267177C7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>
              <a:extLst>
                <a:ext uri="{FF2B5EF4-FFF2-40B4-BE49-F238E27FC236}">
                  <a16:creationId xmlns:a16="http://schemas.microsoft.com/office/drawing/2014/main" id="{2289E8E8-EBAA-24C8-10F9-A4C46B055825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>
              <a:extLst>
                <a:ext uri="{FF2B5EF4-FFF2-40B4-BE49-F238E27FC236}">
                  <a16:creationId xmlns:a16="http://schemas.microsoft.com/office/drawing/2014/main" id="{564B8684-2F86-02B0-55E6-C38A4F3AD570}"/>
                </a:ext>
              </a:extLst>
            </p:cNvPr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>
              <a:extLst>
                <a:ext uri="{FF2B5EF4-FFF2-40B4-BE49-F238E27FC236}">
                  <a16:creationId xmlns:a16="http://schemas.microsoft.com/office/drawing/2014/main" id="{DA5FD979-F627-1986-AE78-22C9ECF64D58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>
              <a:extLst>
                <a:ext uri="{FF2B5EF4-FFF2-40B4-BE49-F238E27FC236}">
                  <a16:creationId xmlns:a16="http://schemas.microsoft.com/office/drawing/2014/main" id="{3103E15A-99C3-C870-00BE-030E57556EDE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7">
            <a:extLst>
              <a:ext uri="{FF2B5EF4-FFF2-40B4-BE49-F238E27FC236}">
                <a16:creationId xmlns:a16="http://schemas.microsoft.com/office/drawing/2014/main" id="{EE802432-00B0-C067-AF28-C4BF9C4048A0}"/>
              </a:ext>
            </a:extLst>
          </p:cNvPr>
          <p:cNvGrpSpPr/>
          <p:nvPr/>
        </p:nvGrpSpPr>
        <p:grpSpPr>
          <a:xfrm>
            <a:off x="6056447" y="3828300"/>
            <a:ext cx="1929500" cy="2210100"/>
            <a:chOff x="295725" y="-3462825"/>
            <a:chExt cx="1929500" cy="2210100"/>
          </a:xfrm>
        </p:grpSpPr>
        <p:sp>
          <p:nvSpPr>
            <p:cNvPr id="1275" name="Google Shape;1275;p37">
              <a:extLst>
                <a:ext uri="{FF2B5EF4-FFF2-40B4-BE49-F238E27FC236}">
                  <a16:creationId xmlns:a16="http://schemas.microsoft.com/office/drawing/2014/main" id="{7A804830-604B-B814-AAF1-573838159E57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>
              <a:extLst>
                <a:ext uri="{FF2B5EF4-FFF2-40B4-BE49-F238E27FC236}">
                  <a16:creationId xmlns:a16="http://schemas.microsoft.com/office/drawing/2014/main" id="{EC5D14D2-F928-6DF6-A900-E37D0F2C4561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>
              <a:extLst>
                <a:ext uri="{FF2B5EF4-FFF2-40B4-BE49-F238E27FC236}">
                  <a16:creationId xmlns:a16="http://schemas.microsoft.com/office/drawing/2014/main" id="{D8042505-2B44-ABC3-F559-3C80CD60E09D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>
              <a:extLst>
                <a:ext uri="{FF2B5EF4-FFF2-40B4-BE49-F238E27FC236}">
                  <a16:creationId xmlns:a16="http://schemas.microsoft.com/office/drawing/2014/main" id="{4902499E-F1DA-5C4D-1986-86A4C5A8761C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>
              <a:extLst>
                <a:ext uri="{FF2B5EF4-FFF2-40B4-BE49-F238E27FC236}">
                  <a16:creationId xmlns:a16="http://schemas.microsoft.com/office/drawing/2014/main" id="{5B9F8192-647A-A3D3-B52E-3279BE6DD6BB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>
              <a:extLst>
                <a:ext uri="{FF2B5EF4-FFF2-40B4-BE49-F238E27FC236}">
                  <a16:creationId xmlns:a16="http://schemas.microsoft.com/office/drawing/2014/main" id="{1AE44C3E-48B0-03DB-4990-798E0CF387C8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>
              <a:extLst>
                <a:ext uri="{FF2B5EF4-FFF2-40B4-BE49-F238E27FC236}">
                  <a16:creationId xmlns:a16="http://schemas.microsoft.com/office/drawing/2014/main" id="{D3470B29-981E-AF02-3317-B39CB2045EDB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>
              <a:extLst>
                <a:ext uri="{FF2B5EF4-FFF2-40B4-BE49-F238E27FC236}">
                  <a16:creationId xmlns:a16="http://schemas.microsoft.com/office/drawing/2014/main" id="{C1038BF6-8BDC-70A6-5D8D-A61D610D2BA4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>
              <a:extLst>
                <a:ext uri="{FF2B5EF4-FFF2-40B4-BE49-F238E27FC236}">
                  <a16:creationId xmlns:a16="http://schemas.microsoft.com/office/drawing/2014/main" id="{59095CE3-19ED-6877-BEB0-D454C2458A0D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>
              <a:extLst>
                <a:ext uri="{FF2B5EF4-FFF2-40B4-BE49-F238E27FC236}">
                  <a16:creationId xmlns:a16="http://schemas.microsoft.com/office/drawing/2014/main" id="{D7C04CC4-B191-36C7-7060-3F9F0A416271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>
              <a:extLst>
                <a:ext uri="{FF2B5EF4-FFF2-40B4-BE49-F238E27FC236}">
                  <a16:creationId xmlns:a16="http://schemas.microsoft.com/office/drawing/2014/main" id="{B2210974-5E48-D7E1-1263-20B7666402A2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>
              <a:extLst>
                <a:ext uri="{FF2B5EF4-FFF2-40B4-BE49-F238E27FC236}">
                  <a16:creationId xmlns:a16="http://schemas.microsoft.com/office/drawing/2014/main" id="{97EA9654-8A6C-72A5-B035-925F9E7E12A2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>
              <a:extLst>
                <a:ext uri="{FF2B5EF4-FFF2-40B4-BE49-F238E27FC236}">
                  <a16:creationId xmlns:a16="http://schemas.microsoft.com/office/drawing/2014/main" id="{FEB08E74-4F93-62A3-678E-DF6C7DB86F24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>
              <a:extLst>
                <a:ext uri="{FF2B5EF4-FFF2-40B4-BE49-F238E27FC236}">
                  <a16:creationId xmlns:a16="http://schemas.microsoft.com/office/drawing/2014/main" id="{15E32793-57CE-3129-11EC-EF9A1BA4A7B8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>
              <a:extLst>
                <a:ext uri="{FF2B5EF4-FFF2-40B4-BE49-F238E27FC236}">
                  <a16:creationId xmlns:a16="http://schemas.microsoft.com/office/drawing/2014/main" id="{13928B2F-48CE-7477-0ED1-D9FEAC7625EA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>
              <a:extLst>
                <a:ext uri="{FF2B5EF4-FFF2-40B4-BE49-F238E27FC236}">
                  <a16:creationId xmlns:a16="http://schemas.microsoft.com/office/drawing/2014/main" id="{A83AD3CA-E495-BF10-437E-0F83E717BA5A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>
              <a:extLst>
                <a:ext uri="{FF2B5EF4-FFF2-40B4-BE49-F238E27FC236}">
                  <a16:creationId xmlns:a16="http://schemas.microsoft.com/office/drawing/2014/main" id="{2A0FE86D-823D-7164-037F-7BC80E964F6A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>
              <a:extLst>
                <a:ext uri="{FF2B5EF4-FFF2-40B4-BE49-F238E27FC236}">
                  <a16:creationId xmlns:a16="http://schemas.microsoft.com/office/drawing/2014/main" id="{F26C1586-93E7-02C9-9BC7-43AEDA1B6019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>
              <a:extLst>
                <a:ext uri="{FF2B5EF4-FFF2-40B4-BE49-F238E27FC236}">
                  <a16:creationId xmlns:a16="http://schemas.microsoft.com/office/drawing/2014/main" id="{B76BC221-B390-7EA2-0690-9045210CAC87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>
              <a:extLst>
                <a:ext uri="{FF2B5EF4-FFF2-40B4-BE49-F238E27FC236}">
                  <a16:creationId xmlns:a16="http://schemas.microsoft.com/office/drawing/2014/main" id="{C9B60545-D533-8CDA-7782-B8833E011A90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>
              <a:extLst>
                <a:ext uri="{FF2B5EF4-FFF2-40B4-BE49-F238E27FC236}">
                  <a16:creationId xmlns:a16="http://schemas.microsoft.com/office/drawing/2014/main" id="{9B86058B-AEED-84B1-7B6F-5F53CC15FECE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>
              <a:extLst>
                <a:ext uri="{FF2B5EF4-FFF2-40B4-BE49-F238E27FC236}">
                  <a16:creationId xmlns:a16="http://schemas.microsoft.com/office/drawing/2014/main" id="{AEDD0D6F-038B-1490-A3F0-00F848E68BBE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>
              <a:extLst>
                <a:ext uri="{FF2B5EF4-FFF2-40B4-BE49-F238E27FC236}">
                  <a16:creationId xmlns:a16="http://schemas.microsoft.com/office/drawing/2014/main" id="{32B80D7E-E953-613B-249E-9A841079A660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>
              <a:extLst>
                <a:ext uri="{FF2B5EF4-FFF2-40B4-BE49-F238E27FC236}">
                  <a16:creationId xmlns:a16="http://schemas.microsoft.com/office/drawing/2014/main" id="{B3D670EC-DCDE-0EEE-3D77-359D2C939348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>
              <a:extLst>
                <a:ext uri="{FF2B5EF4-FFF2-40B4-BE49-F238E27FC236}">
                  <a16:creationId xmlns:a16="http://schemas.microsoft.com/office/drawing/2014/main" id="{DF0DE776-2432-4ADD-2148-BAC06E44341F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" name="Google Shape;1300;p37">
            <a:extLst>
              <a:ext uri="{FF2B5EF4-FFF2-40B4-BE49-F238E27FC236}">
                <a16:creationId xmlns:a16="http://schemas.microsoft.com/office/drawing/2014/main" id="{CEBFDF18-A941-5EAA-64A6-6993249D8D62}"/>
              </a:ext>
            </a:extLst>
          </p:cNvPr>
          <p:cNvGrpSpPr/>
          <p:nvPr/>
        </p:nvGrpSpPr>
        <p:grpSpPr>
          <a:xfrm>
            <a:off x="7840825" y="1807363"/>
            <a:ext cx="1040638" cy="901375"/>
            <a:chOff x="8457538" y="810363"/>
            <a:chExt cx="1040638" cy="901375"/>
          </a:xfrm>
        </p:grpSpPr>
        <p:grpSp>
          <p:nvGrpSpPr>
            <p:cNvPr id="1301" name="Google Shape;1301;p37">
              <a:extLst>
                <a:ext uri="{FF2B5EF4-FFF2-40B4-BE49-F238E27FC236}">
                  <a16:creationId xmlns:a16="http://schemas.microsoft.com/office/drawing/2014/main" id="{EAF24846-C947-2F06-08F2-5E0B4E254846}"/>
                </a:ext>
              </a:extLst>
            </p:cNvPr>
            <p:cNvGrpSpPr/>
            <p:nvPr/>
          </p:nvGrpSpPr>
          <p:grpSpPr>
            <a:xfrm>
              <a:off x="8781450" y="810363"/>
              <a:ext cx="716725" cy="901375"/>
              <a:chOff x="-3888525" y="-2483300"/>
              <a:chExt cx="716725" cy="901375"/>
            </a:xfrm>
          </p:grpSpPr>
          <p:sp>
            <p:nvSpPr>
              <p:cNvPr id="1302" name="Google Shape;1302;p37">
                <a:extLst>
                  <a:ext uri="{FF2B5EF4-FFF2-40B4-BE49-F238E27FC236}">
                    <a16:creationId xmlns:a16="http://schemas.microsoft.com/office/drawing/2014/main" id="{1A2D986D-1585-0813-123A-C77D07D37460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7">
                <a:extLst>
                  <a:ext uri="{FF2B5EF4-FFF2-40B4-BE49-F238E27FC236}">
                    <a16:creationId xmlns:a16="http://schemas.microsoft.com/office/drawing/2014/main" id="{2D252BCE-6B53-F5EB-49CF-E95A849B41D4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37">
              <a:extLst>
                <a:ext uri="{FF2B5EF4-FFF2-40B4-BE49-F238E27FC236}">
                  <a16:creationId xmlns:a16="http://schemas.microsoft.com/office/drawing/2014/main" id="{3258B575-AE6A-05D3-9925-22A5474A98B9}"/>
                </a:ext>
              </a:extLst>
            </p:cNvPr>
            <p:cNvGrpSpPr/>
            <p:nvPr/>
          </p:nvGrpSpPr>
          <p:grpSpPr>
            <a:xfrm>
              <a:off x="8457538" y="1331488"/>
              <a:ext cx="323925" cy="323650"/>
              <a:chOff x="1608625" y="299800"/>
              <a:chExt cx="323925" cy="323650"/>
            </a:xfrm>
          </p:grpSpPr>
          <p:sp>
            <p:nvSpPr>
              <p:cNvPr id="1305" name="Google Shape;1305;p37">
                <a:extLst>
                  <a:ext uri="{FF2B5EF4-FFF2-40B4-BE49-F238E27FC236}">
                    <a16:creationId xmlns:a16="http://schemas.microsoft.com/office/drawing/2014/main" id="{C6263EB4-1F66-0C48-2AE5-EC9E290EEAA7}"/>
                  </a:ext>
                </a:extLst>
              </p:cNvPr>
              <p:cNvSpPr/>
              <p:nvPr/>
            </p:nvSpPr>
            <p:spPr>
              <a:xfrm>
                <a:off x="1633450" y="324425"/>
                <a:ext cx="275900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1036" h="10968" extrusionOk="0">
                    <a:moveTo>
                      <a:pt x="10830" y="0"/>
                    </a:moveTo>
                    <a:cubicBezTo>
                      <a:pt x="10795" y="0"/>
                      <a:pt x="10758" y="16"/>
                      <a:pt x="10725" y="54"/>
                    </a:cubicBezTo>
                    <a:lnTo>
                      <a:pt x="46" y="10733"/>
                    </a:lnTo>
                    <a:cubicBezTo>
                      <a:pt x="1" y="10789"/>
                      <a:pt x="1" y="10867"/>
                      <a:pt x="46" y="10923"/>
                    </a:cubicBezTo>
                    <a:cubicBezTo>
                      <a:pt x="79" y="10956"/>
                      <a:pt x="112" y="10968"/>
                      <a:pt x="146" y="10968"/>
                    </a:cubicBezTo>
                    <a:cubicBezTo>
                      <a:pt x="191" y="10968"/>
                      <a:pt x="224" y="10956"/>
                      <a:pt x="246" y="10923"/>
                    </a:cubicBezTo>
                    <a:lnTo>
                      <a:pt x="10926" y="254"/>
                    </a:lnTo>
                    <a:cubicBezTo>
                      <a:pt x="11036" y="153"/>
                      <a:pt x="10941" y="0"/>
                      <a:pt x="10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>
                <a:extLst>
                  <a:ext uri="{FF2B5EF4-FFF2-40B4-BE49-F238E27FC236}">
                    <a16:creationId xmlns:a16="http://schemas.microsoft.com/office/drawing/2014/main" id="{926116D1-4F09-671C-9396-C8FC74FE3894}"/>
                  </a:ext>
                </a:extLst>
              </p:cNvPr>
              <p:cNvSpPr/>
              <p:nvPr/>
            </p:nvSpPr>
            <p:spPr>
              <a:xfrm>
                <a:off x="1875625" y="299800"/>
                <a:ext cx="56925" cy="56950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2278" extrusionOk="0">
                    <a:moveTo>
                      <a:pt x="1139" y="1"/>
                    </a:moveTo>
                    <a:cubicBezTo>
                      <a:pt x="514" y="1"/>
                      <a:pt x="0" y="514"/>
                      <a:pt x="0" y="1139"/>
                    </a:cubicBezTo>
                    <a:cubicBezTo>
                      <a:pt x="0" y="1764"/>
                      <a:pt x="514" y="2277"/>
                      <a:pt x="1139" y="2277"/>
                    </a:cubicBezTo>
                    <a:cubicBezTo>
                      <a:pt x="1764" y="2277"/>
                      <a:pt x="2277" y="1764"/>
                      <a:pt x="2277" y="1139"/>
                    </a:cubicBezTo>
                    <a:cubicBezTo>
                      <a:pt x="2277" y="514"/>
                      <a:pt x="1764" y="1"/>
                      <a:pt x="113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>
                <a:extLst>
                  <a:ext uri="{FF2B5EF4-FFF2-40B4-BE49-F238E27FC236}">
                    <a16:creationId xmlns:a16="http://schemas.microsoft.com/office/drawing/2014/main" id="{9AEB4401-307D-B774-67B8-AC0A1A5E56D3}"/>
                  </a:ext>
                </a:extLst>
              </p:cNvPr>
              <p:cNvSpPr/>
              <p:nvPr/>
            </p:nvSpPr>
            <p:spPr>
              <a:xfrm>
                <a:off x="1608625" y="566800"/>
                <a:ext cx="56950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2278" h="2266" extrusionOk="0">
                    <a:moveTo>
                      <a:pt x="1139" y="0"/>
                    </a:moveTo>
                    <a:cubicBezTo>
                      <a:pt x="514" y="0"/>
                      <a:pt x="1" y="503"/>
                      <a:pt x="1" y="1127"/>
                    </a:cubicBezTo>
                    <a:cubicBezTo>
                      <a:pt x="1" y="1764"/>
                      <a:pt x="514" y="2266"/>
                      <a:pt x="1139" y="2266"/>
                    </a:cubicBezTo>
                    <a:cubicBezTo>
                      <a:pt x="1775" y="2266"/>
                      <a:pt x="2277" y="1764"/>
                      <a:pt x="2277" y="1127"/>
                    </a:cubicBezTo>
                    <a:cubicBezTo>
                      <a:pt x="2277" y="503"/>
                      <a:pt x="1775" y="0"/>
                      <a:pt x="1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8" name="Google Shape;1308;p37">
            <a:extLst>
              <a:ext uri="{FF2B5EF4-FFF2-40B4-BE49-F238E27FC236}">
                <a16:creationId xmlns:a16="http://schemas.microsoft.com/office/drawing/2014/main" id="{0AF57CE8-E6B2-AB37-DE02-691084B697B9}"/>
              </a:ext>
            </a:extLst>
          </p:cNvPr>
          <p:cNvGrpSpPr/>
          <p:nvPr/>
        </p:nvGrpSpPr>
        <p:grpSpPr>
          <a:xfrm>
            <a:off x="1510362" y="1073293"/>
            <a:ext cx="3407100" cy="192184"/>
            <a:chOff x="1512197" y="1069304"/>
            <a:chExt cx="3407100" cy="192184"/>
          </a:xfrm>
        </p:grpSpPr>
        <p:grpSp>
          <p:nvGrpSpPr>
            <p:cNvPr id="1309" name="Google Shape;1309;p37">
              <a:extLst>
                <a:ext uri="{FF2B5EF4-FFF2-40B4-BE49-F238E27FC236}">
                  <a16:creationId xmlns:a16="http://schemas.microsoft.com/office/drawing/2014/main" id="{C1BD2E31-858A-1F47-1B1D-CF0543226DAA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310" name="Google Shape;1310;p37">
                <a:extLst>
                  <a:ext uri="{FF2B5EF4-FFF2-40B4-BE49-F238E27FC236}">
                    <a16:creationId xmlns:a16="http://schemas.microsoft.com/office/drawing/2014/main" id="{553D8D36-EAD3-9DDB-B53F-AEB2F7576B25}"/>
                  </a:ext>
                </a:extLst>
              </p:cNvPr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11" name="Google Shape;1311;p37">
                <a:extLst>
                  <a:ext uri="{FF2B5EF4-FFF2-40B4-BE49-F238E27FC236}">
                    <a16:creationId xmlns:a16="http://schemas.microsoft.com/office/drawing/2014/main" id="{39FE5DE2-E936-8D92-5552-94FEF12C595B}"/>
                  </a:ext>
                </a:extLst>
              </p:cNvPr>
              <p:cNvCxnSpPr>
                <a:stCxn id="1312" idx="6"/>
                <a:endCxn id="13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13" name="Google Shape;1313;p37">
                <a:extLst>
                  <a:ext uri="{FF2B5EF4-FFF2-40B4-BE49-F238E27FC236}">
                    <a16:creationId xmlns:a16="http://schemas.microsoft.com/office/drawing/2014/main" id="{83BD4ED6-7C31-5666-4FFF-9995995825F1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2" name="Google Shape;1312;p37">
              <a:extLst>
                <a:ext uri="{FF2B5EF4-FFF2-40B4-BE49-F238E27FC236}">
                  <a16:creationId xmlns:a16="http://schemas.microsoft.com/office/drawing/2014/main" id="{A1C3C54E-74CC-701A-CC2D-6AE2BBDBCBEF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038;p31">
            <a:extLst>
              <a:ext uri="{FF2B5EF4-FFF2-40B4-BE49-F238E27FC236}">
                <a16:creationId xmlns:a16="http://schemas.microsoft.com/office/drawing/2014/main" id="{282A9B62-F5C1-C8A1-EFEC-3D21724238C7}"/>
              </a:ext>
            </a:extLst>
          </p:cNvPr>
          <p:cNvSpPr txBox="1">
            <a:spLocks/>
          </p:cNvSpPr>
          <p:nvPr/>
        </p:nvSpPr>
        <p:spPr>
          <a:xfrm>
            <a:off x="1093110" y="2344004"/>
            <a:ext cx="2184994" cy="569994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1" name="Google Shape;1041;p31">
            <a:extLst>
              <a:ext uri="{FF2B5EF4-FFF2-40B4-BE49-F238E27FC236}">
                <a16:creationId xmlns:a16="http://schemas.microsoft.com/office/drawing/2014/main" id="{37AC6F24-CA8C-28EE-4DCA-7FD63FCBC29D}"/>
              </a:ext>
            </a:extLst>
          </p:cNvPr>
          <p:cNvSpPr txBox="1">
            <a:spLocks/>
          </p:cNvSpPr>
          <p:nvPr/>
        </p:nvSpPr>
        <p:spPr>
          <a:xfrm>
            <a:off x="3554547" y="2363147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2" name="Google Shape;1055;p31">
            <a:extLst>
              <a:ext uri="{FF2B5EF4-FFF2-40B4-BE49-F238E27FC236}">
                <a16:creationId xmlns:a16="http://schemas.microsoft.com/office/drawing/2014/main" id="{3EFCF9D1-6D40-27E5-95C9-96D2E4D7E2AE}"/>
              </a:ext>
            </a:extLst>
          </p:cNvPr>
          <p:cNvSpPr txBox="1">
            <a:spLocks/>
          </p:cNvSpPr>
          <p:nvPr/>
        </p:nvSpPr>
        <p:spPr>
          <a:xfrm>
            <a:off x="5990169" y="2302979"/>
            <a:ext cx="2311200" cy="33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  <p:sp>
        <p:nvSpPr>
          <p:cNvPr id="17" name="Google Shape;1426;p41">
            <a:extLst>
              <a:ext uri="{FF2B5EF4-FFF2-40B4-BE49-F238E27FC236}">
                <a16:creationId xmlns:a16="http://schemas.microsoft.com/office/drawing/2014/main" id="{B8FB0E3B-CA7C-FB33-4D00-273D49D3689D}"/>
              </a:ext>
            </a:extLst>
          </p:cNvPr>
          <p:cNvSpPr txBox="1"/>
          <p:nvPr/>
        </p:nvSpPr>
        <p:spPr>
          <a:xfrm>
            <a:off x="1333233" y="-3839976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r>
              <a:rPr lang="en-US" altLang="he-IL" sz="2000" b="1" dirty="0">
                <a:solidFill>
                  <a:schemeClr val="bg1"/>
                </a:solidFill>
              </a:rPr>
              <a:t>Best Strategy: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427;p41">
            <a:extLst>
              <a:ext uri="{FF2B5EF4-FFF2-40B4-BE49-F238E27FC236}">
                <a16:creationId xmlns:a16="http://schemas.microsoft.com/office/drawing/2014/main" id="{137D5995-883A-44E8-1412-9C14CA12C0D6}"/>
              </a:ext>
            </a:extLst>
          </p:cNvPr>
          <p:cNvSpPr txBox="1"/>
          <p:nvPr/>
        </p:nvSpPr>
        <p:spPr>
          <a:xfrm>
            <a:off x="1333233" y="-2522735"/>
            <a:ext cx="2282968" cy="12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Insights:</a:t>
            </a:r>
            <a:endParaRPr sz="2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" name="תמונה 3">
            <a:extLst>
              <a:ext uri="{FF2B5EF4-FFF2-40B4-BE49-F238E27FC236}">
                <a16:creationId xmlns:a16="http://schemas.microsoft.com/office/drawing/2014/main" id="{EBCA17BC-5045-B41F-F199-2FEA70D8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48" y="-3870888"/>
            <a:ext cx="2871949" cy="184312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0" name="Google Shape;1426;p41">
            <a:extLst>
              <a:ext uri="{FF2B5EF4-FFF2-40B4-BE49-F238E27FC236}">
                <a16:creationId xmlns:a16="http://schemas.microsoft.com/office/drawing/2014/main" id="{8276A181-E923-4B2B-5501-80F96142E0AF}"/>
              </a:ext>
            </a:extLst>
          </p:cNvPr>
          <p:cNvSpPr txBox="1"/>
          <p:nvPr/>
        </p:nvSpPr>
        <p:spPr>
          <a:xfrm>
            <a:off x="1426924" y="-3459531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Using minimum observed RTT as the target delay.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Achieved best balance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sz="11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1426;p41">
            <a:extLst>
              <a:ext uri="{FF2B5EF4-FFF2-40B4-BE49-F238E27FC236}">
                <a16:creationId xmlns:a16="http://schemas.microsoft.com/office/drawing/2014/main" id="{0ECB0D8C-5CBA-04A1-A86A-05B62BC0C61F}"/>
              </a:ext>
            </a:extLst>
          </p:cNvPr>
          <p:cNvSpPr txBox="1"/>
          <p:nvPr/>
        </p:nvSpPr>
        <p:spPr>
          <a:xfrm>
            <a:off x="1398424" y="-2040826"/>
            <a:ext cx="1900133" cy="72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Confirms trade-off from Swift paper: larger delay boosts throughput; smaller delay reduces latency.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he-IL" sz="1100" b="1" dirty="0">
                <a:solidFill>
                  <a:schemeClr val="bg1"/>
                </a:solidFill>
              </a:rPr>
              <a:t>Our results show throughput peaks then drops as target delay increases (unlike paper).</a:t>
            </a:r>
          </a:p>
        </p:txBody>
      </p:sp>
      <p:sp>
        <p:nvSpPr>
          <p:cNvPr id="30" name="Google Shape;1113;p33">
            <a:extLst>
              <a:ext uri="{FF2B5EF4-FFF2-40B4-BE49-F238E27FC236}">
                <a16:creationId xmlns:a16="http://schemas.microsoft.com/office/drawing/2014/main" id="{163F29A1-F9B1-0584-79AF-10F1F22030F4}"/>
              </a:ext>
            </a:extLst>
          </p:cNvPr>
          <p:cNvSpPr txBox="1">
            <a:spLocks/>
          </p:cNvSpPr>
          <p:nvPr/>
        </p:nvSpPr>
        <p:spPr>
          <a:xfrm>
            <a:off x="1797081" y="5797860"/>
            <a:ext cx="2206253" cy="30947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>
                <a:latin typeface="Montserrat Medium"/>
                <a:ea typeface="Montserrat Medium"/>
                <a:cs typeface="Montserrat Medium"/>
                <a:sym typeface="Montserrat Medium"/>
              </a:rPr>
              <a:t>Simulation Setup</a:t>
            </a:r>
            <a:endParaRPr lang="en-US" sz="24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1" name="Google Shape;1114;p33">
            <a:extLst>
              <a:ext uri="{FF2B5EF4-FFF2-40B4-BE49-F238E27FC236}">
                <a16:creationId xmlns:a16="http://schemas.microsoft.com/office/drawing/2014/main" id="{8B6ACB80-A022-023A-06D7-968A6A76B377}"/>
              </a:ext>
            </a:extLst>
          </p:cNvPr>
          <p:cNvSpPr txBox="1">
            <a:spLocks/>
          </p:cNvSpPr>
          <p:nvPr/>
        </p:nvSpPr>
        <p:spPr>
          <a:xfrm>
            <a:off x="1716686" y="6549871"/>
            <a:ext cx="2182429" cy="419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Fat-tree topology in NS-3.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Multiple traffic modes.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Metrics: Throughput, Delay, Packet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Averaged over 3 runs per data point.</a:t>
            </a:r>
            <a:endParaRPr lang="en-US" sz="1400" dirty="0"/>
          </a:p>
        </p:txBody>
      </p:sp>
      <p:grpSp>
        <p:nvGrpSpPr>
          <p:cNvPr id="32" name="Google Shape;1115;p33">
            <a:extLst>
              <a:ext uri="{FF2B5EF4-FFF2-40B4-BE49-F238E27FC236}">
                <a16:creationId xmlns:a16="http://schemas.microsoft.com/office/drawing/2014/main" id="{C43C0FB6-02CE-DA51-15A1-6D1698190AA9}"/>
              </a:ext>
            </a:extLst>
          </p:cNvPr>
          <p:cNvGrpSpPr/>
          <p:nvPr/>
        </p:nvGrpSpPr>
        <p:grpSpPr>
          <a:xfrm>
            <a:off x="1372740" y="6090290"/>
            <a:ext cx="2532305" cy="113132"/>
            <a:chOff x="4788672" y="2177404"/>
            <a:chExt cx="3478000" cy="192185"/>
          </a:xfrm>
        </p:grpSpPr>
        <p:sp>
          <p:nvSpPr>
            <p:cNvPr id="33" name="Google Shape;1116;p33">
              <a:extLst>
                <a:ext uri="{FF2B5EF4-FFF2-40B4-BE49-F238E27FC236}">
                  <a16:creationId xmlns:a16="http://schemas.microsoft.com/office/drawing/2014/main" id="{B71F0B9F-7349-A5AE-916E-93EC4CF8C2E2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" name="Google Shape;1117;p33">
              <a:extLst>
                <a:ext uri="{FF2B5EF4-FFF2-40B4-BE49-F238E27FC236}">
                  <a16:creationId xmlns:a16="http://schemas.microsoft.com/office/drawing/2014/main" id="{EC5E209F-D19A-C29E-1835-5A454D7EB96E}"/>
                </a:ext>
              </a:extLst>
            </p:cNvPr>
            <p:cNvCxnSpPr>
              <a:stCxn id="36" idx="6"/>
              <a:endCxn id="35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" name="Google Shape;1119;p33">
              <a:extLst>
                <a:ext uri="{FF2B5EF4-FFF2-40B4-BE49-F238E27FC236}">
                  <a16:creationId xmlns:a16="http://schemas.microsoft.com/office/drawing/2014/main" id="{1C3B8811-6532-1123-24B7-9A1C1B53484D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18;p33">
              <a:extLst>
                <a:ext uri="{FF2B5EF4-FFF2-40B4-BE49-F238E27FC236}">
                  <a16:creationId xmlns:a16="http://schemas.microsoft.com/office/drawing/2014/main" id="{A36B2A20-51CD-2999-3F36-BE89D1DB0678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תמונה 6" descr="תמונה שמכילה קו, תרשים, צילום מסך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0BE0EEF7-06BA-ED20-DF8E-C8D6577924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2707" y="6076650"/>
            <a:ext cx="2383350" cy="184709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91390-3573-3694-3A9C-1DF618E626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768" y="2851207"/>
            <a:ext cx="2151173" cy="16402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E39AA-E1E0-3B51-6331-C3BBAE539EE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494"/>
          <a:stretch/>
        </p:blipFill>
        <p:spPr>
          <a:xfrm>
            <a:off x="3434407" y="2851208"/>
            <a:ext cx="2146552" cy="1640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BDE61-F36E-910C-F868-54B7AEB3AC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6109" y="2851348"/>
            <a:ext cx="2646845" cy="163400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2EED24D-8D24-DA4A-18E9-48751BF68AFA}"/>
              </a:ext>
            </a:extLst>
          </p:cNvPr>
          <p:cNvSpPr/>
          <p:nvPr/>
        </p:nvSpPr>
        <p:spPr>
          <a:xfrm>
            <a:off x="6240197" y="3070244"/>
            <a:ext cx="552375" cy="1199713"/>
          </a:xfrm>
          <a:prstGeom prst="ellipse">
            <a:avLst/>
          </a:prstGeom>
          <a:noFill/>
          <a:ln>
            <a:solidFill>
              <a:srgbClr val="040D7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799CFF"/>
              </a:solidFill>
            </a:endParaRPr>
          </a:p>
        </p:txBody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6077074-FB5B-A59C-2C7A-0F90883A0981}"/>
              </a:ext>
            </a:extLst>
          </p:cNvPr>
          <p:cNvSpPr/>
          <p:nvPr/>
        </p:nvSpPr>
        <p:spPr>
          <a:xfrm>
            <a:off x="6737473" y="1297280"/>
            <a:ext cx="2242812" cy="1180170"/>
          </a:xfrm>
          <a:prstGeom prst="cloudCallout">
            <a:avLst>
              <a:gd name="adj1" fmla="val -60130"/>
              <a:gd name="adj2" fmla="val 111016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Hypothesis: dropping packets locally before they ever reach the wire.</a:t>
            </a:r>
            <a:endParaRPr lang="LID4096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93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3"/>
          <p:cNvSpPr txBox="1">
            <a:spLocks noGrp="1"/>
          </p:cNvSpPr>
          <p:nvPr>
            <p:ph type="title" idx="2"/>
          </p:nvPr>
        </p:nvSpPr>
        <p:spPr>
          <a:xfrm>
            <a:off x="1402812" y="1183892"/>
            <a:ext cx="3030183" cy="52571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latin typeface="Montserrat Medium"/>
                <a:ea typeface="Montserrat Medium"/>
                <a:cs typeface="Montserrat Medium"/>
                <a:sym typeface="Montserrat Medium"/>
              </a:rPr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4" name="Google Shape;1114;p33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322416" y="1858950"/>
                <a:ext cx="3317045" cy="712800"/>
              </a:xfrm>
              <a:prstGeom prst="rect">
                <a:avLst/>
              </a:prstGeom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Fat-tree topology in NS-3.</a:t>
                </a:r>
              </a:p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Multiple traffic modes.</a:t>
                </a:r>
              </a:p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Metrics: Throughput, Delay, Packet Loss.</a:t>
                </a:r>
              </a:p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On-off application</a:t>
                </a:r>
              </a:p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Averaged over 3 runs per data point.</a:t>
                </a:r>
              </a:p>
              <a:p>
                <a:pPr marL="285750" lvl="0" indent="-285750" algn="l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3 swift variants:-</a:t>
                </a:r>
              </a:p>
              <a:p>
                <a:pPr marL="628650" lvl="1" indent="-171450" algn="l">
                  <a:buFontTx/>
                  <a:buChar char="-"/>
                </a:pPr>
                <a:r>
                  <a:rPr lang="en-US" sz="1200" dirty="0"/>
                  <a:t>Static target delay – 25ms</a:t>
                </a:r>
              </a:p>
              <a:p>
                <a:pPr marL="628650" lvl="1" indent="-171450" algn="l">
                  <a:buFontTx/>
                  <a:buChar char="-"/>
                </a:pPr>
                <a:r>
                  <a:rPr lang="en-US" sz="1200" dirty="0"/>
                  <a:t>Target delay is base </a:t>
                </a:r>
                <a:r>
                  <a:rPr lang="en-US" sz="1200" dirty="0" err="1"/>
                  <a:t>rtt</a:t>
                </a:r>
                <a:r>
                  <a:rPr lang="en-US" sz="1200" dirty="0"/>
                  <a:t> (min </a:t>
                </a:r>
                <a:r>
                  <a:rPr lang="en-US" sz="1200" dirty="0" err="1"/>
                  <a:t>rtt</a:t>
                </a:r>
                <a:r>
                  <a:rPr lang="en-US" sz="1200" dirty="0"/>
                  <a:t> observed)</a:t>
                </a:r>
              </a:p>
              <a:p>
                <a:pPr marL="628650" lvl="1" indent="-171450" algn="l">
                  <a:buFontTx/>
                  <a:buChar char="-"/>
                </a:pPr>
                <a:r>
                  <a:rPr lang="en-US" sz="1200" dirty="0"/>
                  <a:t>Base </a:t>
                </a:r>
                <a:r>
                  <a:rPr lang="en-US" sz="1200" dirty="0" err="1"/>
                  <a:t>rtt</a:t>
                </a:r>
                <a:r>
                  <a:rPr lang="en-US" sz="1200" dirty="0"/>
                  <a:t> +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200" dirty="0"/>
                  <a:t> ~ 1ms</a:t>
                </a:r>
              </a:p>
            </p:txBody>
          </p:sp>
        </mc:Choice>
        <mc:Fallback xmlns="">
          <p:sp>
            <p:nvSpPr>
              <p:cNvPr id="1114" name="Google Shape;1114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22416" y="1858950"/>
                <a:ext cx="3317045" cy="712800"/>
              </a:xfrm>
              <a:prstGeom prst="rect">
                <a:avLst/>
              </a:prstGeom>
              <a:blipFill>
                <a:blip r:embed="rId3"/>
                <a:stretch>
                  <a:fillRect l="-368" t="-7692" b="-26837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5" name="Google Shape;1115;p33"/>
          <p:cNvGrpSpPr/>
          <p:nvPr/>
        </p:nvGrpSpPr>
        <p:grpSpPr>
          <a:xfrm>
            <a:off x="978471" y="1613516"/>
            <a:ext cx="3478000" cy="192185"/>
            <a:chOff x="4788672" y="2177404"/>
            <a:chExt cx="3478000" cy="192185"/>
          </a:xfrm>
        </p:grpSpPr>
        <p:sp>
          <p:nvSpPr>
            <p:cNvPr id="1116" name="Google Shape;1116;p33"/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/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/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/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/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DC63B9-36C6-2DDF-244F-8A3FFA8F9362}"/>
              </a:ext>
            </a:extLst>
          </p:cNvPr>
          <p:cNvSpPr txBox="1">
            <a:spLocks/>
          </p:cNvSpPr>
          <p:nvPr/>
        </p:nvSpPr>
        <p:spPr>
          <a:xfrm>
            <a:off x="548503" y="4934502"/>
            <a:ext cx="259186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63744-9FA8-CEA7-639E-895026D90FA6}"/>
              </a:ext>
            </a:extLst>
          </p:cNvPr>
          <p:cNvSpPr txBox="1">
            <a:spLocks/>
          </p:cNvSpPr>
          <p:nvPr/>
        </p:nvSpPr>
        <p:spPr>
          <a:xfrm>
            <a:off x="424384" y="6726587"/>
            <a:ext cx="329837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Fat-tree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topology in NS-3.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traffic modes.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Metrics: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Throughput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Packet Loss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Averaged over 3 runs per data point.</a:t>
            </a:r>
          </a:p>
        </p:txBody>
      </p:sp>
      <p:pic>
        <p:nvPicPr>
          <p:cNvPr id="4" name="תמונה 6" descr="תמונה שמכילה קו, תרשים, צילום מסך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59EF9FA-2952-868D-4911-A68D220681E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5705" y="1396177"/>
            <a:ext cx="3273417" cy="2536898"/>
          </a:xfrm>
          <a:prstGeom prst="rect">
            <a:avLst/>
          </a:prstGeom>
          <a:effectLst>
            <a:softEdge rad="0"/>
          </a:effectLst>
        </p:spPr>
      </p:pic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CC135845-097E-7DCB-9BE0-A8DBA7FF0D2D}"/>
              </a:ext>
            </a:extLst>
          </p:cNvPr>
          <p:cNvSpPr txBox="1">
            <a:spLocks/>
          </p:cNvSpPr>
          <p:nvPr/>
        </p:nvSpPr>
        <p:spPr>
          <a:xfrm>
            <a:off x="5547518" y="-3900861"/>
            <a:ext cx="2186178" cy="28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grpSp>
        <p:nvGrpSpPr>
          <p:cNvPr id="8" name="Google Shape;1308;p37">
            <a:extLst>
              <a:ext uri="{FF2B5EF4-FFF2-40B4-BE49-F238E27FC236}">
                <a16:creationId xmlns:a16="http://schemas.microsoft.com/office/drawing/2014/main" id="{E05F12E6-4534-C8C3-F7BF-914F9C0CFE3C}"/>
              </a:ext>
            </a:extLst>
          </p:cNvPr>
          <p:cNvGrpSpPr/>
          <p:nvPr/>
        </p:nvGrpSpPr>
        <p:grpSpPr>
          <a:xfrm>
            <a:off x="3343340" y="-3614691"/>
            <a:ext cx="1123521" cy="45719"/>
            <a:chOff x="1512197" y="1069304"/>
            <a:chExt cx="3407100" cy="192184"/>
          </a:xfrm>
        </p:grpSpPr>
        <p:grpSp>
          <p:nvGrpSpPr>
            <p:cNvPr id="9" name="Google Shape;1309;p37">
              <a:extLst>
                <a:ext uri="{FF2B5EF4-FFF2-40B4-BE49-F238E27FC236}">
                  <a16:creationId xmlns:a16="http://schemas.microsoft.com/office/drawing/2014/main" id="{0EAF5AAD-E6DE-F8B7-06E3-3F0A0F009099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1" name="Google Shape;1310;p37">
                <a:extLst>
                  <a:ext uri="{FF2B5EF4-FFF2-40B4-BE49-F238E27FC236}">
                    <a16:creationId xmlns:a16="http://schemas.microsoft.com/office/drawing/2014/main" id="{560BEDED-ACB0-35BE-5E0E-1307AAF79368}"/>
                  </a:ext>
                </a:extLst>
              </p:cNvPr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1311;p37">
                <a:extLst>
                  <a:ext uri="{FF2B5EF4-FFF2-40B4-BE49-F238E27FC236}">
                    <a16:creationId xmlns:a16="http://schemas.microsoft.com/office/drawing/2014/main" id="{697C7ABB-F6CB-FF00-8539-4EFF3E0CE1C7}"/>
                  </a:ext>
                </a:extLst>
              </p:cNvPr>
              <p:cNvCxnSpPr>
                <a:stCxn id="10" idx="6"/>
                <a:endCxn id="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1313;p37">
                <a:extLst>
                  <a:ext uri="{FF2B5EF4-FFF2-40B4-BE49-F238E27FC236}">
                    <a16:creationId xmlns:a16="http://schemas.microsoft.com/office/drawing/2014/main" id="{B417B15F-B77C-1981-BFF1-E15337070853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312;p37">
              <a:extLst>
                <a:ext uri="{FF2B5EF4-FFF2-40B4-BE49-F238E27FC236}">
                  <a16:creationId xmlns:a16="http://schemas.microsoft.com/office/drawing/2014/main" id="{EB16B0FF-4772-F532-D976-B2E4C7D92624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תמונה 4">
            <a:extLst>
              <a:ext uri="{FF2B5EF4-FFF2-40B4-BE49-F238E27FC236}">
                <a16:creationId xmlns:a16="http://schemas.microsoft.com/office/drawing/2014/main" id="{A6E06673-8F30-B0FF-0AD7-46247E2500E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3815" t="15629" r="35607" b="4546"/>
          <a:stretch/>
        </p:blipFill>
        <p:spPr>
          <a:xfrm>
            <a:off x="4143768" y="-1889215"/>
            <a:ext cx="1152474" cy="70994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תמונה 4">
            <a:extLst>
              <a:ext uri="{FF2B5EF4-FFF2-40B4-BE49-F238E27FC236}">
                <a16:creationId xmlns:a16="http://schemas.microsoft.com/office/drawing/2014/main" id="{CEEB8C8A-238F-89BA-ABDA-48AD14CC1C2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38" t="16514" r="68856" b="3829"/>
          <a:stretch/>
        </p:blipFill>
        <p:spPr>
          <a:xfrm>
            <a:off x="1719028" y="-1856936"/>
            <a:ext cx="1155407" cy="67194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תמונה 4">
            <a:extLst>
              <a:ext uri="{FF2B5EF4-FFF2-40B4-BE49-F238E27FC236}">
                <a16:creationId xmlns:a16="http://schemas.microsoft.com/office/drawing/2014/main" id="{D76912F1-823D-AF90-28B1-3F9CE871AEA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6775" t="12326" r="640" b="7851"/>
          <a:stretch/>
        </p:blipFill>
        <p:spPr>
          <a:xfrm>
            <a:off x="6581223" y="-1899133"/>
            <a:ext cx="1152474" cy="70733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7" name="Google Shape;1038;p31">
            <a:extLst>
              <a:ext uri="{FF2B5EF4-FFF2-40B4-BE49-F238E27FC236}">
                <a16:creationId xmlns:a16="http://schemas.microsoft.com/office/drawing/2014/main" id="{E8F06E9C-84B1-EFF2-2577-6B21BD411A61}"/>
              </a:ext>
            </a:extLst>
          </p:cNvPr>
          <p:cNvSpPr txBox="1">
            <a:spLocks/>
          </p:cNvSpPr>
          <p:nvPr/>
        </p:nvSpPr>
        <p:spPr>
          <a:xfrm>
            <a:off x="2106982" y="-2343980"/>
            <a:ext cx="720521" cy="10633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8" name="Google Shape;1041;p31">
            <a:extLst>
              <a:ext uri="{FF2B5EF4-FFF2-40B4-BE49-F238E27FC236}">
                <a16:creationId xmlns:a16="http://schemas.microsoft.com/office/drawing/2014/main" id="{848A2E46-BB5F-E592-0358-1CA3228D7D02}"/>
              </a:ext>
            </a:extLst>
          </p:cNvPr>
          <p:cNvSpPr txBox="1">
            <a:spLocks/>
          </p:cNvSpPr>
          <p:nvPr/>
        </p:nvSpPr>
        <p:spPr>
          <a:xfrm>
            <a:off x="4653009" y="-2324837"/>
            <a:ext cx="762138" cy="631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9" name="Google Shape;1055;p31">
            <a:extLst>
              <a:ext uri="{FF2B5EF4-FFF2-40B4-BE49-F238E27FC236}">
                <a16:creationId xmlns:a16="http://schemas.microsoft.com/office/drawing/2014/main" id="{18D8E59E-74C6-98C5-D5D2-3DDCE903B034}"/>
              </a:ext>
            </a:extLst>
          </p:cNvPr>
          <p:cNvSpPr txBox="1">
            <a:spLocks/>
          </p:cNvSpPr>
          <p:nvPr/>
        </p:nvSpPr>
        <p:spPr>
          <a:xfrm>
            <a:off x="7088631" y="-2385005"/>
            <a:ext cx="762138" cy="631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>
          <a:extLst>
            <a:ext uri="{FF2B5EF4-FFF2-40B4-BE49-F238E27FC236}">
              <a16:creationId xmlns:a16="http://schemas.microsoft.com/office/drawing/2014/main" id="{7DCD819E-9B89-AA0D-88FC-7A0A7622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3">
            <a:extLst>
              <a:ext uri="{FF2B5EF4-FFF2-40B4-BE49-F238E27FC236}">
                <a16:creationId xmlns:a16="http://schemas.microsoft.com/office/drawing/2014/main" id="{A433B77D-C1B4-43B9-7F01-939C0FE8E55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000203" y="1051381"/>
            <a:ext cx="4855535" cy="52571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latin typeface="Montserrat Medium"/>
                <a:ea typeface="Montserrat Medium"/>
                <a:cs typeface="Montserrat Medium"/>
                <a:sym typeface="Montserrat Medium"/>
              </a:rPr>
              <a:t>Disclaimer: swift paper setup</a:t>
            </a:r>
          </a:p>
        </p:txBody>
      </p:sp>
      <p:sp>
        <p:nvSpPr>
          <p:cNvPr id="1114" name="Google Shape;1114;p33">
            <a:extLst>
              <a:ext uri="{FF2B5EF4-FFF2-40B4-BE49-F238E27FC236}">
                <a16:creationId xmlns:a16="http://schemas.microsoft.com/office/drawing/2014/main" id="{96B46385-934E-A9D3-B015-A29CC438E0C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71693" y="1646963"/>
            <a:ext cx="5556179" cy="209954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LID4096" sz="1200" dirty="0">
                <a:solidFill>
                  <a:schemeClr val="bg1"/>
                </a:solidFill>
              </a:rPr>
              <a:t> Swift paper compares against GCN  a highly tuned version of DCTCP used by Google.</a:t>
            </a:r>
          </a:p>
          <a:p>
            <a:pPr marL="0" indent="0" algn="l"/>
            <a:endParaRPr lang="en-GB" altLang="LID4096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200" dirty="0"/>
              <a:t>Traffic control setup in Google’s </a:t>
            </a:r>
            <a:r>
              <a:rPr lang="en-GB" sz="1200" dirty="0" err="1"/>
              <a:t>datacenters</a:t>
            </a:r>
            <a:r>
              <a:rPr lang="en-GB" sz="1200" dirty="0"/>
              <a:t> is unclear, while we used multiple traffic patterns: hotspot and random pairing.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altLang="LID4096" sz="1200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altLang="LID4096" sz="1200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Goal: Confirm qualitative trends, not exact performance. </a:t>
            </a:r>
            <a:endParaRPr lang="en-GB" altLang="LID4096" sz="1200" dirty="0">
              <a:solidFill>
                <a:schemeClr val="bg1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endParaRPr lang="en-US" sz="1200" dirty="0"/>
          </a:p>
        </p:txBody>
      </p:sp>
      <p:grpSp>
        <p:nvGrpSpPr>
          <p:cNvPr id="1115" name="Google Shape;1115;p33">
            <a:extLst>
              <a:ext uri="{FF2B5EF4-FFF2-40B4-BE49-F238E27FC236}">
                <a16:creationId xmlns:a16="http://schemas.microsoft.com/office/drawing/2014/main" id="{A3287A41-094F-3767-11D6-4A92FE0BDB54}"/>
              </a:ext>
            </a:extLst>
          </p:cNvPr>
          <p:cNvGrpSpPr/>
          <p:nvPr/>
        </p:nvGrpSpPr>
        <p:grpSpPr>
          <a:xfrm>
            <a:off x="2106982" y="1366892"/>
            <a:ext cx="4474240" cy="192185"/>
            <a:chOff x="4788672" y="2177404"/>
            <a:chExt cx="3478000" cy="192185"/>
          </a:xfrm>
        </p:grpSpPr>
        <p:sp>
          <p:nvSpPr>
            <p:cNvPr id="1116" name="Google Shape;1116;p33">
              <a:extLst>
                <a:ext uri="{FF2B5EF4-FFF2-40B4-BE49-F238E27FC236}">
                  <a16:creationId xmlns:a16="http://schemas.microsoft.com/office/drawing/2014/main" id="{34C96CCE-EE6E-E93F-9444-0AD0FF10060B}"/>
                </a:ext>
              </a:extLst>
            </p:cNvPr>
            <p:cNvSpPr/>
            <p:nvPr/>
          </p:nvSpPr>
          <p:spPr>
            <a:xfrm rot="-2700000" flipH="1">
              <a:off x="72509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17" name="Google Shape;1117;p33">
              <a:extLst>
                <a:ext uri="{FF2B5EF4-FFF2-40B4-BE49-F238E27FC236}">
                  <a16:creationId xmlns:a16="http://schemas.microsoft.com/office/drawing/2014/main" id="{8A86FBAC-E4B0-789A-98C5-5EEE93FF70EF}"/>
                </a:ext>
              </a:extLst>
            </p:cNvPr>
            <p:cNvCxnSpPr>
              <a:stCxn id="1118" idx="6"/>
              <a:endCxn id="1119" idx="2"/>
            </p:cNvCxnSpPr>
            <p:nvPr/>
          </p:nvCxnSpPr>
          <p:spPr>
            <a:xfrm rot="10800000">
              <a:off x="4845772" y="2272517"/>
              <a:ext cx="3363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9" name="Google Shape;1119;p33">
              <a:extLst>
                <a:ext uri="{FF2B5EF4-FFF2-40B4-BE49-F238E27FC236}">
                  <a16:creationId xmlns:a16="http://schemas.microsoft.com/office/drawing/2014/main" id="{B58258C9-4A62-3405-6432-7CDF840E5AAD}"/>
                </a:ext>
              </a:extLst>
            </p:cNvPr>
            <p:cNvSpPr/>
            <p:nvPr/>
          </p:nvSpPr>
          <p:spPr>
            <a:xfrm flipH="1">
              <a:off x="4788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>
              <a:extLst>
                <a:ext uri="{FF2B5EF4-FFF2-40B4-BE49-F238E27FC236}">
                  <a16:creationId xmlns:a16="http://schemas.microsoft.com/office/drawing/2014/main" id="{70012A41-071B-CC27-31FA-D60A07C4558D}"/>
                </a:ext>
              </a:extLst>
            </p:cNvPr>
            <p:cNvSpPr/>
            <p:nvPr/>
          </p:nvSpPr>
          <p:spPr>
            <a:xfrm flipH="1">
              <a:off x="820967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3">
            <a:extLst>
              <a:ext uri="{FF2B5EF4-FFF2-40B4-BE49-F238E27FC236}">
                <a16:creationId xmlns:a16="http://schemas.microsoft.com/office/drawing/2014/main" id="{86E0D4A5-7B17-E757-9F5F-C387AB49D524}"/>
              </a:ext>
            </a:extLst>
          </p:cNvPr>
          <p:cNvGrpSpPr/>
          <p:nvPr/>
        </p:nvGrpSpPr>
        <p:grpSpPr>
          <a:xfrm flipH="1">
            <a:off x="7834772" y="2544125"/>
            <a:ext cx="1929500" cy="2210100"/>
            <a:chOff x="295725" y="-3462825"/>
            <a:chExt cx="1929500" cy="2210100"/>
          </a:xfrm>
        </p:grpSpPr>
        <p:sp>
          <p:nvSpPr>
            <p:cNvPr id="1121" name="Google Shape;1121;p33">
              <a:extLst>
                <a:ext uri="{FF2B5EF4-FFF2-40B4-BE49-F238E27FC236}">
                  <a16:creationId xmlns:a16="http://schemas.microsoft.com/office/drawing/2014/main" id="{EB094490-9C7F-5B75-0859-1F9A3E7BD087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>
              <a:extLst>
                <a:ext uri="{FF2B5EF4-FFF2-40B4-BE49-F238E27FC236}">
                  <a16:creationId xmlns:a16="http://schemas.microsoft.com/office/drawing/2014/main" id="{6DE24B92-D3FE-6544-0BE4-071FC9331570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>
              <a:extLst>
                <a:ext uri="{FF2B5EF4-FFF2-40B4-BE49-F238E27FC236}">
                  <a16:creationId xmlns:a16="http://schemas.microsoft.com/office/drawing/2014/main" id="{3393619F-E990-60D6-12F6-677B996EFC20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>
              <a:extLst>
                <a:ext uri="{FF2B5EF4-FFF2-40B4-BE49-F238E27FC236}">
                  <a16:creationId xmlns:a16="http://schemas.microsoft.com/office/drawing/2014/main" id="{7D47D02A-0955-C701-31F8-553BE172532E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>
              <a:extLst>
                <a:ext uri="{FF2B5EF4-FFF2-40B4-BE49-F238E27FC236}">
                  <a16:creationId xmlns:a16="http://schemas.microsoft.com/office/drawing/2014/main" id="{B2E3D7D7-08C5-465C-4EE5-A23039EEA977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>
              <a:extLst>
                <a:ext uri="{FF2B5EF4-FFF2-40B4-BE49-F238E27FC236}">
                  <a16:creationId xmlns:a16="http://schemas.microsoft.com/office/drawing/2014/main" id="{90470CEB-2CCA-730B-DC9D-4E2945F14460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>
              <a:extLst>
                <a:ext uri="{FF2B5EF4-FFF2-40B4-BE49-F238E27FC236}">
                  <a16:creationId xmlns:a16="http://schemas.microsoft.com/office/drawing/2014/main" id="{D462F597-CDEE-3528-B3DF-B1F81C021AA5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>
              <a:extLst>
                <a:ext uri="{FF2B5EF4-FFF2-40B4-BE49-F238E27FC236}">
                  <a16:creationId xmlns:a16="http://schemas.microsoft.com/office/drawing/2014/main" id="{6EDA37B0-5C8A-ABBF-5D1B-00B853182D8C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>
              <a:extLst>
                <a:ext uri="{FF2B5EF4-FFF2-40B4-BE49-F238E27FC236}">
                  <a16:creationId xmlns:a16="http://schemas.microsoft.com/office/drawing/2014/main" id="{0F564233-917C-CFC8-3683-1B52BC44A23F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>
              <a:extLst>
                <a:ext uri="{FF2B5EF4-FFF2-40B4-BE49-F238E27FC236}">
                  <a16:creationId xmlns:a16="http://schemas.microsoft.com/office/drawing/2014/main" id="{74D6DAE0-0AE6-7D8D-8BE5-A02FD2B1FBF4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>
              <a:extLst>
                <a:ext uri="{FF2B5EF4-FFF2-40B4-BE49-F238E27FC236}">
                  <a16:creationId xmlns:a16="http://schemas.microsoft.com/office/drawing/2014/main" id="{3FE7BB1F-57AE-5B70-8DB2-2C5A2CC0F05F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>
              <a:extLst>
                <a:ext uri="{FF2B5EF4-FFF2-40B4-BE49-F238E27FC236}">
                  <a16:creationId xmlns:a16="http://schemas.microsoft.com/office/drawing/2014/main" id="{E6912860-632C-58EB-935B-F486DDC8E651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>
              <a:extLst>
                <a:ext uri="{FF2B5EF4-FFF2-40B4-BE49-F238E27FC236}">
                  <a16:creationId xmlns:a16="http://schemas.microsoft.com/office/drawing/2014/main" id="{E2E0E3BC-3FC4-2E7B-DA13-A31F4E7D7AB1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>
              <a:extLst>
                <a:ext uri="{FF2B5EF4-FFF2-40B4-BE49-F238E27FC236}">
                  <a16:creationId xmlns:a16="http://schemas.microsoft.com/office/drawing/2014/main" id="{3FFB62DC-AF08-17B4-24A3-029BC2AFF9BA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>
              <a:extLst>
                <a:ext uri="{FF2B5EF4-FFF2-40B4-BE49-F238E27FC236}">
                  <a16:creationId xmlns:a16="http://schemas.microsoft.com/office/drawing/2014/main" id="{977D4B2A-9CDE-236F-A8E7-6BDA9373E8C0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>
              <a:extLst>
                <a:ext uri="{FF2B5EF4-FFF2-40B4-BE49-F238E27FC236}">
                  <a16:creationId xmlns:a16="http://schemas.microsoft.com/office/drawing/2014/main" id="{DEE7987E-67A2-E4DE-ABC2-F3D6A3420988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>
              <a:extLst>
                <a:ext uri="{FF2B5EF4-FFF2-40B4-BE49-F238E27FC236}">
                  <a16:creationId xmlns:a16="http://schemas.microsoft.com/office/drawing/2014/main" id="{D1181FD6-55B8-7E89-AA17-0FD1C7EA95F5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>
              <a:extLst>
                <a:ext uri="{FF2B5EF4-FFF2-40B4-BE49-F238E27FC236}">
                  <a16:creationId xmlns:a16="http://schemas.microsoft.com/office/drawing/2014/main" id="{60361AC0-2AF1-22D2-6265-5EBD926F1A00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>
              <a:extLst>
                <a:ext uri="{FF2B5EF4-FFF2-40B4-BE49-F238E27FC236}">
                  <a16:creationId xmlns:a16="http://schemas.microsoft.com/office/drawing/2014/main" id="{EA1EB2FA-CBBD-B8CD-18BB-BF4481747406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>
              <a:extLst>
                <a:ext uri="{FF2B5EF4-FFF2-40B4-BE49-F238E27FC236}">
                  <a16:creationId xmlns:a16="http://schemas.microsoft.com/office/drawing/2014/main" id="{511EE707-260B-2E10-5B1B-1742A74CCDF2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>
              <a:extLst>
                <a:ext uri="{FF2B5EF4-FFF2-40B4-BE49-F238E27FC236}">
                  <a16:creationId xmlns:a16="http://schemas.microsoft.com/office/drawing/2014/main" id="{9AA143B3-2DD3-7D2D-ACC7-CAE14AC7A5DA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>
              <a:extLst>
                <a:ext uri="{FF2B5EF4-FFF2-40B4-BE49-F238E27FC236}">
                  <a16:creationId xmlns:a16="http://schemas.microsoft.com/office/drawing/2014/main" id="{27679782-53AD-1E8A-C280-7C738E66F1F3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>
              <a:extLst>
                <a:ext uri="{FF2B5EF4-FFF2-40B4-BE49-F238E27FC236}">
                  <a16:creationId xmlns:a16="http://schemas.microsoft.com/office/drawing/2014/main" id="{72CD4829-A876-4030-B9CC-52B13F7066F7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>
              <a:extLst>
                <a:ext uri="{FF2B5EF4-FFF2-40B4-BE49-F238E27FC236}">
                  <a16:creationId xmlns:a16="http://schemas.microsoft.com/office/drawing/2014/main" id="{86BE8BE6-7D69-26C8-C95B-455B26D9920A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>
              <a:extLst>
                <a:ext uri="{FF2B5EF4-FFF2-40B4-BE49-F238E27FC236}">
                  <a16:creationId xmlns:a16="http://schemas.microsoft.com/office/drawing/2014/main" id="{6F119FCB-D95B-644E-1A5B-1E020F1DC890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08CE51-3B97-078D-DBE9-93F96F6FAC3C}"/>
              </a:ext>
            </a:extLst>
          </p:cNvPr>
          <p:cNvSpPr txBox="1">
            <a:spLocks/>
          </p:cNvSpPr>
          <p:nvPr/>
        </p:nvSpPr>
        <p:spPr>
          <a:xfrm>
            <a:off x="548503" y="4934502"/>
            <a:ext cx="2591866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5EBE-E978-1B95-0F37-5909A4CD3322}"/>
              </a:ext>
            </a:extLst>
          </p:cNvPr>
          <p:cNvSpPr txBox="1">
            <a:spLocks/>
          </p:cNvSpPr>
          <p:nvPr/>
        </p:nvSpPr>
        <p:spPr>
          <a:xfrm>
            <a:off x="424384" y="6726587"/>
            <a:ext cx="329837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Fat-tree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topology in NS-3.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traffic modes.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Metrics: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Throughput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Packet Loss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Averaged over 3 runs per data point.</a:t>
            </a:r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47E02854-9F9A-FDD8-A574-65F15702C5A5}"/>
              </a:ext>
            </a:extLst>
          </p:cNvPr>
          <p:cNvSpPr txBox="1">
            <a:spLocks/>
          </p:cNvSpPr>
          <p:nvPr/>
        </p:nvSpPr>
        <p:spPr>
          <a:xfrm>
            <a:off x="5547518" y="-3900861"/>
            <a:ext cx="2186178" cy="285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None/>
            </a:pPr>
            <a:r>
              <a:rPr lang="en-US" sz="1800" b="1" dirty="0" err="1"/>
              <a:t>min_cwnd</a:t>
            </a:r>
            <a:r>
              <a:rPr lang="en-US" sz="1800" b="1" dirty="0"/>
              <a:t> Impact:</a:t>
            </a:r>
          </a:p>
          <a:p>
            <a:pPr>
              <a:buFont typeface="Montserrat"/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small</a:t>
            </a:r>
            <a:r>
              <a:rPr lang="en-US" sz="1400" dirty="0"/>
              <a:t> → slow recovery after congestion.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Too large</a:t>
            </a:r>
            <a:r>
              <a:rPr lang="en-US" sz="1400" dirty="0"/>
              <a:t> → high queuing, increased delay, and packet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Needs careful tuning to avoid over- or under-reacting.</a:t>
            </a:r>
          </a:p>
          <a:p>
            <a:endParaRPr lang="he-IL" dirty="0"/>
          </a:p>
        </p:txBody>
      </p:sp>
      <p:grpSp>
        <p:nvGrpSpPr>
          <p:cNvPr id="8" name="Google Shape;1308;p37">
            <a:extLst>
              <a:ext uri="{FF2B5EF4-FFF2-40B4-BE49-F238E27FC236}">
                <a16:creationId xmlns:a16="http://schemas.microsoft.com/office/drawing/2014/main" id="{9F74D223-B732-1676-21D3-50B02A4BD7C0}"/>
              </a:ext>
            </a:extLst>
          </p:cNvPr>
          <p:cNvGrpSpPr/>
          <p:nvPr/>
        </p:nvGrpSpPr>
        <p:grpSpPr>
          <a:xfrm>
            <a:off x="3343340" y="-3614691"/>
            <a:ext cx="1123521" cy="45719"/>
            <a:chOff x="1512197" y="1069304"/>
            <a:chExt cx="3407100" cy="192184"/>
          </a:xfrm>
        </p:grpSpPr>
        <p:grpSp>
          <p:nvGrpSpPr>
            <p:cNvPr id="9" name="Google Shape;1309;p37">
              <a:extLst>
                <a:ext uri="{FF2B5EF4-FFF2-40B4-BE49-F238E27FC236}">
                  <a16:creationId xmlns:a16="http://schemas.microsoft.com/office/drawing/2014/main" id="{26FC3ADB-6451-463E-1956-B3EC1EB268B7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1" name="Google Shape;1310;p37">
                <a:extLst>
                  <a:ext uri="{FF2B5EF4-FFF2-40B4-BE49-F238E27FC236}">
                    <a16:creationId xmlns:a16="http://schemas.microsoft.com/office/drawing/2014/main" id="{B78BF13B-F3FC-875C-6BE7-580B28158861}"/>
                  </a:ext>
                </a:extLst>
              </p:cNvPr>
              <p:cNvSpPr/>
              <p:nvPr/>
            </p:nvSpPr>
            <p:spPr>
              <a:xfrm rot="-2700000" flipH="1">
                <a:off x="5498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" name="Google Shape;1311;p37">
                <a:extLst>
                  <a:ext uri="{FF2B5EF4-FFF2-40B4-BE49-F238E27FC236}">
                    <a16:creationId xmlns:a16="http://schemas.microsoft.com/office/drawing/2014/main" id="{2D1EFCD6-2AE4-B313-D901-469FA7364280}"/>
                  </a:ext>
                </a:extLst>
              </p:cNvPr>
              <p:cNvCxnSpPr>
                <a:stCxn id="10" idx="6"/>
                <a:endCxn id="13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" name="Google Shape;1313;p37">
                <a:extLst>
                  <a:ext uri="{FF2B5EF4-FFF2-40B4-BE49-F238E27FC236}">
                    <a16:creationId xmlns:a16="http://schemas.microsoft.com/office/drawing/2014/main" id="{B2AA6871-5F61-6021-387A-00C711503DA2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312;p37">
              <a:extLst>
                <a:ext uri="{FF2B5EF4-FFF2-40B4-BE49-F238E27FC236}">
                  <a16:creationId xmlns:a16="http://schemas.microsoft.com/office/drawing/2014/main" id="{A2492590-C66E-424F-78DA-A66E5640B047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תמונה 4">
            <a:extLst>
              <a:ext uri="{FF2B5EF4-FFF2-40B4-BE49-F238E27FC236}">
                <a16:creationId xmlns:a16="http://schemas.microsoft.com/office/drawing/2014/main" id="{4FB53F7A-309A-D2A3-FBB7-6473794C0F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33815" t="15629" r="35607" b="4546"/>
          <a:stretch/>
        </p:blipFill>
        <p:spPr>
          <a:xfrm>
            <a:off x="4143768" y="-1889215"/>
            <a:ext cx="1152474" cy="709949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5" name="תמונה 4">
            <a:extLst>
              <a:ext uri="{FF2B5EF4-FFF2-40B4-BE49-F238E27FC236}">
                <a16:creationId xmlns:a16="http://schemas.microsoft.com/office/drawing/2014/main" id="{7D65A08E-CB66-FB52-516D-7B2EBD0F41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38" t="16514" r="68856" b="3829"/>
          <a:stretch/>
        </p:blipFill>
        <p:spPr>
          <a:xfrm>
            <a:off x="1719028" y="-1856936"/>
            <a:ext cx="1155407" cy="67194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תמונה 4">
            <a:extLst>
              <a:ext uri="{FF2B5EF4-FFF2-40B4-BE49-F238E27FC236}">
                <a16:creationId xmlns:a16="http://schemas.microsoft.com/office/drawing/2014/main" id="{AA2279C7-4F8A-282C-F4D2-0669EBADFE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66775" t="12326" r="640" b="7851"/>
          <a:stretch/>
        </p:blipFill>
        <p:spPr>
          <a:xfrm>
            <a:off x="6581223" y="-1899133"/>
            <a:ext cx="1152474" cy="707337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7" name="Google Shape;1038;p31">
            <a:extLst>
              <a:ext uri="{FF2B5EF4-FFF2-40B4-BE49-F238E27FC236}">
                <a16:creationId xmlns:a16="http://schemas.microsoft.com/office/drawing/2014/main" id="{8EF18DBB-74F8-2591-E8AA-00C08FF5E9A7}"/>
              </a:ext>
            </a:extLst>
          </p:cNvPr>
          <p:cNvSpPr txBox="1">
            <a:spLocks/>
          </p:cNvSpPr>
          <p:nvPr/>
        </p:nvSpPr>
        <p:spPr>
          <a:xfrm>
            <a:off x="2106982" y="-2343980"/>
            <a:ext cx="720521" cy="106331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Throughput (kbps)</a:t>
            </a:r>
          </a:p>
        </p:txBody>
      </p:sp>
      <p:sp>
        <p:nvSpPr>
          <p:cNvPr id="18" name="Google Shape;1041;p31">
            <a:extLst>
              <a:ext uri="{FF2B5EF4-FFF2-40B4-BE49-F238E27FC236}">
                <a16:creationId xmlns:a16="http://schemas.microsoft.com/office/drawing/2014/main" id="{BFD751E2-3B28-1E05-931A-626F4B95B47E}"/>
              </a:ext>
            </a:extLst>
          </p:cNvPr>
          <p:cNvSpPr txBox="1">
            <a:spLocks/>
          </p:cNvSpPr>
          <p:nvPr/>
        </p:nvSpPr>
        <p:spPr>
          <a:xfrm>
            <a:off x="4653009" y="-2324837"/>
            <a:ext cx="762138" cy="631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Delay</a:t>
            </a:r>
          </a:p>
        </p:txBody>
      </p:sp>
      <p:sp>
        <p:nvSpPr>
          <p:cNvPr id="19" name="Google Shape;1055;p31">
            <a:extLst>
              <a:ext uri="{FF2B5EF4-FFF2-40B4-BE49-F238E27FC236}">
                <a16:creationId xmlns:a16="http://schemas.microsoft.com/office/drawing/2014/main" id="{DD0B9E77-BD2E-ACD2-6D1D-4540590716D7}"/>
              </a:ext>
            </a:extLst>
          </p:cNvPr>
          <p:cNvSpPr txBox="1">
            <a:spLocks/>
          </p:cNvSpPr>
          <p:nvPr/>
        </p:nvSpPr>
        <p:spPr>
          <a:xfrm>
            <a:off x="7088631" y="-2385005"/>
            <a:ext cx="762138" cy="63127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Average Packet Loss Rate(%)</a:t>
            </a:r>
          </a:p>
        </p:txBody>
      </p:sp>
      <p:pic>
        <p:nvPicPr>
          <p:cNvPr id="1026" name="Picture 2" descr="How Big Is Google Data Center">
            <a:extLst>
              <a:ext uri="{FF2B5EF4-FFF2-40B4-BE49-F238E27FC236}">
                <a16:creationId xmlns:a16="http://schemas.microsoft.com/office/drawing/2014/main" id="{18F9A0A2-3386-670D-7911-DD3C64452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246" y="3193711"/>
            <a:ext cx="2979693" cy="1676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420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/>
          <p:cNvSpPr txBox="1">
            <a:spLocks noGrp="1"/>
          </p:cNvSpPr>
          <p:nvPr>
            <p:ph type="title"/>
          </p:nvPr>
        </p:nvSpPr>
        <p:spPr>
          <a:xfrm>
            <a:off x="2019491" y="525177"/>
            <a:ext cx="496062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K=4 (16 hosts) and a 15 seconds simulation runtime mode 1 (random hot spot):</a:t>
            </a:r>
            <a:endParaRPr dirty="0"/>
          </a:p>
        </p:txBody>
      </p:sp>
      <p:grpSp>
        <p:nvGrpSpPr>
          <p:cNvPr id="991" name="Google Shape;991;p30"/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/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/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/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/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/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/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/>
          <p:cNvGrpSpPr/>
          <p:nvPr/>
        </p:nvGrpSpPr>
        <p:grpSpPr>
          <a:xfrm>
            <a:off x="2796251" y="1022418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/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/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/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/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/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תמונה 1" descr="תמונה שמכילה טקסט, צילום מסך, עלילה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3B066B3-A3F0-2A4D-FFAF-298653B59F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7" y="1334911"/>
            <a:ext cx="3293101" cy="1809066"/>
          </a:xfrm>
          <a:prstGeom prst="rect">
            <a:avLst/>
          </a:prstGeom>
        </p:spPr>
      </p:pic>
      <p:pic>
        <p:nvPicPr>
          <p:cNvPr id="27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E06A035-B65D-7AA8-9AA2-CA10D919E3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20" y="1337072"/>
            <a:ext cx="3082774" cy="1788088"/>
          </a:xfrm>
          <a:prstGeom prst="rect">
            <a:avLst/>
          </a:prstGeom>
        </p:spPr>
      </p:pic>
      <p:pic>
        <p:nvPicPr>
          <p:cNvPr id="28" name="תמונה 1">
            <a:extLst>
              <a:ext uri="{FF2B5EF4-FFF2-40B4-BE49-F238E27FC236}">
                <a16:creationId xmlns:a16="http://schemas.microsoft.com/office/drawing/2014/main" id="{22644FBC-E1FD-9E0E-4648-5C5BB786F9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31" y="3291354"/>
            <a:ext cx="3195139" cy="164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C91C-FC06-DEEC-6D1B-391169406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Zooming in on Throughput </a:t>
            </a:r>
            <a:endParaRPr lang="LID4096" dirty="0"/>
          </a:p>
        </p:txBody>
      </p:sp>
      <p:pic>
        <p:nvPicPr>
          <p:cNvPr id="15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F304ED3-A85B-0AF1-8C4C-BD49703C2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7" y="1614815"/>
            <a:ext cx="4651668" cy="29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>
          <a:extLst>
            <a:ext uri="{FF2B5EF4-FFF2-40B4-BE49-F238E27FC236}">
              <a16:creationId xmlns:a16="http://schemas.microsoft.com/office/drawing/2014/main" id="{50452042-788E-6EC1-0DDE-A422C9913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>
            <a:extLst>
              <a:ext uri="{FF2B5EF4-FFF2-40B4-BE49-F238E27FC236}">
                <a16:creationId xmlns:a16="http://schemas.microsoft.com/office/drawing/2014/main" id="{67EECA75-616D-F3E2-5CF6-6C76534C0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9336" y="516331"/>
            <a:ext cx="5268717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K=4 (16 hosts) and a 15 seconds simulation runtime mode 2 (random pairing):</a:t>
            </a:r>
            <a:endParaRPr dirty="0"/>
          </a:p>
        </p:txBody>
      </p:sp>
      <p:grpSp>
        <p:nvGrpSpPr>
          <p:cNvPr id="991" name="Google Shape;991;p30">
            <a:extLst>
              <a:ext uri="{FF2B5EF4-FFF2-40B4-BE49-F238E27FC236}">
                <a16:creationId xmlns:a16="http://schemas.microsoft.com/office/drawing/2014/main" id="{AACDAEB3-8DC1-873F-75A0-4D84E1F01D7C}"/>
              </a:ext>
            </a:extLst>
          </p:cNvPr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>
              <a:extLst>
                <a:ext uri="{FF2B5EF4-FFF2-40B4-BE49-F238E27FC236}">
                  <a16:creationId xmlns:a16="http://schemas.microsoft.com/office/drawing/2014/main" id="{2C408089-A3EF-5691-6C25-19E1F168A6A9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>
              <a:extLst>
                <a:ext uri="{FF2B5EF4-FFF2-40B4-BE49-F238E27FC236}">
                  <a16:creationId xmlns:a16="http://schemas.microsoft.com/office/drawing/2014/main" id="{05539C45-5FD5-E206-041A-EDF67DD97507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>
              <a:extLst>
                <a:ext uri="{FF2B5EF4-FFF2-40B4-BE49-F238E27FC236}">
                  <a16:creationId xmlns:a16="http://schemas.microsoft.com/office/drawing/2014/main" id="{FEAE1DBB-0618-D115-2E3C-D6BD29891446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>
              <a:extLst>
                <a:ext uri="{FF2B5EF4-FFF2-40B4-BE49-F238E27FC236}">
                  <a16:creationId xmlns:a16="http://schemas.microsoft.com/office/drawing/2014/main" id="{9E6DDFC6-A86F-D468-8C92-3C03CE1B7CD9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>
              <a:extLst>
                <a:ext uri="{FF2B5EF4-FFF2-40B4-BE49-F238E27FC236}">
                  <a16:creationId xmlns:a16="http://schemas.microsoft.com/office/drawing/2014/main" id="{7393F8A3-AD7F-CFC1-B358-18F080DB30A7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>
              <a:extLst>
                <a:ext uri="{FF2B5EF4-FFF2-40B4-BE49-F238E27FC236}">
                  <a16:creationId xmlns:a16="http://schemas.microsoft.com/office/drawing/2014/main" id="{E13178CD-46E9-A973-ACAC-ABD3F28F23F4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>
              <a:extLst>
                <a:ext uri="{FF2B5EF4-FFF2-40B4-BE49-F238E27FC236}">
                  <a16:creationId xmlns:a16="http://schemas.microsoft.com/office/drawing/2014/main" id="{6018A077-9616-87D8-CA92-694F45AAF24E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>
              <a:extLst>
                <a:ext uri="{FF2B5EF4-FFF2-40B4-BE49-F238E27FC236}">
                  <a16:creationId xmlns:a16="http://schemas.microsoft.com/office/drawing/2014/main" id="{CAC36D5D-A61D-4F0F-9EE5-54D57C8D0BA6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>
              <a:extLst>
                <a:ext uri="{FF2B5EF4-FFF2-40B4-BE49-F238E27FC236}">
                  <a16:creationId xmlns:a16="http://schemas.microsoft.com/office/drawing/2014/main" id="{BE90FD36-3085-E56A-7B6F-C8B97116DB5A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>
              <a:extLst>
                <a:ext uri="{FF2B5EF4-FFF2-40B4-BE49-F238E27FC236}">
                  <a16:creationId xmlns:a16="http://schemas.microsoft.com/office/drawing/2014/main" id="{CF02B02D-B622-0934-9D48-0AD1D67866A6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>
              <a:extLst>
                <a:ext uri="{FF2B5EF4-FFF2-40B4-BE49-F238E27FC236}">
                  <a16:creationId xmlns:a16="http://schemas.microsoft.com/office/drawing/2014/main" id="{FC8A2B66-882C-22D3-0A7D-00D1D8E35460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>
              <a:extLst>
                <a:ext uri="{FF2B5EF4-FFF2-40B4-BE49-F238E27FC236}">
                  <a16:creationId xmlns:a16="http://schemas.microsoft.com/office/drawing/2014/main" id="{F276E773-444F-F7B5-CD58-F57E4660F3D1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>
              <a:extLst>
                <a:ext uri="{FF2B5EF4-FFF2-40B4-BE49-F238E27FC236}">
                  <a16:creationId xmlns:a16="http://schemas.microsoft.com/office/drawing/2014/main" id="{D1B57694-0AE7-0DEC-66C8-E75B763197F1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>
              <a:extLst>
                <a:ext uri="{FF2B5EF4-FFF2-40B4-BE49-F238E27FC236}">
                  <a16:creationId xmlns:a16="http://schemas.microsoft.com/office/drawing/2014/main" id="{42A16985-3A79-6A92-28E4-995EA3405577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>
              <a:extLst>
                <a:ext uri="{FF2B5EF4-FFF2-40B4-BE49-F238E27FC236}">
                  <a16:creationId xmlns:a16="http://schemas.microsoft.com/office/drawing/2014/main" id="{D5215261-6F8B-E5A0-668D-43BB5C2E6127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>
              <a:extLst>
                <a:ext uri="{FF2B5EF4-FFF2-40B4-BE49-F238E27FC236}">
                  <a16:creationId xmlns:a16="http://schemas.microsoft.com/office/drawing/2014/main" id="{02E7002B-24E3-23F9-966D-76F6F8836426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>
              <a:extLst>
                <a:ext uri="{FF2B5EF4-FFF2-40B4-BE49-F238E27FC236}">
                  <a16:creationId xmlns:a16="http://schemas.microsoft.com/office/drawing/2014/main" id="{4E3E43D0-03A5-4AAD-60EC-FF06D598F813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>
              <a:extLst>
                <a:ext uri="{FF2B5EF4-FFF2-40B4-BE49-F238E27FC236}">
                  <a16:creationId xmlns:a16="http://schemas.microsoft.com/office/drawing/2014/main" id="{4FEC5308-4BAB-496D-F9F8-B10DB92E1EF2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>
              <a:extLst>
                <a:ext uri="{FF2B5EF4-FFF2-40B4-BE49-F238E27FC236}">
                  <a16:creationId xmlns:a16="http://schemas.microsoft.com/office/drawing/2014/main" id="{71E1DFDF-8FFF-7250-A5D7-DFA53A4A14FE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>
            <a:extLst>
              <a:ext uri="{FF2B5EF4-FFF2-40B4-BE49-F238E27FC236}">
                <a16:creationId xmlns:a16="http://schemas.microsoft.com/office/drawing/2014/main" id="{0CF453B5-FAB4-8F7A-7F8F-9072085D5A85}"/>
              </a:ext>
            </a:extLst>
          </p:cNvPr>
          <p:cNvGrpSpPr/>
          <p:nvPr/>
        </p:nvGrpSpPr>
        <p:grpSpPr>
          <a:xfrm>
            <a:off x="2796251" y="1022418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>
              <a:extLst>
                <a:ext uri="{FF2B5EF4-FFF2-40B4-BE49-F238E27FC236}">
                  <a16:creationId xmlns:a16="http://schemas.microsoft.com/office/drawing/2014/main" id="{AC4903AD-DD97-8B1D-3C8C-509E4413C066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>
                <a:extLst>
                  <a:ext uri="{FF2B5EF4-FFF2-40B4-BE49-F238E27FC236}">
                    <a16:creationId xmlns:a16="http://schemas.microsoft.com/office/drawing/2014/main" id="{617FF785-2125-924C-7CEA-23453DD5610F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>
                <a:extLst>
                  <a:ext uri="{FF2B5EF4-FFF2-40B4-BE49-F238E27FC236}">
                    <a16:creationId xmlns:a16="http://schemas.microsoft.com/office/drawing/2014/main" id="{A70EE29D-B81A-DAA3-8F59-ECF61DBF3A96}"/>
                  </a:ext>
                </a:extLst>
              </p:cNvPr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>
                <a:extLst>
                  <a:ext uri="{FF2B5EF4-FFF2-40B4-BE49-F238E27FC236}">
                    <a16:creationId xmlns:a16="http://schemas.microsoft.com/office/drawing/2014/main" id="{8A7A35A0-90C9-EF46-3A4E-DBFA51178275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>
              <a:extLst>
                <a:ext uri="{FF2B5EF4-FFF2-40B4-BE49-F238E27FC236}">
                  <a16:creationId xmlns:a16="http://schemas.microsoft.com/office/drawing/2014/main" id="{3B8EA0C9-CA06-6683-35EA-D33E3E2FE724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תמונה 1">
            <a:extLst>
              <a:ext uri="{FF2B5EF4-FFF2-40B4-BE49-F238E27FC236}">
                <a16:creationId xmlns:a16="http://schemas.microsoft.com/office/drawing/2014/main" id="{6FE03C2B-56AC-95E0-A835-C2A71F948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29" y="1331753"/>
            <a:ext cx="3186301" cy="1782168"/>
          </a:xfrm>
          <a:prstGeom prst="rect">
            <a:avLst/>
          </a:prstGeom>
        </p:spPr>
      </p:pic>
      <p:pic>
        <p:nvPicPr>
          <p:cNvPr id="3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2540424-1D86-CAB0-E8A5-DC0A717B6B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43" y="1339181"/>
            <a:ext cx="3675924" cy="1787311"/>
          </a:xfrm>
          <a:prstGeom prst="rect">
            <a:avLst/>
          </a:prstGeom>
        </p:spPr>
      </p:pic>
      <p:pic>
        <p:nvPicPr>
          <p:cNvPr id="4" name="תמונה 1">
            <a:extLst>
              <a:ext uri="{FF2B5EF4-FFF2-40B4-BE49-F238E27FC236}">
                <a16:creationId xmlns:a16="http://schemas.microsoft.com/office/drawing/2014/main" id="{44204153-9088-EE05-2C83-C9277F0694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68" y="3286304"/>
            <a:ext cx="3243301" cy="16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9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DE3C2-C43C-F961-2EFB-E8ADD515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FDCE5-3AE6-6140-7C1C-C4D4E1F3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Zooming in on Throughput </a:t>
            </a:r>
            <a:endParaRPr lang="LID4096" dirty="0"/>
          </a:p>
        </p:txBody>
      </p:sp>
      <p:pic>
        <p:nvPicPr>
          <p:cNvPr id="3" name="תמונה 1" descr="תמונה שמכילה טקסט, צילום מסך, עלילה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69BB5A0-E89C-FB36-6DF1-E5508B415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6" y="1389063"/>
            <a:ext cx="5300448" cy="29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50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>
          <a:extLst>
            <a:ext uri="{FF2B5EF4-FFF2-40B4-BE49-F238E27FC236}">
              <a16:creationId xmlns:a16="http://schemas.microsoft.com/office/drawing/2014/main" id="{AFDFFE24-D00B-9CD1-F398-DFF109F1A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30">
            <a:extLst>
              <a:ext uri="{FF2B5EF4-FFF2-40B4-BE49-F238E27FC236}">
                <a16:creationId xmlns:a16="http://schemas.microsoft.com/office/drawing/2014/main" id="{1F4BDBA7-2B4A-DFDB-9E0E-628A34599D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19491" y="525177"/>
            <a:ext cx="4960620" cy="5727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K=12 (432 hosts) and a 7 seconds simulation runtime mode 1 (random hot spot):</a:t>
            </a:r>
            <a:endParaRPr dirty="0"/>
          </a:p>
        </p:txBody>
      </p:sp>
      <p:grpSp>
        <p:nvGrpSpPr>
          <p:cNvPr id="991" name="Google Shape;991;p30">
            <a:extLst>
              <a:ext uri="{FF2B5EF4-FFF2-40B4-BE49-F238E27FC236}">
                <a16:creationId xmlns:a16="http://schemas.microsoft.com/office/drawing/2014/main" id="{33106175-8393-DE92-4E3D-1D390869B022}"/>
              </a:ext>
            </a:extLst>
          </p:cNvPr>
          <p:cNvGrpSpPr/>
          <p:nvPr/>
        </p:nvGrpSpPr>
        <p:grpSpPr>
          <a:xfrm rot="10800000">
            <a:off x="7379194" y="-538557"/>
            <a:ext cx="1803578" cy="1592367"/>
            <a:chOff x="-4912150" y="-393637"/>
            <a:chExt cx="2057000" cy="1816112"/>
          </a:xfrm>
        </p:grpSpPr>
        <p:sp>
          <p:nvSpPr>
            <p:cNvPr id="992" name="Google Shape;992;p30">
              <a:extLst>
                <a:ext uri="{FF2B5EF4-FFF2-40B4-BE49-F238E27FC236}">
                  <a16:creationId xmlns:a16="http://schemas.microsoft.com/office/drawing/2014/main" id="{CDF8FF3C-8EAA-98E0-6FFB-55D624DC9FB9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0">
              <a:extLst>
                <a:ext uri="{FF2B5EF4-FFF2-40B4-BE49-F238E27FC236}">
                  <a16:creationId xmlns:a16="http://schemas.microsoft.com/office/drawing/2014/main" id="{F35CD09A-A215-3474-9011-0CE3D523579E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0">
              <a:extLst>
                <a:ext uri="{FF2B5EF4-FFF2-40B4-BE49-F238E27FC236}">
                  <a16:creationId xmlns:a16="http://schemas.microsoft.com/office/drawing/2014/main" id="{C31DF17A-008E-79BE-D8E5-C56D2AF42EC6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0">
              <a:extLst>
                <a:ext uri="{FF2B5EF4-FFF2-40B4-BE49-F238E27FC236}">
                  <a16:creationId xmlns:a16="http://schemas.microsoft.com/office/drawing/2014/main" id="{DF6082C0-C240-FDB5-44B3-3FD38B6312CF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0">
              <a:extLst>
                <a:ext uri="{FF2B5EF4-FFF2-40B4-BE49-F238E27FC236}">
                  <a16:creationId xmlns:a16="http://schemas.microsoft.com/office/drawing/2014/main" id="{1B9E711E-C905-C98A-87A0-BDCC5C002469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0">
              <a:extLst>
                <a:ext uri="{FF2B5EF4-FFF2-40B4-BE49-F238E27FC236}">
                  <a16:creationId xmlns:a16="http://schemas.microsoft.com/office/drawing/2014/main" id="{8B95D4E2-D5EE-1036-7A85-81AD01142DD1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0">
              <a:extLst>
                <a:ext uri="{FF2B5EF4-FFF2-40B4-BE49-F238E27FC236}">
                  <a16:creationId xmlns:a16="http://schemas.microsoft.com/office/drawing/2014/main" id="{317A3161-3892-5D34-3E6C-E6600EEE27D8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0">
              <a:extLst>
                <a:ext uri="{FF2B5EF4-FFF2-40B4-BE49-F238E27FC236}">
                  <a16:creationId xmlns:a16="http://schemas.microsoft.com/office/drawing/2014/main" id="{45922261-172C-C5C6-01DD-510823A76EF8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0">
              <a:extLst>
                <a:ext uri="{FF2B5EF4-FFF2-40B4-BE49-F238E27FC236}">
                  <a16:creationId xmlns:a16="http://schemas.microsoft.com/office/drawing/2014/main" id="{628BCD22-8769-76BB-ACD1-2ED60821C7F2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0">
              <a:extLst>
                <a:ext uri="{FF2B5EF4-FFF2-40B4-BE49-F238E27FC236}">
                  <a16:creationId xmlns:a16="http://schemas.microsoft.com/office/drawing/2014/main" id="{BCD1DDF0-BB1D-12EA-16F0-8802D2E35D08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0">
              <a:extLst>
                <a:ext uri="{FF2B5EF4-FFF2-40B4-BE49-F238E27FC236}">
                  <a16:creationId xmlns:a16="http://schemas.microsoft.com/office/drawing/2014/main" id="{727805C5-0CF1-9965-19C4-B4114388E429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0">
              <a:extLst>
                <a:ext uri="{FF2B5EF4-FFF2-40B4-BE49-F238E27FC236}">
                  <a16:creationId xmlns:a16="http://schemas.microsoft.com/office/drawing/2014/main" id="{A0B6A665-4A3F-CA38-D94A-2C4BD57A8174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0">
              <a:extLst>
                <a:ext uri="{FF2B5EF4-FFF2-40B4-BE49-F238E27FC236}">
                  <a16:creationId xmlns:a16="http://schemas.microsoft.com/office/drawing/2014/main" id="{D63CB416-58EC-B6F4-8EB7-DD8EAEFE2ED6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0">
              <a:extLst>
                <a:ext uri="{FF2B5EF4-FFF2-40B4-BE49-F238E27FC236}">
                  <a16:creationId xmlns:a16="http://schemas.microsoft.com/office/drawing/2014/main" id="{4CB93A4A-1D44-C261-A8DC-539B9226708F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0">
              <a:extLst>
                <a:ext uri="{FF2B5EF4-FFF2-40B4-BE49-F238E27FC236}">
                  <a16:creationId xmlns:a16="http://schemas.microsoft.com/office/drawing/2014/main" id="{8D53C6D0-D3A5-1C37-A50B-A8E05FB447E3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0">
              <a:extLst>
                <a:ext uri="{FF2B5EF4-FFF2-40B4-BE49-F238E27FC236}">
                  <a16:creationId xmlns:a16="http://schemas.microsoft.com/office/drawing/2014/main" id="{8D85038F-4770-E5B7-1F4D-55CF026F126C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0">
              <a:extLst>
                <a:ext uri="{FF2B5EF4-FFF2-40B4-BE49-F238E27FC236}">
                  <a16:creationId xmlns:a16="http://schemas.microsoft.com/office/drawing/2014/main" id="{1EA42F3F-1E88-9454-BB93-20A1158B3A9C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0">
              <a:extLst>
                <a:ext uri="{FF2B5EF4-FFF2-40B4-BE49-F238E27FC236}">
                  <a16:creationId xmlns:a16="http://schemas.microsoft.com/office/drawing/2014/main" id="{7BD36466-391A-BA4A-DE06-97DF2BA7A107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0">
              <a:extLst>
                <a:ext uri="{FF2B5EF4-FFF2-40B4-BE49-F238E27FC236}">
                  <a16:creationId xmlns:a16="http://schemas.microsoft.com/office/drawing/2014/main" id="{6D157659-23C7-430B-3C1F-F2689DB755FA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7" name="Google Shape;1017;p30">
            <a:extLst>
              <a:ext uri="{FF2B5EF4-FFF2-40B4-BE49-F238E27FC236}">
                <a16:creationId xmlns:a16="http://schemas.microsoft.com/office/drawing/2014/main" id="{E1256522-58F7-78FD-B61B-FFCDC2EA9FA1}"/>
              </a:ext>
            </a:extLst>
          </p:cNvPr>
          <p:cNvGrpSpPr/>
          <p:nvPr/>
        </p:nvGrpSpPr>
        <p:grpSpPr>
          <a:xfrm>
            <a:off x="2796251" y="1022418"/>
            <a:ext cx="3407100" cy="192184"/>
            <a:chOff x="1512197" y="1069304"/>
            <a:chExt cx="3407100" cy="192184"/>
          </a:xfrm>
        </p:grpSpPr>
        <p:grpSp>
          <p:nvGrpSpPr>
            <p:cNvPr id="1018" name="Google Shape;1018;p30">
              <a:extLst>
                <a:ext uri="{FF2B5EF4-FFF2-40B4-BE49-F238E27FC236}">
                  <a16:creationId xmlns:a16="http://schemas.microsoft.com/office/drawing/2014/main" id="{331ABA5C-F9FF-E3AA-1201-10BFC1F0E0E7}"/>
                </a:ext>
              </a:extLst>
            </p:cNvPr>
            <p:cNvGrpSpPr/>
            <p:nvPr/>
          </p:nvGrpSpPr>
          <p:grpSpPr>
            <a:xfrm>
              <a:off x="1512197" y="1069304"/>
              <a:ext cx="3350100" cy="192184"/>
              <a:chOff x="2944697" y="1069304"/>
              <a:chExt cx="3350100" cy="192184"/>
            </a:xfrm>
          </p:grpSpPr>
          <p:sp>
            <p:nvSpPr>
              <p:cNvPr id="1019" name="Google Shape;1019;p30">
                <a:extLst>
                  <a:ext uri="{FF2B5EF4-FFF2-40B4-BE49-F238E27FC236}">
                    <a16:creationId xmlns:a16="http://schemas.microsoft.com/office/drawing/2014/main" id="{EDA590B3-41E0-495F-BBC6-A31464984440}"/>
                  </a:ext>
                </a:extLst>
              </p:cNvPr>
              <p:cNvSpPr/>
              <p:nvPr/>
            </p:nvSpPr>
            <p:spPr>
              <a:xfrm rot="-2700000" flipH="1">
                <a:off x="45080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20" name="Google Shape;1020;p30">
                <a:extLst>
                  <a:ext uri="{FF2B5EF4-FFF2-40B4-BE49-F238E27FC236}">
                    <a16:creationId xmlns:a16="http://schemas.microsoft.com/office/drawing/2014/main" id="{7D5C0EF1-0BA9-42EC-B7A5-5C103D6D1C19}"/>
                  </a:ext>
                </a:extLst>
              </p:cNvPr>
              <p:cNvCxnSpPr>
                <a:stCxn id="1021" idx="6"/>
                <a:endCxn id="1022" idx="2"/>
              </p:cNvCxnSpPr>
              <p:nvPr/>
            </p:nvCxnSpPr>
            <p:spPr>
              <a:xfrm rot="10800000">
                <a:off x="3001697" y="1164492"/>
                <a:ext cx="32931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2" name="Google Shape;1022;p30">
                <a:extLst>
                  <a:ext uri="{FF2B5EF4-FFF2-40B4-BE49-F238E27FC236}">
                    <a16:creationId xmlns:a16="http://schemas.microsoft.com/office/drawing/2014/main" id="{33D5814C-46FD-B1E1-A4B4-ECA2681C5200}"/>
                  </a:ext>
                </a:extLst>
              </p:cNvPr>
              <p:cNvSpPr/>
              <p:nvPr/>
            </p:nvSpPr>
            <p:spPr>
              <a:xfrm flipH="1">
                <a:off x="2944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1" name="Google Shape;1021;p30">
              <a:extLst>
                <a:ext uri="{FF2B5EF4-FFF2-40B4-BE49-F238E27FC236}">
                  <a16:creationId xmlns:a16="http://schemas.microsoft.com/office/drawing/2014/main" id="{550B7786-09B8-257A-DC5F-157A787AB4F6}"/>
                </a:ext>
              </a:extLst>
            </p:cNvPr>
            <p:cNvSpPr/>
            <p:nvPr/>
          </p:nvSpPr>
          <p:spPr>
            <a:xfrm flipH="1">
              <a:off x="4862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FBA64A6-FA01-5F1F-0442-11D63CA69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31" y="1300286"/>
            <a:ext cx="3209290" cy="1845164"/>
          </a:xfrm>
          <a:prstGeom prst="rect">
            <a:avLst/>
          </a:prstGeom>
        </p:spPr>
      </p:pic>
      <p:pic>
        <p:nvPicPr>
          <p:cNvPr id="6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D26D170-582B-78F8-E621-E3279C636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177" y="1336919"/>
            <a:ext cx="3507615" cy="1802542"/>
          </a:xfrm>
          <a:prstGeom prst="rect">
            <a:avLst/>
          </a:prstGeom>
        </p:spPr>
      </p:pic>
      <p:pic>
        <p:nvPicPr>
          <p:cNvPr id="7" name="תמונה 1">
            <a:extLst>
              <a:ext uri="{FF2B5EF4-FFF2-40B4-BE49-F238E27FC236}">
                <a16:creationId xmlns:a16="http://schemas.microsoft.com/office/drawing/2014/main" id="{BDE9EA28-F5DC-C511-A333-3A262722A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196" y="3241546"/>
            <a:ext cx="3446625" cy="17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6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926;p28">
            <a:extLst>
              <a:ext uri="{FF2B5EF4-FFF2-40B4-BE49-F238E27FC236}">
                <a16:creationId xmlns:a16="http://schemas.microsoft.com/office/drawing/2014/main" id="{7FED5B34-C4FC-A4D7-7DC6-89FACF71A992}"/>
              </a:ext>
            </a:extLst>
          </p:cNvPr>
          <p:cNvGrpSpPr/>
          <p:nvPr/>
        </p:nvGrpSpPr>
        <p:grpSpPr>
          <a:xfrm rot="20912154" flipH="1">
            <a:off x="16965810" y="-504364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" name="Google Shape;927;p28">
              <a:extLst>
                <a:ext uri="{FF2B5EF4-FFF2-40B4-BE49-F238E27FC236}">
                  <a16:creationId xmlns:a16="http://schemas.microsoft.com/office/drawing/2014/main" id="{1CA4ADB3-864A-D3C9-90EF-D72EED8441BE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28;p28">
              <a:extLst>
                <a:ext uri="{FF2B5EF4-FFF2-40B4-BE49-F238E27FC236}">
                  <a16:creationId xmlns:a16="http://schemas.microsoft.com/office/drawing/2014/main" id="{3D477886-724B-A941-C486-764906C028DE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29;p28">
              <a:extLst>
                <a:ext uri="{FF2B5EF4-FFF2-40B4-BE49-F238E27FC236}">
                  <a16:creationId xmlns:a16="http://schemas.microsoft.com/office/drawing/2014/main" id="{5615EFEC-8636-C2BE-2E3F-B32E5B20E334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0;p28">
              <a:extLst>
                <a:ext uri="{FF2B5EF4-FFF2-40B4-BE49-F238E27FC236}">
                  <a16:creationId xmlns:a16="http://schemas.microsoft.com/office/drawing/2014/main" id="{210ABFBB-6989-5A9B-00E0-55B3FDABAB0C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1;p28">
              <a:extLst>
                <a:ext uri="{FF2B5EF4-FFF2-40B4-BE49-F238E27FC236}">
                  <a16:creationId xmlns:a16="http://schemas.microsoft.com/office/drawing/2014/main" id="{3394D987-351E-94C2-2745-86DD269A2212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32;p28">
              <a:extLst>
                <a:ext uri="{FF2B5EF4-FFF2-40B4-BE49-F238E27FC236}">
                  <a16:creationId xmlns:a16="http://schemas.microsoft.com/office/drawing/2014/main" id="{01AFA158-97D7-A87D-9D46-F1DDE709F38D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3;p28">
              <a:extLst>
                <a:ext uri="{FF2B5EF4-FFF2-40B4-BE49-F238E27FC236}">
                  <a16:creationId xmlns:a16="http://schemas.microsoft.com/office/drawing/2014/main" id="{DB1800D8-2983-3A47-A663-1897B1EE9189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4;p28">
              <a:extLst>
                <a:ext uri="{FF2B5EF4-FFF2-40B4-BE49-F238E27FC236}">
                  <a16:creationId xmlns:a16="http://schemas.microsoft.com/office/drawing/2014/main" id="{2C8A183E-A691-5959-C02E-DD4A57F6314C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5;p28">
              <a:extLst>
                <a:ext uri="{FF2B5EF4-FFF2-40B4-BE49-F238E27FC236}">
                  <a16:creationId xmlns:a16="http://schemas.microsoft.com/office/drawing/2014/main" id="{1F777F79-9D8E-6793-6A37-B9787AD9AD3A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36;p28">
              <a:extLst>
                <a:ext uri="{FF2B5EF4-FFF2-40B4-BE49-F238E27FC236}">
                  <a16:creationId xmlns:a16="http://schemas.microsoft.com/office/drawing/2014/main" id="{20150D0A-65E2-7215-BAF3-20F2B6E1DA8F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37;p28">
              <a:extLst>
                <a:ext uri="{FF2B5EF4-FFF2-40B4-BE49-F238E27FC236}">
                  <a16:creationId xmlns:a16="http://schemas.microsoft.com/office/drawing/2014/main" id="{6D009707-6947-31C9-020E-1F5E505F7988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38;p28">
              <a:extLst>
                <a:ext uri="{FF2B5EF4-FFF2-40B4-BE49-F238E27FC236}">
                  <a16:creationId xmlns:a16="http://schemas.microsoft.com/office/drawing/2014/main" id="{5C1A5FC8-B920-6DEC-0A0A-0DBC5D042959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39;p28">
              <a:extLst>
                <a:ext uri="{FF2B5EF4-FFF2-40B4-BE49-F238E27FC236}">
                  <a16:creationId xmlns:a16="http://schemas.microsoft.com/office/drawing/2014/main" id="{9E5BF9B7-0AF8-49EA-F4F7-7D69E702ED81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0;p28">
              <a:extLst>
                <a:ext uri="{FF2B5EF4-FFF2-40B4-BE49-F238E27FC236}">
                  <a16:creationId xmlns:a16="http://schemas.microsoft.com/office/drawing/2014/main" id="{4FE811E6-57C5-BF66-BDB1-80BFEBD19A7E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1;p28">
              <a:extLst>
                <a:ext uri="{FF2B5EF4-FFF2-40B4-BE49-F238E27FC236}">
                  <a16:creationId xmlns:a16="http://schemas.microsoft.com/office/drawing/2014/main" id="{7C8B49CC-DA20-2AE7-B4EC-1CF62BDC6F7D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2;p28">
              <a:extLst>
                <a:ext uri="{FF2B5EF4-FFF2-40B4-BE49-F238E27FC236}">
                  <a16:creationId xmlns:a16="http://schemas.microsoft.com/office/drawing/2014/main" id="{73553AA4-641C-2B6B-BD09-44777B570B60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3;p28">
              <a:extLst>
                <a:ext uri="{FF2B5EF4-FFF2-40B4-BE49-F238E27FC236}">
                  <a16:creationId xmlns:a16="http://schemas.microsoft.com/office/drawing/2014/main" id="{B99DFDF8-DC5E-53E1-83F6-3E8D57C361A8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4;p28">
              <a:extLst>
                <a:ext uri="{FF2B5EF4-FFF2-40B4-BE49-F238E27FC236}">
                  <a16:creationId xmlns:a16="http://schemas.microsoft.com/office/drawing/2014/main" id="{0C0536E9-DA71-29CE-3A56-9DC6EF18180D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5;p28">
              <a:extLst>
                <a:ext uri="{FF2B5EF4-FFF2-40B4-BE49-F238E27FC236}">
                  <a16:creationId xmlns:a16="http://schemas.microsoft.com/office/drawing/2014/main" id="{3C36AD71-8331-B7F4-AB00-6DA2AD0AD77F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6;p28">
              <a:extLst>
                <a:ext uri="{FF2B5EF4-FFF2-40B4-BE49-F238E27FC236}">
                  <a16:creationId xmlns:a16="http://schemas.microsoft.com/office/drawing/2014/main" id="{E7641CD2-C424-7846-CE99-A9DE75ACD84A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7;p28">
              <a:extLst>
                <a:ext uri="{FF2B5EF4-FFF2-40B4-BE49-F238E27FC236}">
                  <a16:creationId xmlns:a16="http://schemas.microsoft.com/office/drawing/2014/main" id="{C5D68EB1-BD84-FD9A-E20C-985F316690F1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8;p28">
              <a:extLst>
                <a:ext uri="{FF2B5EF4-FFF2-40B4-BE49-F238E27FC236}">
                  <a16:creationId xmlns:a16="http://schemas.microsoft.com/office/drawing/2014/main" id="{3F11B866-8092-3557-239B-DDAF03F429FE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9;p28">
              <a:extLst>
                <a:ext uri="{FF2B5EF4-FFF2-40B4-BE49-F238E27FC236}">
                  <a16:creationId xmlns:a16="http://schemas.microsoft.com/office/drawing/2014/main" id="{8ED6D312-F855-E1E9-45DE-8AE35E100D47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50;p28">
              <a:extLst>
                <a:ext uri="{FF2B5EF4-FFF2-40B4-BE49-F238E27FC236}">
                  <a16:creationId xmlns:a16="http://schemas.microsoft.com/office/drawing/2014/main" id="{B0B1D3D7-459A-3939-00FA-AA2B975809FF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51;p28">
              <a:extLst>
                <a:ext uri="{FF2B5EF4-FFF2-40B4-BE49-F238E27FC236}">
                  <a16:creationId xmlns:a16="http://schemas.microsoft.com/office/drawing/2014/main" id="{EA197FA7-DEF5-DA5C-D893-BBAC762CC9E9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926;p28">
            <a:extLst>
              <a:ext uri="{FF2B5EF4-FFF2-40B4-BE49-F238E27FC236}">
                <a16:creationId xmlns:a16="http://schemas.microsoft.com/office/drawing/2014/main" id="{1E00A589-4A11-5CDA-48B0-3A6F76ADCEE2}"/>
              </a:ext>
            </a:extLst>
          </p:cNvPr>
          <p:cNvGrpSpPr/>
          <p:nvPr/>
        </p:nvGrpSpPr>
        <p:grpSpPr>
          <a:xfrm rot="18909338" flipH="1">
            <a:off x="8986117" y="4003923"/>
            <a:ext cx="1929500" cy="2210100"/>
            <a:chOff x="295725" y="-3462825"/>
            <a:chExt cx="1929500" cy="221010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sp>
          <p:nvSpPr>
            <p:cNvPr id="44" name="Google Shape;927;p28">
              <a:extLst>
                <a:ext uri="{FF2B5EF4-FFF2-40B4-BE49-F238E27FC236}">
                  <a16:creationId xmlns:a16="http://schemas.microsoft.com/office/drawing/2014/main" id="{E6E477B8-AC4F-D462-38E4-5B6BB1A0D6D3}"/>
                </a:ext>
              </a:extLst>
            </p:cNvPr>
            <p:cNvSpPr/>
            <p:nvPr/>
          </p:nvSpPr>
          <p:spPr>
            <a:xfrm>
              <a:off x="1089425" y="-3462825"/>
              <a:ext cx="700025" cy="959400"/>
            </a:xfrm>
            <a:custGeom>
              <a:avLst/>
              <a:gdLst/>
              <a:ahLst/>
              <a:cxnLst/>
              <a:rect l="l" t="t" r="r" b="b"/>
              <a:pathLst>
                <a:path w="28001" h="38376" extrusionOk="0">
                  <a:moveTo>
                    <a:pt x="27849" y="1"/>
                  </a:moveTo>
                  <a:cubicBezTo>
                    <a:pt x="27816" y="1"/>
                    <a:pt x="27782" y="15"/>
                    <a:pt x="27755" y="43"/>
                  </a:cubicBezTo>
                  <a:lnTo>
                    <a:pt x="10736" y="17061"/>
                  </a:lnTo>
                  <a:cubicBezTo>
                    <a:pt x="10703" y="17083"/>
                    <a:pt x="10692" y="17117"/>
                    <a:pt x="10692" y="17161"/>
                  </a:cubicBezTo>
                  <a:lnTo>
                    <a:pt x="10692" y="27495"/>
                  </a:lnTo>
                  <a:lnTo>
                    <a:pt x="57" y="38130"/>
                  </a:lnTo>
                  <a:cubicBezTo>
                    <a:pt x="1" y="38186"/>
                    <a:pt x="1" y="38275"/>
                    <a:pt x="57" y="38331"/>
                  </a:cubicBezTo>
                  <a:cubicBezTo>
                    <a:pt x="79" y="38353"/>
                    <a:pt x="124" y="38375"/>
                    <a:pt x="157" y="38375"/>
                  </a:cubicBezTo>
                  <a:cubicBezTo>
                    <a:pt x="191" y="38375"/>
                    <a:pt x="235" y="38353"/>
                    <a:pt x="258" y="38331"/>
                  </a:cubicBezTo>
                  <a:lnTo>
                    <a:pt x="10937" y="27651"/>
                  </a:lnTo>
                  <a:cubicBezTo>
                    <a:pt x="10960" y="27629"/>
                    <a:pt x="10971" y="27595"/>
                    <a:pt x="10971" y="27551"/>
                  </a:cubicBezTo>
                  <a:lnTo>
                    <a:pt x="10971" y="17206"/>
                  </a:lnTo>
                  <a:lnTo>
                    <a:pt x="27944" y="232"/>
                  </a:lnTo>
                  <a:cubicBezTo>
                    <a:pt x="28000" y="188"/>
                    <a:pt x="28000" y="98"/>
                    <a:pt x="27944" y="43"/>
                  </a:cubicBezTo>
                  <a:cubicBezTo>
                    <a:pt x="27916" y="15"/>
                    <a:pt x="27883" y="1"/>
                    <a:pt x="27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28;p28">
              <a:extLst>
                <a:ext uri="{FF2B5EF4-FFF2-40B4-BE49-F238E27FC236}">
                  <a16:creationId xmlns:a16="http://schemas.microsoft.com/office/drawing/2014/main" id="{3F554847-C5A7-8A87-4A5C-EF4059005E7A}"/>
                </a:ext>
              </a:extLst>
            </p:cNvPr>
            <p:cNvSpPr/>
            <p:nvPr/>
          </p:nvSpPr>
          <p:spPr>
            <a:xfrm>
              <a:off x="1064875" y="-2535525"/>
              <a:ext cx="56950" cy="56925"/>
            </a:xfrm>
            <a:custGeom>
              <a:avLst/>
              <a:gdLst/>
              <a:ahLst/>
              <a:cxnLst/>
              <a:rect l="l" t="t" r="r" b="b"/>
              <a:pathLst>
                <a:path w="2278" h="2277" extrusionOk="0">
                  <a:moveTo>
                    <a:pt x="1139" y="0"/>
                  </a:moveTo>
                  <a:cubicBezTo>
                    <a:pt x="514" y="0"/>
                    <a:pt x="1" y="513"/>
                    <a:pt x="1" y="1138"/>
                  </a:cubicBezTo>
                  <a:cubicBezTo>
                    <a:pt x="1" y="1763"/>
                    <a:pt x="514" y="2277"/>
                    <a:pt x="1139" y="2277"/>
                  </a:cubicBezTo>
                  <a:cubicBezTo>
                    <a:pt x="1764" y="2277"/>
                    <a:pt x="2277" y="1763"/>
                    <a:pt x="2277" y="1138"/>
                  </a:cubicBezTo>
                  <a:cubicBezTo>
                    <a:pt x="2277" y="513"/>
                    <a:pt x="1764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9;p28">
              <a:extLst>
                <a:ext uri="{FF2B5EF4-FFF2-40B4-BE49-F238E27FC236}">
                  <a16:creationId xmlns:a16="http://schemas.microsoft.com/office/drawing/2014/main" id="{CA85B907-EAFD-96FA-7107-FDDFE7FC74D4}"/>
                </a:ext>
              </a:extLst>
            </p:cNvPr>
            <p:cNvSpPr/>
            <p:nvPr/>
          </p:nvSpPr>
          <p:spPr>
            <a:xfrm>
              <a:off x="1212200" y="-2944175"/>
              <a:ext cx="869900" cy="1026350"/>
            </a:xfrm>
            <a:custGeom>
              <a:avLst/>
              <a:gdLst/>
              <a:ahLst/>
              <a:cxnLst/>
              <a:rect l="l" t="t" r="r" b="b"/>
              <a:pathLst>
                <a:path w="34796" h="41054" extrusionOk="0">
                  <a:moveTo>
                    <a:pt x="34639" y="0"/>
                  </a:moveTo>
                  <a:cubicBezTo>
                    <a:pt x="34603" y="0"/>
                    <a:pt x="34567" y="14"/>
                    <a:pt x="34539" y="42"/>
                  </a:cubicBezTo>
                  <a:lnTo>
                    <a:pt x="6026" y="28555"/>
                  </a:lnTo>
                  <a:cubicBezTo>
                    <a:pt x="6004" y="28577"/>
                    <a:pt x="5993" y="28610"/>
                    <a:pt x="5993" y="28655"/>
                  </a:cubicBezTo>
                  <a:lnTo>
                    <a:pt x="5993" y="34915"/>
                  </a:lnTo>
                  <a:lnTo>
                    <a:pt x="89" y="40808"/>
                  </a:lnTo>
                  <a:cubicBezTo>
                    <a:pt x="0" y="40897"/>
                    <a:pt x="56" y="41042"/>
                    <a:pt x="190" y="41053"/>
                  </a:cubicBezTo>
                  <a:cubicBezTo>
                    <a:pt x="223" y="41053"/>
                    <a:pt x="257" y="41042"/>
                    <a:pt x="290" y="41008"/>
                  </a:cubicBezTo>
                  <a:lnTo>
                    <a:pt x="6227" y="35072"/>
                  </a:lnTo>
                  <a:cubicBezTo>
                    <a:pt x="6249" y="35049"/>
                    <a:pt x="6272" y="35016"/>
                    <a:pt x="6272" y="34971"/>
                  </a:cubicBezTo>
                  <a:lnTo>
                    <a:pt x="6272" y="28711"/>
                  </a:lnTo>
                  <a:lnTo>
                    <a:pt x="34740" y="232"/>
                  </a:lnTo>
                  <a:cubicBezTo>
                    <a:pt x="34795" y="176"/>
                    <a:pt x="34795" y="87"/>
                    <a:pt x="34740" y="42"/>
                  </a:cubicBezTo>
                  <a:cubicBezTo>
                    <a:pt x="34712" y="14"/>
                    <a:pt x="34675" y="0"/>
                    <a:pt x="34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0;p28">
              <a:extLst>
                <a:ext uri="{FF2B5EF4-FFF2-40B4-BE49-F238E27FC236}">
                  <a16:creationId xmlns:a16="http://schemas.microsoft.com/office/drawing/2014/main" id="{24985C42-8D1A-2E71-E7F9-E13A3EEBFEBF}"/>
                </a:ext>
              </a:extLst>
            </p:cNvPr>
            <p:cNvSpPr/>
            <p:nvPr/>
          </p:nvSpPr>
          <p:spPr>
            <a:xfrm>
              <a:off x="1577675" y="-2592175"/>
              <a:ext cx="155125" cy="154875"/>
            </a:xfrm>
            <a:custGeom>
              <a:avLst/>
              <a:gdLst/>
              <a:ahLst/>
              <a:cxnLst/>
              <a:rect l="l" t="t" r="r" b="b"/>
              <a:pathLst>
                <a:path w="6205" h="6195" extrusionOk="0">
                  <a:moveTo>
                    <a:pt x="6160" y="1"/>
                  </a:moveTo>
                  <a:lnTo>
                    <a:pt x="0" y="6150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1;p28">
              <a:extLst>
                <a:ext uri="{FF2B5EF4-FFF2-40B4-BE49-F238E27FC236}">
                  <a16:creationId xmlns:a16="http://schemas.microsoft.com/office/drawing/2014/main" id="{7B4ECA7E-CA70-DE80-8A9A-3D348F0C2365}"/>
                </a:ext>
              </a:extLst>
            </p:cNvPr>
            <p:cNvSpPr/>
            <p:nvPr/>
          </p:nvSpPr>
          <p:spPr>
            <a:xfrm>
              <a:off x="1188475" y="-1949950"/>
              <a:ext cx="56950" cy="56950"/>
            </a:xfrm>
            <a:custGeom>
              <a:avLst/>
              <a:gdLst/>
              <a:ahLst/>
              <a:cxnLst/>
              <a:rect l="l" t="t" r="r" b="b"/>
              <a:pathLst>
                <a:path w="2278" h="2278" extrusionOk="0">
                  <a:moveTo>
                    <a:pt x="1139" y="1"/>
                  </a:moveTo>
                  <a:cubicBezTo>
                    <a:pt x="503" y="1"/>
                    <a:pt x="1" y="514"/>
                    <a:pt x="1" y="1139"/>
                  </a:cubicBezTo>
                  <a:cubicBezTo>
                    <a:pt x="1" y="1775"/>
                    <a:pt x="503" y="2277"/>
                    <a:pt x="1139" y="2277"/>
                  </a:cubicBezTo>
                  <a:cubicBezTo>
                    <a:pt x="1764" y="2277"/>
                    <a:pt x="2277" y="1775"/>
                    <a:pt x="2277" y="1139"/>
                  </a:cubicBezTo>
                  <a:cubicBezTo>
                    <a:pt x="2277" y="514"/>
                    <a:pt x="1764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2;p28">
              <a:extLst>
                <a:ext uri="{FF2B5EF4-FFF2-40B4-BE49-F238E27FC236}">
                  <a16:creationId xmlns:a16="http://schemas.microsoft.com/office/drawing/2014/main" id="{E53D8D30-93C6-9DF8-BCBC-228EE865F171}"/>
                </a:ext>
              </a:extLst>
            </p:cNvPr>
            <p:cNvSpPr/>
            <p:nvPr/>
          </p:nvSpPr>
          <p:spPr>
            <a:xfrm>
              <a:off x="2043025" y="-3122375"/>
              <a:ext cx="38525" cy="38650"/>
            </a:xfrm>
            <a:custGeom>
              <a:avLst/>
              <a:gdLst/>
              <a:ahLst/>
              <a:cxnLst/>
              <a:rect l="l" t="t" r="r" b="b"/>
              <a:pathLst>
                <a:path w="1541" h="1546" extrusionOk="0">
                  <a:moveTo>
                    <a:pt x="768" y="1"/>
                  </a:moveTo>
                  <a:cubicBezTo>
                    <a:pt x="525" y="1"/>
                    <a:pt x="283" y="117"/>
                    <a:pt x="134" y="340"/>
                  </a:cubicBezTo>
                  <a:cubicBezTo>
                    <a:pt x="100" y="385"/>
                    <a:pt x="78" y="441"/>
                    <a:pt x="56" y="486"/>
                  </a:cubicBezTo>
                  <a:cubicBezTo>
                    <a:pt x="45" y="530"/>
                    <a:pt x="22" y="575"/>
                    <a:pt x="11" y="619"/>
                  </a:cubicBezTo>
                  <a:cubicBezTo>
                    <a:pt x="11" y="675"/>
                    <a:pt x="0" y="720"/>
                    <a:pt x="0" y="776"/>
                  </a:cubicBezTo>
                  <a:cubicBezTo>
                    <a:pt x="0" y="1200"/>
                    <a:pt x="346" y="1546"/>
                    <a:pt x="770" y="1546"/>
                  </a:cubicBezTo>
                  <a:cubicBezTo>
                    <a:pt x="1194" y="1546"/>
                    <a:pt x="1540" y="1200"/>
                    <a:pt x="1540" y="776"/>
                  </a:cubicBezTo>
                  <a:cubicBezTo>
                    <a:pt x="1540" y="720"/>
                    <a:pt x="1529" y="675"/>
                    <a:pt x="1518" y="619"/>
                  </a:cubicBezTo>
                  <a:cubicBezTo>
                    <a:pt x="1507" y="575"/>
                    <a:pt x="1495" y="530"/>
                    <a:pt x="1473" y="486"/>
                  </a:cubicBezTo>
                  <a:cubicBezTo>
                    <a:pt x="1462" y="441"/>
                    <a:pt x="1440" y="385"/>
                    <a:pt x="1406" y="340"/>
                  </a:cubicBezTo>
                  <a:cubicBezTo>
                    <a:pt x="1384" y="307"/>
                    <a:pt x="1350" y="262"/>
                    <a:pt x="1306" y="229"/>
                  </a:cubicBezTo>
                  <a:cubicBezTo>
                    <a:pt x="1157" y="75"/>
                    <a:pt x="962" y="1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3;p28">
              <a:extLst>
                <a:ext uri="{FF2B5EF4-FFF2-40B4-BE49-F238E27FC236}">
                  <a16:creationId xmlns:a16="http://schemas.microsoft.com/office/drawing/2014/main" id="{7BF3AA36-24C2-8C0B-659C-58C55D313F54}"/>
                </a:ext>
              </a:extLst>
            </p:cNvPr>
            <p:cNvSpPr/>
            <p:nvPr/>
          </p:nvSpPr>
          <p:spPr>
            <a:xfrm>
              <a:off x="1472200" y="-3028150"/>
              <a:ext cx="522225" cy="509375"/>
            </a:xfrm>
            <a:custGeom>
              <a:avLst/>
              <a:gdLst/>
              <a:ahLst/>
              <a:cxnLst/>
              <a:rect l="l" t="t" r="r" b="b"/>
              <a:pathLst>
                <a:path w="20889" h="20375" extrusionOk="0">
                  <a:moveTo>
                    <a:pt x="19848" y="0"/>
                  </a:moveTo>
                  <a:cubicBezTo>
                    <a:pt x="19750" y="0"/>
                    <a:pt x="19647" y="20"/>
                    <a:pt x="19541" y="64"/>
                  </a:cubicBezTo>
                  <a:cubicBezTo>
                    <a:pt x="18760" y="388"/>
                    <a:pt x="18994" y="1537"/>
                    <a:pt x="19842" y="1537"/>
                  </a:cubicBezTo>
                  <a:cubicBezTo>
                    <a:pt x="20043" y="1537"/>
                    <a:pt x="20233" y="1459"/>
                    <a:pt x="20378" y="1314"/>
                  </a:cubicBezTo>
                  <a:cubicBezTo>
                    <a:pt x="20888" y="794"/>
                    <a:pt x="20468" y="0"/>
                    <a:pt x="19848" y="0"/>
                  </a:cubicBezTo>
                  <a:close/>
                  <a:moveTo>
                    <a:pt x="16078" y="3761"/>
                  </a:moveTo>
                  <a:cubicBezTo>
                    <a:pt x="15972" y="3761"/>
                    <a:pt x="15860" y="3784"/>
                    <a:pt x="15747" y="3836"/>
                  </a:cubicBezTo>
                  <a:cubicBezTo>
                    <a:pt x="14999" y="4182"/>
                    <a:pt x="15245" y="5309"/>
                    <a:pt x="16070" y="5309"/>
                  </a:cubicBezTo>
                  <a:cubicBezTo>
                    <a:pt x="16294" y="5309"/>
                    <a:pt x="16506" y="5209"/>
                    <a:pt x="16651" y="5030"/>
                  </a:cubicBezTo>
                  <a:cubicBezTo>
                    <a:pt x="17105" y="4500"/>
                    <a:pt x="16676" y="3761"/>
                    <a:pt x="16078" y="3761"/>
                  </a:cubicBezTo>
                  <a:close/>
                  <a:moveTo>
                    <a:pt x="12319" y="7533"/>
                  </a:moveTo>
                  <a:cubicBezTo>
                    <a:pt x="12220" y="7533"/>
                    <a:pt x="12115" y="7553"/>
                    <a:pt x="12008" y="7597"/>
                  </a:cubicBezTo>
                  <a:cubicBezTo>
                    <a:pt x="11238" y="7921"/>
                    <a:pt x="11462" y="9070"/>
                    <a:pt x="12310" y="9070"/>
                  </a:cubicBezTo>
                  <a:cubicBezTo>
                    <a:pt x="12511" y="9070"/>
                    <a:pt x="12700" y="8992"/>
                    <a:pt x="12845" y="8847"/>
                  </a:cubicBezTo>
                  <a:cubicBezTo>
                    <a:pt x="13356" y="8327"/>
                    <a:pt x="12944" y="7533"/>
                    <a:pt x="12319" y="7533"/>
                  </a:cubicBezTo>
                  <a:close/>
                  <a:moveTo>
                    <a:pt x="8545" y="11293"/>
                  </a:moveTo>
                  <a:cubicBezTo>
                    <a:pt x="8439" y="11293"/>
                    <a:pt x="8327" y="11317"/>
                    <a:pt x="8214" y="11369"/>
                  </a:cubicBezTo>
                  <a:cubicBezTo>
                    <a:pt x="7466" y="11715"/>
                    <a:pt x="7712" y="12842"/>
                    <a:pt x="8538" y="12842"/>
                  </a:cubicBezTo>
                  <a:cubicBezTo>
                    <a:pt x="8761" y="12842"/>
                    <a:pt x="8973" y="12742"/>
                    <a:pt x="9118" y="12563"/>
                  </a:cubicBezTo>
                  <a:cubicBezTo>
                    <a:pt x="9573" y="12033"/>
                    <a:pt x="9143" y="11293"/>
                    <a:pt x="8545" y="11293"/>
                  </a:cubicBezTo>
                  <a:close/>
                  <a:moveTo>
                    <a:pt x="4784" y="15066"/>
                  </a:moveTo>
                  <a:cubicBezTo>
                    <a:pt x="4686" y="15066"/>
                    <a:pt x="4582" y="15086"/>
                    <a:pt x="4476" y="15130"/>
                  </a:cubicBezTo>
                  <a:cubicBezTo>
                    <a:pt x="3706" y="15442"/>
                    <a:pt x="3929" y="16603"/>
                    <a:pt x="4777" y="16603"/>
                  </a:cubicBezTo>
                  <a:cubicBezTo>
                    <a:pt x="4978" y="16603"/>
                    <a:pt x="5168" y="16525"/>
                    <a:pt x="5313" y="16380"/>
                  </a:cubicBezTo>
                  <a:cubicBezTo>
                    <a:pt x="5824" y="15868"/>
                    <a:pt x="5410" y="15066"/>
                    <a:pt x="4784" y="15066"/>
                  </a:cubicBezTo>
                  <a:close/>
                  <a:moveTo>
                    <a:pt x="991" y="18820"/>
                  </a:moveTo>
                  <a:cubicBezTo>
                    <a:pt x="795" y="18820"/>
                    <a:pt x="593" y="18903"/>
                    <a:pt x="425" y="19102"/>
                  </a:cubicBezTo>
                  <a:cubicBezTo>
                    <a:pt x="1" y="19605"/>
                    <a:pt x="347" y="20363"/>
                    <a:pt x="1005" y="20375"/>
                  </a:cubicBezTo>
                  <a:cubicBezTo>
                    <a:pt x="1228" y="20375"/>
                    <a:pt x="1440" y="20274"/>
                    <a:pt x="1585" y="20096"/>
                  </a:cubicBezTo>
                  <a:cubicBezTo>
                    <a:pt x="2084" y="19523"/>
                    <a:pt x="1562" y="18820"/>
                    <a:pt x="991" y="188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4;p28">
              <a:extLst>
                <a:ext uri="{FF2B5EF4-FFF2-40B4-BE49-F238E27FC236}">
                  <a16:creationId xmlns:a16="http://schemas.microsoft.com/office/drawing/2014/main" id="{D2FEF8BD-5B72-8B75-3E96-C7646D2A845E}"/>
                </a:ext>
              </a:extLst>
            </p:cNvPr>
            <p:cNvSpPr/>
            <p:nvPr/>
          </p:nvSpPr>
          <p:spPr>
            <a:xfrm>
              <a:off x="1384050" y="-2463000"/>
              <a:ext cx="38250" cy="38250"/>
            </a:xfrm>
            <a:custGeom>
              <a:avLst/>
              <a:gdLst/>
              <a:ahLst/>
              <a:cxnLst/>
              <a:rect l="l" t="t" r="r" b="b"/>
              <a:pathLst>
                <a:path w="1530" h="1530" extrusionOk="0">
                  <a:moveTo>
                    <a:pt x="770" y="1"/>
                  </a:moveTo>
                  <a:cubicBezTo>
                    <a:pt x="346" y="1"/>
                    <a:pt x="0" y="335"/>
                    <a:pt x="0" y="759"/>
                  </a:cubicBezTo>
                  <a:cubicBezTo>
                    <a:pt x="0" y="1183"/>
                    <a:pt x="346" y="1529"/>
                    <a:pt x="770" y="1529"/>
                  </a:cubicBezTo>
                  <a:cubicBezTo>
                    <a:pt x="971" y="1529"/>
                    <a:pt x="1161" y="1451"/>
                    <a:pt x="1306" y="1306"/>
                  </a:cubicBezTo>
                  <a:cubicBezTo>
                    <a:pt x="1339" y="1273"/>
                    <a:pt x="1373" y="1228"/>
                    <a:pt x="1406" y="1195"/>
                  </a:cubicBezTo>
                  <a:cubicBezTo>
                    <a:pt x="1429" y="1150"/>
                    <a:pt x="1451" y="1094"/>
                    <a:pt x="1473" y="1050"/>
                  </a:cubicBezTo>
                  <a:cubicBezTo>
                    <a:pt x="1496" y="1005"/>
                    <a:pt x="1507" y="960"/>
                    <a:pt x="1518" y="916"/>
                  </a:cubicBezTo>
                  <a:cubicBezTo>
                    <a:pt x="1529" y="860"/>
                    <a:pt x="1529" y="815"/>
                    <a:pt x="1529" y="759"/>
                  </a:cubicBezTo>
                  <a:cubicBezTo>
                    <a:pt x="1529" y="335"/>
                    <a:pt x="1183" y="1"/>
                    <a:pt x="7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5;p28">
              <a:extLst>
                <a:ext uri="{FF2B5EF4-FFF2-40B4-BE49-F238E27FC236}">
                  <a16:creationId xmlns:a16="http://schemas.microsoft.com/office/drawing/2014/main" id="{D3ED39F3-6FC2-5A8D-9716-ECB70B9502BA}"/>
                </a:ext>
              </a:extLst>
            </p:cNvPr>
            <p:cNvSpPr/>
            <p:nvPr/>
          </p:nvSpPr>
          <p:spPr>
            <a:xfrm>
              <a:off x="1108400" y="-3240375"/>
              <a:ext cx="38250" cy="38650"/>
            </a:xfrm>
            <a:custGeom>
              <a:avLst/>
              <a:gdLst/>
              <a:ahLst/>
              <a:cxnLst/>
              <a:rect l="l" t="t" r="r" b="b"/>
              <a:pathLst>
                <a:path w="1530" h="1546" extrusionOk="0">
                  <a:moveTo>
                    <a:pt x="763" y="0"/>
                  </a:moveTo>
                  <a:cubicBezTo>
                    <a:pt x="568" y="0"/>
                    <a:pt x="373" y="75"/>
                    <a:pt x="224" y="228"/>
                  </a:cubicBezTo>
                  <a:cubicBezTo>
                    <a:pt x="190" y="262"/>
                    <a:pt x="157" y="295"/>
                    <a:pt x="123" y="340"/>
                  </a:cubicBezTo>
                  <a:cubicBezTo>
                    <a:pt x="101" y="385"/>
                    <a:pt x="79" y="429"/>
                    <a:pt x="57" y="485"/>
                  </a:cubicBezTo>
                  <a:cubicBezTo>
                    <a:pt x="34" y="530"/>
                    <a:pt x="23" y="574"/>
                    <a:pt x="12" y="619"/>
                  </a:cubicBezTo>
                  <a:cubicBezTo>
                    <a:pt x="1" y="664"/>
                    <a:pt x="1" y="719"/>
                    <a:pt x="1" y="775"/>
                  </a:cubicBezTo>
                  <a:cubicBezTo>
                    <a:pt x="1" y="820"/>
                    <a:pt x="1" y="865"/>
                    <a:pt x="12" y="920"/>
                  </a:cubicBezTo>
                  <a:cubicBezTo>
                    <a:pt x="23" y="965"/>
                    <a:pt x="34" y="1010"/>
                    <a:pt x="57" y="1054"/>
                  </a:cubicBezTo>
                  <a:cubicBezTo>
                    <a:pt x="79" y="1110"/>
                    <a:pt x="101" y="1155"/>
                    <a:pt x="123" y="1199"/>
                  </a:cubicBezTo>
                  <a:cubicBezTo>
                    <a:pt x="269" y="1411"/>
                    <a:pt x="503" y="1534"/>
                    <a:pt x="760" y="1545"/>
                  </a:cubicBezTo>
                  <a:cubicBezTo>
                    <a:pt x="972" y="1534"/>
                    <a:pt x="1161" y="1456"/>
                    <a:pt x="1306" y="1311"/>
                  </a:cubicBezTo>
                  <a:cubicBezTo>
                    <a:pt x="1340" y="1277"/>
                    <a:pt x="1373" y="1244"/>
                    <a:pt x="1407" y="1199"/>
                  </a:cubicBezTo>
                  <a:cubicBezTo>
                    <a:pt x="1429" y="1155"/>
                    <a:pt x="1451" y="1110"/>
                    <a:pt x="1474" y="1054"/>
                  </a:cubicBezTo>
                  <a:cubicBezTo>
                    <a:pt x="1496" y="1010"/>
                    <a:pt x="1507" y="965"/>
                    <a:pt x="1518" y="920"/>
                  </a:cubicBezTo>
                  <a:cubicBezTo>
                    <a:pt x="1530" y="865"/>
                    <a:pt x="1530" y="820"/>
                    <a:pt x="1530" y="775"/>
                  </a:cubicBezTo>
                  <a:cubicBezTo>
                    <a:pt x="1530" y="719"/>
                    <a:pt x="1530" y="664"/>
                    <a:pt x="1518" y="619"/>
                  </a:cubicBezTo>
                  <a:cubicBezTo>
                    <a:pt x="1507" y="574"/>
                    <a:pt x="1496" y="530"/>
                    <a:pt x="1474" y="485"/>
                  </a:cubicBezTo>
                  <a:cubicBezTo>
                    <a:pt x="1451" y="429"/>
                    <a:pt x="1429" y="385"/>
                    <a:pt x="1407" y="340"/>
                  </a:cubicBezTo>
                  <a:cubicBezTo>
                    <a:pt x="1252" y="117"/>
                    <a:pt x="1007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6;p28">
              <a:extLst>
                <a:ext uri="{FF2B5EF4-FFF2-40B4-BE49-F238E27FC236}">
                  <a16:creationId xmlns:a16="http://schemas.microsoft.com/office/drawing/2014/main" id="{C8911C3C-78BD-FAA4-D233-FDB60336534C}"/>
                </a:ext>
              </a:extLst>
            </p:cNvPr>
            <p:cNvSpPr/>
            <p:nvPr/>
          </p:nvSpPr>
          <p:spPr>
            <a:xfrm>
              <a:off x="537050" y="-3146175"/>
              <a:ext cx="522775" cy="509125"/>
            </a:xfrm>
            <a:custGeom>
              <a:avLst/>
              <a:gdLst/>
              <a:ahLst/>
              <a:cxnLst/>
              <a:rect l="l" t="t" r="r" b="b"/>
              <a:pathLst>
                <a:path w="20911" h="20365" extrusionOk="0">
                  <a:moveTo>
                    <a:pt x="19870" y="1"/>
                  </a:moveTo>
                  <a:cubicBezTo>
                    <a:pt x="19772" y="1"/>
                    <a:pt x="19668" y="21"/>
                    <a:pt x="19563" y="65"/>
                  </a:cubicBezTo>
                  <a:cubicBezTo>
                    <a:pt x="18782" y="377"/>
                    <a:pt x="19016" y="1538"/>
                    <a:pt x="19853" y="1538"/>
                  </a:cubicBezTo>
                  <a:cubicBezTo>
                    <a:pt x="20054" y="1538"/>
                    <a:pt x="20255" y="1460"/>
                    <a:pt x="20400" y="1315"/>
                  </a:cubicBezTo>
                  <a:cubicBezTo>
                    <a:pt x="20910" y="795"/>
                    <a:pt x="20490" y="1"/>
                    <a:pt x="19870" y="1"/>
                  </a:cubicBezTo>
                  <a:close/>
                  <a:moveTo>
                    <a:pt x="16100" y="3761"/>
                  </a:moveTo>
                  <a:cubicBezTo>
                    <a:pt x="15993" y="3761"/>
                    <a:pt x="15882" y="3785"/>
                    <a:pt x="15768" y="3837"/>
                  </a:cubicBezTo>
                  <a:cubicBezTo>
                    <a:pt x="15021" y="4183"/>
                    <a:pt x="15266" y="5299"/>
                    <a:pt x="16092" y="5299"/>
                  </a:cubicBezTo>
                  <a:lnTo>
                    <a:pt x="16081" y="5310"/>
                  </a:lnTo>
                  <a:cubicBezTo>
                    <a:pt x="16315" y="5310"/>
                    <a:pt x="16527" y="5209"/>
                    <a:pt x="16672" y="5031"/>
                  </a:cubicBezTo>
                  <a:cubicBezTo>
                    <a:pt x="17127" y="4500"/>
                    <a:pt x="16697" y="3761"/>
                    <a:pt x="16100" y="3761"/>
                  </a:cubicBezTo>
                  <a:close/>
                  <a:moveTo>
                    <a:pt x="12329" y="7526"/>
                  </a:moveTo>
                  <a:cubicBezTo>
                    <a:pt x="12233" y="7526"/>
                    <a:pt x="12133" y="7545"/>
                    <a:pt x="12030" y="7586"/>
                  </a:cubicBezTo>
                  <a:cubicBezTo>
                    <a:pt x="11249" y="7910"/>
                    <a:pt x="11483" y="9071"/>
                    <a:pt x="12320" y="9071"/>
                  </a:cubicBezTo>
                  <a:cubicBezTo>
                    <a:pt x="12521" y="9071"/>
                    <a:pt x="12722" y="8993"/>
                    <a:pt x="12867" y="8847"/>
                  </a:cubicBezTo>
                  <a:cubicBezTo>
                    <a:pt x="13380" y="8325"/>
                    <a:pt x="12953" y="7526"/>
                    <a:pt x="12329" y="7526"/>
                  </a:cubicBezTo>
                  <a:close/>
                  <a:moveTo>
                    <a:pt x="8567" y="11294"/>
                  </a:moveTo>
                  <a:cubicBezTo>
                    <a:pt x="8461" y="11294"/>
                    <a:pt x="8349" y="11317"/>
                    <a:pt x="8236" y="11369"/>
                  </a:cubicBezTo>
                  <a:cubicBezTo>
                    <a:pt x="7488" y="11715"/>
                    <a:pt x="7734" y="12831"/>
                    <a:pt x="8559" y="12831"/>
                  </a:cubicBezTo>
                  <a:lnTo>
                    <a:pt x="8548" y="12843"/>
                  </a:lnTo>
                  <a:cubicBezTo>
                    <a:pt x="8783" y="12831"/>
                    <a:pt x="8995" y="12742"/>
                    <a:pt x="9140" y="12564"/>
                  </a:cubicBezTo>
                  <a:cubicBezTo>
                    <a:pt x="9594" y="12033"/>
                    <a:pt x="9165" y="11294"/>
                    <a:pt x="8567" y="11294"/>
                  </a:cubicBezTo>
                  <a:close/>
                  <a:moveTo>
                    <a:pt x="4802" y="15066"/>
                  </a:moveTo>
                  <a:cubicBezTo>
                    <a:pt x="4705" y="15066"/>
                    <a:pt x="4602" y="15086"/>
                    <a:pt x="4497" y="15130"/>
                  </a:cubicBezTo>
                  <a:cubicBezTo>
                    <a:pt x="3716" y="15443"/>
                    <a:pt x="3951" y="16603"/>
                    <a:pt x="4788" y="16603"/>
                  </a:cubicBezTo>
                  <a:cubicBezTo>
                    <a:pt x="4988" y="16603"/>
                    <a:pt x="5189" y="16525"/>
                    <a:pt x="5334" y="16380"/>
                  </a:cubicBezTo>
                  <a:cubicBezTo>
                    <a:pt x="5845" y="15869"/>
                    <a:pt x="5423" y="15066"/>
                    <a:pt x="4802" y="15066"/>
                  </a:cubicBezTo>
                  <a:close/>
                  <a:moveTo>
                    <a:pt x="1018" y="18818"/>
                  </a:moveTo>
                  <a:cubicBezTo>
                    <a:pt x="838" y="18818"/>
                    <a:pt x="649" y="18889"/>
                    <a:pt x="480" y="19058"/>
                  </a:cubicBezTo>
                  <a:cubicBezTo>
                    <a:pt x="0" y="19538"/>
                    <a:pt x="335" y="20364"/>
                    <a:pt x="1027" y="20364"/>
                  </a:cubicBezTo>
                  <a:cubicBezTo>
                    <a:pt x="1228" y="20364"/>
                    <a:pt x="1417" y="20286"/>
                    <a:pt x="1562" y="20141"/>
                  </a:cubicBezTo>
                  <a:cubicBezTo>
                    <a:pt x="2119" y="19585"/>
                    <a:pt x="1612" y="18818"/>
                    <a:pt x="1018" y="188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7;p28">
              <a:extLst>
                <a:ext uri="{FF2B5EF4-FFF2-40B4-BE49-F238E27FC236}">
                  <a16:creationId xmlns:a16="http://schemas.microsoft.com/office/drawing/2014/main" id="{2B9EBD89-3D12-0507-9852-D7058D87C023}"/>
                </a:ext>
              </a:extLst>
            </p:cNvPr>
            <p:cNvSpPr/>
            <p:nvPr/>
          </p:nvSpPr>
          <p:spPr>
            <a:xfrm>
              <a:off x="449150" y="-2581150"/>
              <a:ext cx="38250" cy="38375"/>
            </a:xfrm>
            <a:custGeom>
              <a:avLst/>
              <a:gdLst/>
              <a:ahLst/>
              <a:cxnLst/>
              <a:rect l="l" t="t" r="r" b="b"/>
              <a:pathLst>
                <a:path w="1530" h="1535" extrusionOk="0">
                  <a:moveTo>
                    <a:pt x="771" y="0"/>
                  </a:moveTo>
                  <a:cubicBezTo>
                    <a:pt x="721" y="0"/>
                    <a:pt x="670" y="6"/>
                    <a:pt x="626" y="17"/>
                  </a:cubicBezTo>
                  <a:cubicBezTo>
                    <a:pt x="570" y="28"/>
                    <a:pt x="525" y="40"/>
                    <a:pt x="481" y="62"/>
                  </a:cubicBezTo>
                  <a:cubicBezTo>
                    <a:pt x="436" y="73"/>
                    <a:pt x="380" y="107"/>
                    <a:pt x="347" y="129"/>
                  </a:cubicBezTo>
                  <a:cubicBezTo>
                    <a:pt x="302" y="162"/>
                    <a:pt x="258" y="185"/>
                    <a:pt x="224" y="229"/>
                  </a:cubicBezTo>
                  <a:cubicBezTo>
                    <a:pt x="191" y="263"/>
                    <a:pt x="157" y="296"/>
                    <a:pt x="135" y="341"/>
                  </a:cubicBezTo>
                  <a:cubicBezTo>
                    <a:pt x="101" y="385"/>
                    <a:pt x="79" y="430"/>
                    <a:pt x="57" y="486"/>
                  </a:cubicBezTo>
                  <a:cubicBezTo>
                    <a:pt x="45" y="531"/>
                    <a:pt x="23" y="575"/>
                    <a:pt x="12" y="620"/>
                  </a:cubicBezTo>
                  <a:cubicBezTo>
                    <a:pt x="1" y="664"/>
                    <a:pt x="1" y="720"/>
                    <a:pt x="1" y="776"/>
                  </a:cubicBezTo>
                  <a:cubicBezTo>
                    <a:pt x="1" y="821"/>
                    <a:pt x="1" y="865"/>
                    <a:pt x="12" y="921"/>
                  </a:cubicBezTo>
                  <a:cubicBezTo>
                    <a:pt x="23" y="966"/>
                    <a:pt x="45" y="1010"/>
                    <a:pt x="57" y="1055"/>
                  </a:cubicBezTo>
                  <a:cubicBezTo>
                    <a:pt x="79" y="1100"/>
                    <a:pt x="101" y="1144"/>
                    <a:pt x="135" y="1189"/>
                  </a:cubicBezTo>
                  <a:cubicBezTo>
                    <a:pt x="191" y="1278"/>
                    <a:pt x="258" y="1345"/>
                    <a:pt x="347" y="1401"/>
                  </a:cubicBezTo>
                  <a:cubicBezTo>
                    <a:pt x="380" y="1434"/>
                    <a:pt x="436" y="1457"/>
                    <a:pt x="481" y="1479"/>
                  </a:cubicBezTo>
                  <a:cubicBezTo>
                    <a:pt x="525" y="1490"/>
                    <a:pt x="570" y="1513"/>
                    <a:pt x="626" y="1513"/>
                  </a:cubicBezTo>
                  <a:cubicBezTo>
                    <a:pt x="670" y="1524"/>
                    <a:pt x="715" y="1535"/>
                    <a:pt x="771" y="1535"/>
                  </a:cubicBezTo>
                  <a:cubicBezTo>
                    <a:pt x="815" y="1535"/>
                    <a:pt x="871" y="1524"/>
                    <a:pt x="916" y="1513"/>
                  </a:cubicBezTo>
                  <a:cubicBezTo>
                    <a:pt x="972" y="1513"/>
                    <a:pt x="1016" y="1490"/>
                    <a:pt x="1061" y="1479"/>
                  </a:cubicBezTo>
                  <a:cubicBezTo>
                    <a:pt x="1106" y="1457"/>
                    <a:pt x="1150" y="1434"/>
                    <a:pt x="1195" y="1401"/>
                  </a:cubicBezTo>
                  <a:cubicBezTo>
                    <a:pt x="1273" y="1345"/>
                    <a:pt x="1351" y="1278"/>
                    <a:pt x="1407" y="1189"/>
                  </a:cubicBezTo>
                  <a:cubicBezTo>
                    <a:pt x="1429" y="1144"/>
                    <a:pt x="1452" y="1111"/>
                    <a:pt x="1474" y="1055"/>
                  </a:cubicBezTo>
                  <a:cubicBezTo>
                    <a:pt x="1496" y="1010"/>
                    <a:pt x="1507" y="966"/>
                    <a:pt x="1519" y="921"/>
                  </a:cubicBezTo>
                  <a:cubicBezTo>
                    <a:pt x="1530" y="865"/>
                    <a:pt x="1530" y="821"/>
                    <a:pt x="1530" y="776"/>
                  </a:cubicBezTo>
                  <a:cubicBezTo>
                    <a:pt x="1530" y="720"/>
                    <a:pt x="1530" y="664"/>
                    <a:pt x="1519" y="620"/>
                  </a:cubicBezTo>
                  <a:cubicBezTo>
                    <a:pt x="1507" y="575"/>
                    <a:pt x="1496" y="531"/>
                    <a:pt x="1474" y="486"/>
                  </a:cubicBezTo>
                  <a:cubicBezTo>
                    <a:pt x="1452" y="430"/>
                    <a:pt x="1429" y="385"/>
                    <a:pt x="1407" y="341"/>
                  </a:cubicBezTo>
                  <a:cubicBezTo>
                    <a:pt x="1373" y="296"/>
                    <a:pt x="1340" y="263"/>
                    <a:pt x="1307" y="229"/>
                  </a:cubicBezTo>
                  <a:cubicBezTo>
                    <a:pt x="1273" y="185"/>
                    <a:pt x="1228" y="162"/>
                    <a:pt x="1195" y="129"/>
                  </a:cubicBezTo>
                  <a:cubicBezTo>
                    <a:pt x="1150" y="107"/>
                    <a:pt x="1106" y="84"/>
                    <a:pt x="1061" y="62"/>
                  </a:cubicBezTo>
                  <a:cubicBezTo>
                    <a:pt x="1016" y="40"/>
                    <a:pt x="972" y="28"/>
                    <a:pt x="916" y="17"/>
                  </a:cubicBezTo>
                  <a:cubicBezTo>
                    <a:pt x="871" y="6"/>
                    <a:pt x="821" y="0"/>
                    <a:pt x="7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8;p28">
              <a:extLst>
                <a:ext uri="{FF2B5EF4-FFF2-40B4-BE49-F238E27FC236}">
                  <a16:creationId xmlns:a16="http://schemas.microsoft.com/office/drawing/2014/main" id="{796016FC-9ABC-8923-1D94-E26BE5CF72BF}"/>
                </a:ext>
              </a:extLst>
            </p:cNvPr>
            <p:cNvSpPr/>
            <p:nvPr/>
          </p:nvSpPr>
          <p:spPr>
            <a:xfrm>
              <a:off x="1636250" y="-2122350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39;p28">
              <a:extLst>
                <a:ext uri="{FF2B5EF4-FFF2-40B4-BE49-F238E27FC236}">
                  <a16:creationId xmlns:a16="http://schemas.microsoft.com/office/drawing/2014/main" id="{FEA8DFBE-CB96-A809-932F-C34555DBE8D5}"/>
                </a:ext>
              </a:extLst>
            </p:cNvPr>
            <p:cNvSpPr/>
            <p:nvPr/>
          </p:nvSpPr>
          <p:spPr>
            <a:xfrm>
              <a:off x="1711575" y="-2197675"/>
              <a:ext cx="136725" cy="25125"/>
            </a:xfrm>
            <a:custGeom>
              <a:avLst/>
              <a:gdLst/>
              <a:ahLst/>
              <a:cxnLst/>
              <a:rect l="l" t="t" r="r" b="b"/>
              <a:pathLst>
                <a:path w="5469" h="1005" extrusionOk="0">
                  <a:moveTo>
                    <a:pt x="1005" y="0"/>
                  </a:moveTo>
                  <a:lnTo>
                    <a:pt x="1" y="1005"/>
                  </a:lnTo>
                  <a:lnTo>
                    <a:pt x="4464" y="1005"/>
                  </a:lnTo>
                  <a:lnTo>
                    <a:pt x="54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0;p28">
              <a:extLst>
                <a:ext uri="{FF2B5EF4-FFF2-40B4-BE49-F238E27FC236}">
                  <a16:creationId xmlns:a16="http://schemas.microsoft.com/office/drawing/2014/main" id="{81B77524-FA56-268B-DB3A-1ABD73F88425}"/>
                </a:ext>
              </a:extLst>
            </p:cNvPr>
            <p:cNvSpPr/>
            <p:nvPr/>
          </p:nvSpPr>
          <p:spPr>
            <a:xfrm>
              <a:off x="1786900" y="-2273000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64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1;p28">
              <a:extLst>
                <a:ext uri="{FF2B5EF4-FFF2-40B4-BE49-F238E27FC236}">
                  <a16:creationId xmlns:a16="http://schemas.microsoft.com/office/drawing/2014/main" id="{71EAD129-DF0D-DE33-BFD5-1ED02E887834}"/>
                </a:ext>
              </a:extLst>
            </p:cNvPr>
            <p:cNvSpPr/>
            <p:nvPr/>
          </p:nvSpPr>
          <p:spPr>
            <a:xfrm>
              <a:off x="1862225" y="-2348325"/>
              <a:ext cx="137000" cy="25125"/>
            </a:xfrm>
            <a:custGeom>
              <a:avLst/>
              <a:gdLst/>
              <a:ahLst/>
              <a:cxnLst/>
              <a:rect l="l" t="t" r="r" b="b"/>
              <a:pathLst>
                <a:path w="5480" h="1005" extrusionOk="0">
                  <a:moveTo>
                    <a:pt x="1005" y="0"/>
                  </a:moveTo>
                  <a:lnTo>
                    <a:pt x="1" y="1004"/>
                  </a:lnTo>
                  <a:lnTo>
                    <a:pt x="4476" y="1004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2;p28">
              <a:extLst>
                <a:ext uri="{FF2B5EF4-FFF2-40B4-BE49-F238E27FC236}">
                  <a16:creationId xmlns:a16="http://schemas.microsoft.com/office/drawing/2014/main" id="{47CE47C7-A8FB-BD9F-3FFA-A716E3493F1C}"/>
                </a:ext>
              </a:extLst>
            </p:cNvPr>
            <p:cNvSpPr/>
            <p:nvPr/>
          </p:nvSpPr>
          <p:spPr>
            <a:xfrm>
              <a:off x="1937550" y="-2423950"/>
              <a:ext cx="137025" cy="25425"/>
            </a:xfrm>
            <a:custGeom>
              <a:avLst/>
              <a:gdLst/>
              <a:ahLst/>
              <a:cxnLst/>
              <a:rect l="l" t="t" r="r" b="b"/>
              <a:pathLst>
                <a:path w="5481" h="1017" extrusionOk="0">
                  <a:moveTo>
                    <a:pt x="1016" y="1"/>
                  </a:moveTo>
                  <a:lnTo>
                    <a:pt x="1" y="1016"/>
                  </a:lnTo>
                  <a:lnTo>
                    <a:pt x="4476" y="1016"/>
                  </a:lnTo>
                  <a:lnTo>
                    <a:pt x="5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3;p28">
              <a:extLst>
                <a:ext uri="{FF2B5EF4-FFF2-40B4-BE49-F238E27FC236}">
                  <a16:creationId xmlns:a16="http://schemas.microsoft.com/office/drawing/2014/main" id="{032872AC-18ED-6031-EE29-D9B389BDCE70}"/>
                </a:ext>
              </a:extLst>
            </p:cNvPr>
            <p:cNvSpPr/>
            <p:nvPr/>
          </p:nvSpPr>
          <p:spPr>
            <a:xfrm>
              <a:off x="2013150" y="-2499275"/>
              <a:ext cx="136750" cy="25150"/>
            </a:xfrm>
            <a:custGeom>
              <a:avLst/>
              <a:gdLst/>
              <a:ahLst/>
              <a:cxnLst/>
              <a:rect l="l" t="t" r="r" b="b"/>
              <a:pathLst>
                <a:path w="5470" h="1006" extrusionOk="0">
                  <a:moveTo>
                    <a:pt x="1005" y="1"/>
                  </a:moveTo>
                  <a:lnTo>
                    <a:pt x="1" y="1005"/>
                  </a:lnTo>
                  <a:lnTo>
                    <a:pt x="4465" y="1005"/>
                  </a:lnTo>
                  <a:lnTo>
                    <a:pt x="5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4;p28">
              <a:extLst>
                <a:ext uri="{FF2B5EF4-FFF2-40B4-BE49-F238E27FC236}">
                  <a16:creationId xmlns:a16="http://schemas.microsoft.com/office/drawing/2014/main" id="{679651C8-D59C-BED9-9239-F62FE4FC5E5E}"/>
                </a:ext>
              </a:extLst>
            </p:cNvPr>
            <p:cNvSpPr/>
            <p:nvPr/>
          </p:nvSpPr>
          <p:spPr>
            <a:xfrm>
              <a:off x="2088500" y="-2574600"/>
              <a:ext cx="136725" cy="25150"/>
            </a:xfrm>
            <a:custGeom>
              <a:avLst/>
              <a:gdLst/>
              <a:ahLst/>
              <a:cxnLst/>
              <a:rect l="l" t="t" r="r" b="b"/>
              <a:pathLst>
                <a:path w="5469" h="1006" extrusionOk="0">
                  <a:moveTo>
                    <a:pt x="1004" y="1"/>
                  </a:moveTo>
                  <a:lnTo>
                    <a:pt x="0" y="1005"/>
                  </a:lnTo>
                  <a:lnTo>
                    <a:pt x="4464" y="1005"/>
                  </a:lnTo>
                  <a:lnTo>
                    <a:pt x="54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5;p28">
              <a:extLst>
                <a:ext uri="{FF2B5EF4-FFF2-40B4-BE49-F238E27FC236}">
                  <a16:creationId xmlns:a16="http://schemas.microsoft.com/office/drawing/2014/main" id="{93FADF14-C6F7-03C3-1D75-8DC1CAEE72B8}"/>
                </a:ext>
              </a:extLst>
            </p:cNvPr>
            <p:cNvSpPr/>
            <p:nvPr/>
          </p:nvSpPr>
          <p:spPr>
            <a:xfrm>
              <a:off x="463950" y="-2710950"/>
              <a:ext cx="548500" cy="546775"/>
            </a:xfrm>
            <a:custGeom>
              <a:avLst/>
              <a:gdLst/>
              <a:ahLst/>
              <a:cxnLst/>
              <a:rect l="l" t="t" r="r" b="b"/>
              <a:pathLst>
                <a:path w="21940" h="21871" extrusionOk="0">
                  <a:moveTo>
                    <a:pt x="21785" y="1"/>
                  </a:moveTo>
                  <a:cubicBezTo>
                    <a:pt x="21750" y="1"/>
                    <a:pt x="21717" y="15"/>
                    <a:pt x="21694" y="42"/>
                  </a:cubicBezTo>
                  <a:lnTo>
                    <a:pt x="90" y="21636"/>
                  </a:lnTo>
                  <a:cubicBezTo>
                    <a:pt x="0" y="21725"/>
                    <a:pt x="67" y="21870"/>
                    <a:pt x="190" y="21870"/>
                  </a:cubicBezTo>
                  <a:cubicBezTo>
                    <a:pt x="223" y="21870"/>
                    <a:pt x="268" y="21859"/>
                    <a:pt x="290" y="21837"/>
                  </a:cubicBezTo>
                  <a:lnTo>
                    <a:pt x="21884" y="232"/>
                  </a:lnTo>
                  <a:cubicBezTo>
                    <a:pt x="21940" y="176"/>
                    <a:pt x="21940" y="87"/>
                    <a:pt x="21884" y="42"/>
                  </a:cubicBezTo>
                  <a:cubicBezTo>
                    <a:pt x="21856" y="15"/>
                    <a:pt x="21820" y="1"/>
                    <a:pt x="21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6;p28">
              <a:extLst>
                <a:ext uri="{FF2B5EF4-FFF2-40B4-BE49-F238E27FC236}">
                  <a16:creationId xmlns:a16="http://schemas.microsoft.com/office/drawing/2014/main" id="{D8316E00-4D66-2991-6031-4B3361EBCAB0}"/>
                </a:ext>
              </a:extLst>
            </p:cNvPr>
            <p:cNvSpPr/>
            <p:nvPr/>
          </p:nvSpPr>
          <p:spPr>
            <a:xfrm>
              <a:off x="942975" y="-1800075"/>
              <a:ext cx="549225" cy="547350"/>
            </a:xfrm>
            <a:custGeom>
              <a:avLst/>
              <a:gdLst/>
              <a:ahLst/>
              <a:cxnLst/>
              <a:rect l="l" t="t" r="r" b="b"/>
              <a:pathLst>
                <a:path w="21969" h="21894" extrusionOk="0">
                  <a:moveTo>
                    <a:pt x="21761" y="1"/>
                  </a:moveTo>
                  <a:cubicBezTo>
                    <a:pt x="21726" y="1"/>
                    <a:pt x="21690" y="16"/>
                    <a:pt x="21661" y="54"/>
                  </a:cubicBezTo>
                  <a:lnTo>
                    <a:pt x="56" y="21659"/>
                  </a:lnTo>
                  <a:cubicBezTo>
                    <a:pt x="0" y="21704"/>
                    <a:pt x="0" y="21793"/>
                    <a:pt x="56" y="21849"/>
                  </a:cubicBezTo>
                  <a:cubicBezTo>
                    <a:pt x="89" y="21882"/>
                    <a:pt x="123" y="21893"/>
                    <a:pt x="156" y="21893"/>
                  </a:cubicBezTo>
                  <a:cubicBezTo>
                    <a:pt x="190" y="21893"/>
                    <a:pt x="223" y="21882"/>
                    <a:pt x="257" y="21849"/>
                  </a:cubicBezTo>
                  <a:lnTo>
                    <a:pt x="21850" y="255"/>
                  </a:lnTo>
                  <a:cubicBezTo>
                    <a:pt x="21969" y="154"/>
                    <a:pt x="21869" y="1"/>
                    <a:pt x="21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47;p28">
              <a:extLst>
                <a:ext uri="{FF2B5EF4-FFF2-40B4-BE49-F238E27FC236}">
                  <a16:creationId xmlns:a16="http://schemas.microsoft.com/office/drawing/2014/main" id="{FEE3C647-2467-A41A-F6BD-2541F4AA15D9}"/>
                </a:ext>
              </a:extLst>
            </p:cNvPr>
            <p:cNvSpPr/>
            <p:nvPr/>
          </p:nvSpPr>
          <p:spPr>
            <a:xfrm>
              <a:off x="295725" y="-2356925"/>
              <a:ext cx="548500" cy="547050"/>
            </a:xfrm>
            <a:custGeom>
              <a:avLst/>
              <a:gdLst/>
              <a:ahLst/>
              <a:cxnLst/>
              <a:rect l="l" t="t" r="r" b="b"/>
              <a:pathLst>
                <a:path w="21940" h="21882" extrusionOk="0">
                  <a:moveTo>
                    <a:pt x="21795" y="1"/>
                  </a:moveTo>
                  <a:cubicBezTo>
                    <a:pt x="21758" y="1"/>
                    <a:pt x="21722" y="15"/>
                    <a:pt x="21694" y="43"/>
                  </a:cubicBezTo>
                  <a:lnTo>
                    <a:pt x="89" y="21647"/>
                  </a:lnTo>
                  <a:cubicBezTo>
                    <a:pt x="0" y="21726"/>
                    <a:pt x="67" y="21882"/>
                    <a:pt x="190" y="21882"/>
                  </a:cubicBezTo>
                  <a:cubicBezTo>
                    <a:pt x="223" y="21882"/>
                    <a:pt x="268" y="21871"/>
                    <a:pt x="290" y="21837"/>
                  </a:cubicBezTo>
                  <a:lnTo>
                    <a:pt x="21895" y="244"/>
                  </a:lnTo>
                  <a:cubicBezTo>
                    <a:pt x="21940" y="188"/>
                    <a:pt x="21940" y="99"/>
                    <a:pt x="21895" y="43"/>
                  </a:cubicBezTo>
                  <a:cubicBezTo>
                    <a:pt x="21867" y="15"/>
                    <a:pt x="21831" y="1"/>
                    <a:pt x="217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48;p28">
              <a:extLst>
                <a:ext uri="{FF2B5EF4-FFF2-40B4-BE49-F238E27FC236}">
                  <a16:creationId xmlns:a16="http://schemas.microsoft.com/office/drawing/2014/main" id="{8A543C88-04EC-866A-B389-9601C7809F1B}"/>
                </a:ext>
              </a:extLst>
            </p:cNvPr>
            <p:cNvSpPr/>
            <p:nvPr/>
          </p:nvSpPr>
          <p:spPr>
            <a:xfrm>
              <a:off x="1774900" y="-1975200"/>
              <a:ext cx="248600" cy="239275"/>
            </a:xfrm>
            <a:custGeom>
              <a:avLst/>
              <a:gdLst/>
              <a:ahLst/>
              <a:cxnLst/>
              <a:rect l="l" t="t" r="r" b="b"/>
              <a:pathLst>
                <a:path w="9944" h="9571" extrusionOk="0">
                  <a:moveTo>
                    <a:pt x="5168" y="285"/>
                  </a:moveTo>
                  <a:cubicBezTo>
                    <a:pt x="7656" y="285"/>
                    <a:pt x="9665" y="2294"/>
                    <a:pt x="9665" y="4783"/>
                  </a:cubicBezTo>
                  <a:cubicBezTo>
                    <a:pt x="9665" y="6613"/>
                    <a:pt x="8571" y="8253"/>
                    <a:pt x="6886" y="8945"/>
                  </a:cubicBezTo>
                  <a:cubicBezTo>
                    <a:pt x="6328" y="9178"/>
                    <a:pt x="5742" y="9291"/>
                    <a:pt x="5161" y="9291"/>
                  </a:cubicBezTo>
                  <a:cubicBezTo>
                    <a:pt x="3991" y="9291"/>
                    <a:pt x="2841" y="8832"/>
                    <a:pt x="1976" y="7974"/>
                  </a:cubicBezTo>
                  <a:cubicBezTo>
                    <a:pt x="693" y="6680"/>
                    <a:pt x="302" y="4749"/>
                    <a:pt x="1005" y="3064"/>
                  </a:cubicBezTo>
                  <a:cubicBezTo>
                    <a:pt x="1697" y="1379"/>
                    <a:pt x="3349" y="285"/>
                    <a:pt x="5168" y="285"/>
                  </a:cubicBezTo>
                  <a:close/>
                  <a:moveTo>
                    <a:pt x="5165" y="0"/>
                  </a:moveTo>
                  <a:cubicBezTo>
                    <a:pt x="3920" y="0"/>
                    <a:pt x="2696" y="484"/>
                    <a:pt x="1786" y="1401"/>
                  </a:cubicBezTo>
                  <a:cubicBezTo>
                    <a:pt x="414" y="2774"/>
                    <a:pt x="1" y="4827"/>
                    <a:pt x="748" y="6613"/>
                  </a:cubicBezTo>
                  <a:cubicBezTo>
                    <a:pt x="1485" y="8398"/>
                    <a:pt x="3226" y="9570"/>
                    <a:pt x="5168" y="9570"/>
                  </a:cubicBezTo>
                  <a:cubicBezTo>
                    <a:pt x="7801" y="9559"/>
                    <a:pt x="9944" y="7427"/>
                    <a:pt x="9944" y="4783"/>
                  </a:cubicBezTo>
                  <a:cubicBezTo>
                    <a:pt x="9944" y="2852"/>
                    <a:pt x="8783" y="1111"/>
                    <a:pt x="6998" y="364"/>
                  </a:cubicBezTo>
                  <a:cubicBezTo>
                    <a:pt x="6406" y="119"/>
                    <a:pt x="5783" y="0"/>
                    <a:pt x="5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49;p28">
              <a:extLst>
                <a:ext uri="{FF2B5EF4-FFF2-40B4-BE49-F238E27FC236}">
                  <a16:creationId xmlns:a16="http://schemas.microsoft.com/office/drawing/2014/main" id="{160D3A0A-A79B-879C-5B90-A34FA3045BAB}"/>
                </a:ext>
              </a:extLst>
            </p:cNvPr>
            <p:cNvSpPr/>
            <p:nvPr/>
          </p:nvSpPr>
          <p:spPr>
            <a:xfrm>
              <a:off x="1850800" y="-190865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32" y="0"/>
                  </a:moveTo>
                  <a:cubicBezTo>
                    <a:pt x="960" y="0"/>
                    <a:pt x="0" y="949"/>
                    <a:pt x="0" y="2121"/>
                  </a:cubicBezTo>
                  <a:cubicBezTo>
                    <a:pt x="0" y="3304"/>
                    <a:pt x="960" y="4252"/>
                    <a:pt x="2132" y="4252"/>
                  </a:cubicBezTo>
                  <a:cubicBezTo>
                    <a:pt x="3303" y="4252"/>
                    <a:pt x="4252" y="3304"/>
                    <a:pt x="4252" y="2121"/>
                  </a:cubicBezTo>
                  <a:cubicBezTo>
                    <a:pt x="4252" y="949"/>
                    <a:pt x="3303" y="0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50;p28">
              <a:extLst>
                <a:ext uri="{FF2B5EF4-FFF2-40B4-BE49-F238E27FC236}">
                  <a16:creationId xmlns:a16="http://schemas.microsoft.com/office/drawing/2014/main" id="{CB1AB5E1-D721-CFB9-0B07-C9090C44BDDC}"/>
                </a:ext>
              </a:extLst>
            </p:cNvPr>
            <p:cNvSpPr/>
            <p:nvPr/>
          </p:nvSpPr>
          <p:spPr>
            <a:xfrm>
              <a:off x="735125" y="-2028925"/>
              <a:ext cx="184150" cy="157950"/>
            </a:xfrm>
            <a:custGeom>
              <a:avLst/>
              <a:gdLst/>
              <a:ahLst/>
              <a:cxnLst/>
              <a:rect l="l" t="t" r="r" b="b"/>
              <a:pathLst>
                <a:path w="7366" h="6318" extrusionOk="0">
                  <a:moveTo>
                    <a:pt x="4219" y="292"/>
                  </a:moveTo>
                  <a:cubicBezTo>
                    <a:pt x="5803" y="292"/>
                    <a:pt x="7087" y="1575"/>
                    <a:pt x="7087" y="3171"/>
                  </a:cubicBezTo>
                  <a:cubicBezTo>
                    <a:pt x="7087" y="4901"/>
                    <a:pt x="5670" y="6048"/>
                    <a:pt x="4191" y="6048"/>
                  </a:cubicBezTo>
                  <a:cubicBezTo>
                    <a:pt x="3485" y="6048"/>
                    <a:pt x="2764" y="5786"/>
                    <a:pt x="2176" y="5202"/>
                  </a:cubicBezTo>
                  <a:cubicBezTo>
                    <a:pt x="369" y="3383"/>
                    <a:pt x="1652" y="292"/>
                    <a:pt x="4219" y="292"/>
                  </a:cubicBezTo>
                  <a:close/>
                  <a:moveTo>
                    <a:pt x="4186" y="1"/>
                  </a:moveTo>
                  <a:cubicBezTo>
                    <a:pt x="3414" y="1"/>
                    <a:pt x="2627" y="287"/>
                    <a:pt x="1987" y="928"/>
                  </a:cubicBezTo>
                  <a:cubicBezTo>
                    <a:pt x="0" y="2925"/>
                    <a:pt x="1406" y="6318"/>
                    <a:pt x="4219" y="6318"/>
                  </a:cubicBezTo>
                  <a:cubicBezTo>
                    <a:pt x="5959" y="6318"/>
                    <a:pt x="7366" y="4912"/>
                    <a:pt x="7366" y="3171"/>
                  </a:cubicBezTo>
                  <a:cubicBezTo>
                    <a:pt x="7366" y="1266"/>
                    <a:pt x="5808" y="1"/>
                    <a:pt x="41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51;p28">
              <a:extLst>
                <a:ext uri="{FF2B5EF4-FFF2-40B4-BE49-F238E27FC236}">
                  <a16:creationId xmlns:a16="http://schemas.microsoft.com/office/drawing/2014/main" id="{F3DE1D15-3E82-D2DB-0115-72ED318526CA}"/>
                </a:ext>
              </a:extLst>
            </p:cNvPr>
            <p:cNvSpPr/>
            <p:nvPr/>
          </p:nvSpPr>
          <p:spPr>
            <a:xfrm>
              <a:off x="803475" y="-1984150"/>
              <a:ext cx="74500" cy="69000"/>
            </a:xfrm>
            <a:custGeom>
              <a:avLst/>
              <a:gdLst/>
              <a:ahLst/>
              <a:cxnLst/>
              <a:rect l="l" t="t" r="r" b="b"/>
              <a:pathLst>
                <a:path w="2980" h="2760" extrusionOk="0">
                  <a:moveTo>
                    <a:pt x="1486" y="0"/>
                  </a:moveTo>
                  <a:cubicBezTo>
                    <a:pt x="824" y="0"/>
                    <a:pt x="234" y="484"/>
                    <a:pt x="123" y="1157"/>
                  </a:cubicBezTo>
                  <a:cubicBezTo>
                    <a:pt x="0" y="1916"/>
                    <a:pt x="514" y="2619"/>
                    <a:pt x="1273" y="2741"/>
                  </a:cubicBezTo>
                  <a:cubicBezTo>
                    <a:pt x="1347" y="2754"/>
                    <a:pt x="1421" y="2760"/>
                    <a:pt x="1494" y="2760"/>
                  </a:cubicBezTo>
                  <a:cubicBezTo>
                    <a:pt x="2157" y="2760"/>
                    <a:pt x="2747" y="2276"/>
                    <a:pt x="2857" y="1603"/>
                  </a:cubicBezTo>
                  <a:cubicBezTo>
                    <a:pt x="2980" y="844"/>
                    <a:pt x="2467" y="141"/>
                    <a:pt x="1708" y="18"/>
                  </a:cubicBezTo>
                  <a:cubicBezTo>
                    <a:pt x="1633" y="6"/>
                    <a:pt x="1559" y="0"/>
                    <a:pt x="1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74" name="Google Shape;974;p29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975" name="Google Shape;975;p29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976" name="Google Shape;976;p29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77" name="Google Shape;977;p29"/>
              <p:cNvCxnSpPr>
                <a:stCxn id="978" idx="6"/>
                <a:endCxn id="979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79" name="Google Shape;979;p29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8" name="Google Shape;978;p29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כותרת 1">
            <a:extLst>
              <a:ext uri="{FF2B5EF4-FFF2-40B4-BE49-F238E27FC236}">
                <a16:creationId xmlns:a16="http://schemas.microsoft.com/office/drawing/2014/main" id="{63130F2F-48D9-4AFC-991F-C71731B4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70284" y="467322"/>
            <a:ext cx="8229600" cy="542018"/>
          </a:xfrm>
        </p:spPr>
        <p:txBody>
          <a:bodyPr/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Goals</a:t>
            </a:r>
            <a:endParaRPr lang="he-IL" sz="2400" dirty="0"/>
          </a:p>
        </p:txBody>
      </p:sp>
      <p:sp>
        <p:nvSpPr>
          <p:cNvPr id="6" name="מציין מיקום תוכן 2">
            <a:extLst>
              <a:ext uri="{FF2B5EF4-FFF2-40B4-BE49-F238E27FC236}">
                <a16:creationId xmlns:a16="http://schemas.microsoft.com/office/drawing/2014/main" id="{CDD45B7E-23E3-6663-236E-FA73C5CBCBE8}"/>
              </a:ext>
            </a:extLst>
          </p:cNvPr>
          <p:cNvSpPr txBox="1">
            <a:spLocks/>
          </p:cNvSpPr>
          <p:nvPr/>
        </p:nvSpPr>
        <p:spPr>
          <a:xfrm>
            <a:off x="-1000236" y="1651540"/>
            <a:ext cx="2346167" cy="21649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DEE0FE"/>
                </a:solidFill>
                <a:latin typeface="Montserrat" panose="00000500000000000000" pitchFamily="2" charset="0"/>
              </a:rPr>
              <a:t>Design and implement a comprehensive comparative performance analysis between SWIFT and DCTCP.</a:t>
            </a:r>
          </a:p>
          <a:p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5AD5A5-B564-3F8A-13D9-35C14F34D8F0}"/>
              </a:ext>
            </a:extLst>
          </p:cNvPr>
          <p:cNvSpPr/>
          <p:nvPr/>
        </p:nvSpPr>
        <p:spPr>
          <a:xfrm rot="10800000">
            <a:off x="-978592" y="1446786"/>
            <a:ext cx="2302882" cy="1440793"/>
          </a:xfrm>
          <a:prstGeom prst="rect">
            <a:avLst/>
          </a:prstGeom>
          <a:solidFill>
            <a:srgbClr val="02063C">
              <a:alpha val="5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CF80B8D-DE24-FCEE-BD51-AFBE7A72DDC3}"/>
              </a:ext>
            </a:extLst>
          </p:cNvPr>
          <p:cNvSpPr/>
          <p:nvPr/>
        </p:nvSpPr>
        <p:spPr>
          <a:xfrm rot="10800000">
            <a:off x="-1107722" y="1446786"/>
            <a:ext cx="2302882" cy="14407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Dart">
                <a:extLst>
                  <a:ext uri="{FF2B5EF4-FFF2-40B4-BE49-F238E27FC236}">
                    <a16:creationId xmlns:a16="http://schemas.microsoft.com/office/drawing/2014/main" id="{22AF912E-E7D4-B7FA-61C4-A15C1AF045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539656"/>
                  </p:ext>
                </p:extLst>
              </p:nvPr>
            </p:nvGraphicFramePr>
            <p:xfrm rot="3262866">
              <a:off x="5664173" y="296263"/>
              <a:ext cx="539268" cy="832217"/>
            </p:xfrm>
            <a:graphic>
              <a:graphicData uri="http://schemas.microsoft.com/office/drawing/2017/model3d">
                <am3d:model3d r:embed="rId3">
                  <am3d:spPr>
                    <a:xfrm rot="3262866">
                      <a:off x="0" y="0"/>
                      <a:ext cx="539268" cy="832217"/>
                    </a:xfrm>
                    <a:prstGeom prst="rect">
                      <a:avLst/>
                    </a:prstGeom>
                  </am3d:spPr>
                  <am3d:camera>
                    <am3d:pos x="0" y="0" z="49695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22956" d="1000000"/>
                    <am3d:preTrans dx="-11827" dy="-42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6289135" ay="3643114" az="-64124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0591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Dart">
                <a:extLst>
                  <a:ext uri="{FF2B5EF4-FFF2-40B4-BE49-F238E27FC236}">
                    <a16:creationId xmlns:a16="http://schemas.microsoft.com/office/drawing/2014/main" id="{22AF912E-E7D4-B7FA-61C4-A15C1AF04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3262866">
                <a:off x="5664173" y="296263"/>
                <a:ext cx="539268" cy="832217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50B627CE-0B13-694A-BE42-FD45F50C9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35146">
            <a:off x="11188704" y="2780718"/>
            <a:ext cx="1170533" cy="201185"/>
          </a:xfrm>
          <a:prstGeom prst="rect">
            <a:avLst/>
          </a:prstGeom>
        </p:spPr>
      </p:pic>
      <p:sp>
        <p:nvSpPr>
          <p:cNvPr id="19" name="כותרת 1">
            <a:extLst>
              <a:ext uri="{FF2B5EF4-FFF2-40B4-BE49-F238E27FC236}">
                <a16:creationId xmlns:a16="http://schemas.microsoft.com/office/drawing/2014/main" id="{63A4D6B0-3247-CD38-C311-4C5182BC0053}"/>
              </a:ext>
            </a:extLst>
          </p:cNvPr>
          <p:cNvSpPr txBox="1">
            <a:spLocks/>
          </p:cNvSpPr>
          <p:nvPr/>
        </p:nvSpPr>
        <p:spPr>
          <a:xfrm>
            <a:off x="7857179" y="1323005"/>
            <a:ext cx="8347063" cy="112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  <a:endParaRPr lang="he-IL" dirty="0"/>
          </a:p>
        </p:txBody>
      </p:sp>
      <p:sp>
        <p:nvSpPr>
          <p:cNvPr id="20" name="מציין מיקום תוכן 2">
            <a:extLst>
              <a:ext uri="{FF2B5EF4-FFF2-40B4-BE49-F238E27FC236}">
                <a16:creationId xmlns:a16="http://schemas.microsoft.com/office/drawing/2014/main" id="{78233838-55A9-405A-8D9A-C1F88E5C298C}"/>
              </a:ext>
            </a:extLst>
          </p:cNvPr>
          <p:cNvSpPr txBox="1">
            <a:spLocks/>
          </p:cNvSpPr>
          <p:nvPr/>
        </p:nvSpPr>
        <p:spPr>
          <a:xfrm>
            <a:off x="11623995" y="2476990"/>
            <a:ext cx="5112342" cy="13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200" dirty="0"/>
              <a:t>Data centers require low latency &amp; high throughput.</a:t>
            </a:r>
          </a:p>
          <a:p>
            <a:pPr algn="l"/>
            <a:r>
              <a:rPr lang="en-US" sz="500" dirty="0"/>
              <a:t>    </a:t>
            </a:r>
          </a:p>
          <a:p>
            <a:pPr algn="l"/>
            <a:r>
              <a:rPr lang="en-US" sz="1200" dirty="0"/>
              <a:t>   Traditional TCP struggles in shallow-buffer environments.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Goal: Improve performance with smarter congestion control.</a:t>
            </a:r>
          </a:p>
          <a:p>
            <a:pPr algn="l"/>
            <a:endParaRPr lang="en-US" sz="500" dirty="0"/>
          </a:p>
          <a:p>
            <a:pPr algn="l"/>
            <a:r>
              <a:rPr lang="en-US" sz="1200" dirty="0"/>
              <a:t>      Different approaches: </a:t>
            </a:r>
            <a:r>
              <a:rPr lang="en-US" sz="1200" dirty="0">
                <a:solidFill>
                  <a:srgbClr val="FF0000"/>
                </a:solidFill>
              </a:rPr>
              <a:t>ECN</a:t>
            </a:r>
            <a:r>
              <a:rPr lang="en-US" sz="1200" dirty="0"/>
              <a:t> &amp; </a:t>
            </a:r>
            <a:r>
              <a:rPr lang="en-US" sz="1200" dirty="0">
                <a:solidFill>
                  <a:schemeClr val="tx2"/>
                </a:solidFill>
              </a:rPr>
              <a:t>delay-based</a:t>
            </a:r>
            <a:r>
              <a:rPr lang="en-US" sz="1200" dirty="0"/>
              <a:t> protocols.</a:t>
            </a:r>
            <a:endParaRPr lang="he-I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7BAEF3-689A-22DA-DECE-B69FEEF34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648" y="2279932"/>
            <a:ext cx="73158" cy="73158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77F0635-E142-A1A1-025C-4784C8AB67B6}"/>
              </a:ext>
            </a:extLst>
          </p:cNvPr>
          <p:cNvSpPr/>
          <p:nvPr/>
        </p:nvSpPr>
        <p:spPr>
          <a:xfrm rot="10800000">
            <a:off x="1175530" y="494465"/>
            <a:ext cx="2488986" cy="542018"/>
          </a:xfrm>
          <a:prstGeom prst="rect">
            <a:avLst/>
          </a:prstGeom>
          <a:solidFill>
            <a:srgbClr val="02063C">
              <a:alpha val="5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560BE78-E9C2-16CF-ED78-06364AC5E9DE}"/>
              </a:ext>
            </a:extLst>
          </p:cNvPr>
          <p:cNvSpPr/>
          <p:nvPr/>
        </p:nvSpPr>
        <p:spPr>
          <a:xfrm rot="10800000">
            <a:off x="1035965" y="494464"/>
            <a:ext cx="2488986" cy="542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4B633C3-72BC-6222-6964-06776F3B83AB}"/>
              </a:ext>
            </a:extLst>
          </p:cNvPr>
          <p:cNvSpPr txBox="1">
            <a:spLocks/>
          </p:cNvSpPr>
          <p:nvPr/>
        </p:nvSpPr>
        <p:spPr>
          <a:xfrm>
            <a:off x="-8897312" y="26871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/>
              <a:t>Steps Toward the Goal/Project Breakdown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2117D43-3B89-AF5C-27BE-C9B4028ACBFB}"/>
              </a:ext>
            </a:extLst>
          </p:cNvPr>
          <p:cNvSpPr txBox="1">
            <a:spLocks/>
          </p:cNvSpPr>
          <p:nvPr/>
        </p:nvSpPr>
        <p:spPr>
          <a:xfrm>
            <a:off x="-8356284" y="144678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Understand the core principles of DCTCP and Swift.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Ramp up and configure the NS-3 simulator.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Build a fat-tree topology 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Analyze the existing implementation of DCTCP 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Implement the Swift protocol within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Design and run simulations under varying load levels and traffic patterns.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Compare DCTCP and Swift performance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 across different scenarios.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200" dirty="0">
              <a:latin typeface="Montserrat" panose="00000500000000000000" pitchFamily="2" charset="0"/>
            </a:endParaRPr>
          </a:p>
        </p:txBody>
      </p:sp>
      <p:graphicFrame>
        <p:nvGraphicFramePr>
          <p:cNvPr id="965" name="Chart 964">
            <a:extLst>
              <a:ext uri="{FF2B5EF4-FFF2-40B4-BE49-F238E27FC236}">
                <a16:creationId xmlns:a16="http://schemas.microsoft.com/office/drawing/2014/main" id="{2A48F403-7652-FB70-490A-5C8EEB29D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29905"/>
              </p:ext>
            </p:extLst>
          </p:nvPr>
        </p:nvGraphicFramePr>
        <p:xfrm>
          <a:off x="3836081" y="1614757"/>
          <a:ext cx="4715127" cy="266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2284 L 0.26302 0.0228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25191 -0.0015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8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82F0C-2E29-F677-A6FD-154E97D30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48E4-3A83-2A5C-2148-3F0E307A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Zooming in on Throughput </a:t>
            </a:r>
            <a:endParaRPr lang="LID4096" dirty="0"/>
          </a:p>
        </p:txBody>
      </p:sp>
      <p:pic>
        <p:nvPicPr>
          <p:cNvPr id="4" name="תמונה 1" descr="תמונה שמכילה טקסט,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8666C2F-A9F6-0C7A-0EA4-79B74566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417" y="1401445"/>
            <a:ext cx="4617403" cy="29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8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EC6AFA8D-693D-478E-EFFD-DCD5EA90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40E8415E-9E43-5CF6-AC04-438B4DDC5866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DC1F40F0-8731-5CDB-AC16-77122A423CB1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A3232F75-E8C6-F7B1-9897-3463F395EEBC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A297129E-2928-6AA2-022C-EB768108370F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010BE87F-FE30-05FB-EF32-37A9A1F9447F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3812EEA4-96D6-ACBA-32D6-EA828CB5EC79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C09C1BE1-7E3F-7A61-5BF5-A52B329A77DB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84580ED5-A36D-CB0C-D1EA-DEB7D2AA3244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41FC3BCA-F11A-96E0-9F40-DAC411D9B5AD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FC7249A8-EDB3-9318-F141-90E349472E44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A4D74128-76F7-8A58-DB74-28B8FA7721F7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6381B1B3-60B8-7257-7DDE-A3A5C680011D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2120412F-3A1E-2926-A763-E7650D0E38E3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57FDC102-284C-9292-1942-38A7AFD88916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176213F2-42A7-42B9-76D5-8B68EDAAFB74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BC0ADAF9-1EE1-FA54-B9FC-D7CCD4D61787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61D1A22B-843E-1FC4-D1C5-0A3898FA7D4A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9FC437B6-1475-3A85-FBE3-083C7D9931D4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391CA72A-2711-06E2-AC50-261BEBF786EE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5B0A5E0B-3267-2B1E-6C8B-98F9087A7F05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F2215BDD-809C-42EA-D27F-22B706D66EEA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BF7DBC30-085B-A722-1262-46B4559BC2A5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C380726D-F5DE-2966-53EA-BDEBBBC47589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6B2098C1-C489-0241-B2CC-8C0AB73602A1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7EE035C3-5A20-D091-7BCA-4D166DC9F001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CB3D5FF3-026B-14F3-243A-7EE9774088F2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8405E44C-293A-7D53-434C-0E088F7D4069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B186BEC0-E320-9E06-BE6B-27C161DCE2BD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40CC78FB-78AE-2F75-814E-433B1B0068CB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159CAB5D-3D99-325A-829C-18CD9AC23A21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35C49170-1490-33BB-D143-CF6F4603A21E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6E023EF4-DCDA-0B47-FD1C-52B4DD5F9691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BC589CF4-DBC2-2504-914A-5B40A853DFC5}"/>
              </a:ext>
            </a:extLst>
          </p:cNvPr>
          <p:cNvSpPr txBox="1">
            <a:spLocks/>
          </p:cNvSpPr>
          <p:nvPr/>
        </p:nvSpPr>
        <p:spPr>
          <a:xfrm>
            <a:off x="457200" y="106818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of Results 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42E3EA6-9A69-F259-E20D-D444DED89BCE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863E26AD-2E9C-7074-3E06-6C02B421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3E5DF2-40E9-3DA3-3761-14A25E763531}"/>
              </a:ext>
            </a:extLst>
          </p:cNvPr>
          <p:cNvSpPr/>
          <p:nvPr/>
        </p:nvSpPr>
        <p:spPr>
          <a:xfrm>
            <a:off x="1266274" y="2122916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C77610-CB26-EC9E-9D1F-044618633651}"/>
              </a:ext>
            </a:extLst>
          </p:cNvPr>
          <p:cNvSpPr/>
          <p:nvPr/>
        </p:nvSpPr>
        <p:spPr>
          <a:xfrm>
            <a:off x="3746885" y="2146257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C543D4F-F26B-6D4D-C6D7-966926D0D370}"/>
              </a:ext>
            </a:extLst>
          </p:cNvPr>
          <p:cNvSpPr/>
          <p:nvPr/>
        </p:nvSpPr>
        <p:spPr>
          <a:xfrm>
            <a:off x="6227496" y="2162394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9D3CFD-48CB-3AED-FF09-194F6D17336A}"/>
              </a:ext>
            </a:extLst>
          </p:cNvPr>
          <p:cNvSpPr txBox="1"/>
          <p:nvPr/>
        </p:nvSpPr>
        <p:spPr>
          <a:xfrm>
            <a:off x="6227496" y="2366606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84F6B-83E4-381F-26EA-BA7A76102A4D}"/>
              </a:ext>
            </a:extLst>
          </p:cNvPr>
          <p:cNvSpPr txBox="1"/>
          <p:nvPr/>
        </p:nvSpPr>
        <p:spPr>
          <a:xfrm>
            <a:off x="3572684" y="236660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Packet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9174B-3442-8C4C-5BC5-832CCD092BA4}"/>
              </a:ext>
            </a:extLst>
          </p:cNvPr>
          <p:cNvSpPr txBox="1"/>
          <p:nvPr/>
        </p:nvSpPr>
        <p:spPr>
          <a:xfrm>
            <a:off x="1110798" y="236660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Throughput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B38C9474-22CA-A126-C504-E78F6924E03E}"/>
              </a:ext>
            </a:extLst>
          </p:cNvPr>
          <p:cNvSpPr txBox="1">
            <a:spLocks/>
          </p:cNvSpPr>
          <p:nvPr/>
        </p:nvSpPr>
        <p:spPr>
          <a:xfrm>
            <a:off x="8386480" y="442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Swift in NS-3 (Implementation)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EDCA68A-2DC4-A47B-D80D-40C3FC0D1929}"/>
              </a:ext>
            </a:extLst>
          </p:cNvPr>
          <p:cNvSpPr txBox="1">
            <a:spLocks/>
          </p:cNvSpPr>
          <p:nvPr/>
        </p:nvSpPr>
        <p:spPr>
          <a:xfrm>
            <a:off x="9677256" y="1623012"/>
            <a:ext cx="6032500" cy="242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Implemented Swift as a subclass of </a:t>
            </a:r>
            <a:r>
              <a:rPr lang="en-US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TcpNewReno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Added fields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alpha, beta,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min_cwnd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max_cwnd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Overrode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key functions: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IncreaseWindow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compares measured delay vs. target delay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Retransmit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EnterRecovery</a:t>
            </a:r>
            <a:endParaRPr lang="en-US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Used 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existing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TcpSocketState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fields: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RTT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PacingRate</a:t>
            </a:r>
            <a:endParaRPr lang="en-US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6" name="תמונה 4">
            <a:extLst>
              <a:ext uri="{FF2B5EF4-FFF2-40B4-BE49-F238E27FC236}">
                <a16:creationId xmlns:a16="http://schemas.microsoft.com/office/drawing/2014/main" id="{7F15CCD6-B960-9A99-2D70-F515910D30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2413" y="4585518"/>
            <a:ext cx="4404326" cy="32994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9806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E2D8E21F-CDCE-E6EE-C950-25B5B0A88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D431C7F3-9682-9AAD-2EA3-8B37D14C07D9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FB942443-EC8F-9FA0-4419-0CEFEF249D72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1B0E1B7C-56D9-4803-E65F-FD1AC7D9A18C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31510224-755C-FC96-E144-ADEA417942BE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59194FD8-74D3-F718-B3FC-FFA23B5B0300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42F7BB66-6BE1-8022-744D-AC7180BF335B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8811C90F-117C-0D59-2603-977966B334B4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E65DB1E6-2F0D-F863-9275-C788774B147E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306A552F-8265-6286-70B3-7EED9964717B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4996318A-D813-08EC-ABF9-D6669C24C815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96EB67EC-B430-6974-84C6-E2C05B685C1E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14507453-1E13-BAF3-E393-7DB105B42BFB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322CE3A5-FF49-C17B-4624-056159A371FF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3995B02A-4CB3-147D-6950-DA59C01367D4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5C92F242-B28C-3D8C-9812-CED4FE1F2A98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A19A624F-AB31-6D0C-6CBF-B0089EBA8E8E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FBD43B8F-F29F-8A1E-5D88-0A2B007B3747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8B8344EC-10A2-1646-BA83-21ACA36B1245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ECAFDB1D-2E10-28FB-00A5-763DF780DC5C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C5B7E7D3-1B0B-2FB8-0378-D8D5C2B61CBA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4C781E9E-8C1C-04DD-092A-09887D8235FB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5DE2C916-3CBD-DB82-B362-DFCD2D703490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FC0CD0F9-792F-D5D5-ABE6-35ECA190C659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D5D06622-C2AE-0DE7-20D5-C1DE1169589F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CAA6AC25-408D-8D1A-CBC3-D8370F1D7763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BAD2D1A4-AA49-482C-2233-2421571CB399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34697731-589E-9979-198C-9A8B14E337A8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174BBC8D-340C-B9EA-2DCE-BF89ECD7FB6D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9568C8A2-ABDE-9825-6A33-5071356BBD67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9A600685-D637-A4C2-A335-B60874A87C9B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E6158EC1-35DE-C5EC-8279-DF42345AF604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AFA270EE-7C79-A5C0-9598-1EFBE75A725A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1D4683C-3DD5-AD28-5A3C-298E49C4336D}"/>
              </a:ext>
            </a:extLst>
          </p:cNvPr>
          <p:cNvSpPr txBox="1">
            <a:spLocks/>
          </p:cNvSpPr>
          <p:nvPr/>
        </p:nvSpPr>
        <p:spPr>
          <a:xfrm>
            <a:off x="473526" y="1013650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of Results 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56F8C7F0-85F7-0522-DC0F-D6258380E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442341-22A0-1E58-1E08-0CA67D8EC0A0}"/>
              </a:ext>
            </a:extLst>
          </p:cNvPr>
          <p:cNvSpPr/>
          <p:nvPr/>
        </p:nvSpPr>
        <p:spPr>
          <a:xfrm>
            <a:off x="870857" y="1807129"/>
            <a:ext cx="5826667" cy="23739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53D0E7-018A-1932-C5ED-B60CDCE5B6F1}"/>
              </a:ext>
            </a:extLst>
          </p:cNvPr>
          <p:cNvSpPr/>
          <p:nvPr/>
        </p:nvSpPr>
        <p:spPr>
          <a:xfrm>
            <a:off x="6834275" y="2041892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899AA8-B367-B5FB-5CAF-4F3EA1F94179}"/>
              </a:ext>
            </a:extLst>
          </p:cNvPr>
          <p:cNvSpPr/>
          <p:nvPr/>
        </p:nvSpPr>
        <p:spPr>
          <a:xfrm>
            <a:off x="9012450" y="2058218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A8CB5-BB13-D18A-951D-D82061B7DFD4}"/>
              </a:ext>
            </a:extLst>
          </p:cNvPr>
          <p:cNvSpPr txBox="1"/>
          <p:nvPr/>
        </p:nvSpPr>
        <p:spPr>
          <a:xfrm>
            <a:off x="9012450" y="2232858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73AF0C-89E8-0857-5DB9-05E149669620}"/>
              </a:ext>
            </a:extLst>
          </p:cNvPr>
          <p:cNvSpPr txBox="1"/>
          <p:nvPr/>
        </p:nvSpPr>
        <p:spPr>
          <a:xfrm>
            <a:off x="6660074" y="2262241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Packet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E9532-AEBC-7B44-F59A-4D4DFBF4B8B7}"/>
              </a:ext>
            </a:extLst>
          </p:cNvPr>
          <p:cNvSpPr txBox="1"/>
          <p:nvPr/>
        </p:nvSpPr>
        <p:spPr>
          <a:xfrm>
            <a:off x="1038811" y="2276876"/>
            <a:ext cx="5241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Swift (0.025 delay) had best throughput in low congestion. Under high congestion, it performed worst.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Small topologies: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outperformed.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Large topologies: DCTCP slightly better.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and DCTCP are nearly equivalent in throughput under high congestion.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6AA0-25CC-3C22-843E-02A54C41C4CB}"/>
              </a:ext>
            </a:extLst>
          </p:cNvPr>
          <p:cNvSpPr txBox="1"/>
          <p:nvPr/>
        </p:nvSpPr>
        <p:spPr>
          <a:xfrm>
            <a:off x="2561095" y="1932379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Throughput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51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21386270-758D-70C9-D2B4-1A85BE96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BBD2AE9C-5101-CAA2-3A51-F4D5A6B0FBBD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987AE568-9E4D-81C4-6086-843DD5226753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A60A2A02-F223-DAEF-21BB-2F85972539BB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3527D498-460F-F738-CC78-76404C86B24F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E92B6218-C330-B1EC-0306-ED05FE67D1E9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040421F1-89BC-B55E-514B-DA13B12131E6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24410AB3-DB16-C841-ABBB-FC291D471FC1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61AF2A2A-6EE5-263E-F97F-DE189FE1DF22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4CA113EA-66DB-9EB9-B7A1-A58F4012C998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88F00596-BB4C-C232-50D0-7BC9A4560849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9FE967B7-878B-126D-433C-B038DD0C60AF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66065407-D9E3-B8DB-303C-7FBAE35373AC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68C3EE4A-80D1-BA79-186D-C92C06346CD9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C584CDD0-C966-EA76-C217-6F560C906843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9FF3F9DA-2EFD-650B-FDD5-964790D5D12C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608D34EA-1EFC-65F9-AD3C-E55D79C5E1E0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1B43FE5E-DA8D-69DF-19E4-18D3C79BF5D7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A62A6453-363B-5D56-5E43-41388A25537F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F0973D00-8CE5-7AF5-D56E-25E5F87A6746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72AE2B76-E19F-6810-09EC-0A292FFF0765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6EAFBAA7-85C8-8471-54E1-D5DF7D7662E3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07FA4658-11DE-EE32-B677-9DFED78C8ECD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6D867CA6-9761-B605-9FCC-098E547E3E5C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1D65F9CE-1E3B-6361-2FEB-34F094CE9E0F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4D02820F-322C-9B9D-E27E-24E69A65EDA3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09CCBD22-DD98-2133-22A9-FF1165D46614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614C8E5B-B8F6-1049-D076-421880DEF305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F5E8C0AC-9DA9-325C-70B9-46B3C3A0DD87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FBEAF8DE-6DBA-481F-B9A0-A2EA7102138A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0C41D014-2C3E-943F-4703-CAC59E0E4DA0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D4DFC60F-06C3-DD3C-11D3-3BEBD6743EE3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D0685085-2E2E-9933-5DBF-151FD202E6B4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58061FA4-72D4-DD57-EF2F-5B39F34A50D0}"/>
              </a:ext>
            </a:extLst>
          </p:cNvPr>
          <p:cNvSpPr txBox="1">
            <a:spLocks/>
          </p:cNvSpPr>
          <p:nvPr/>
        </p:nvSpPr>
        <p:spPr>
          <a:xfrm>
            <a:off x="411054" y="1027693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of Results 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C8F24C-2BB8-C0AF-5117-C8018A32BD5D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47556B5C-2543-F3B8-F1D1-263A6EEB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091EF6-060A-C836-B107-4DFD486577CF}"/>
              </a:ext>
            </a:extLst>
          </p:cNvPr>
          <p:cNvSpPr/>
          <p:nvPr/>
        </p:nvSpPr>
        <p:spPr>
          <a:xfrm>
            <a:off x="-395364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8B4EF2-6D7C-4970-99E0-E3D8C11AF214}"/>
              </a:ext>
            </a:extLst>
          </p:cNvPr>
          <p:cNvSpPr/>
          <p:nvPr/>
        </p:nvSpPr>
        <p:spPr>
          <a:xfrm>
            <a:off x="1828686" y="1906171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B41A70B-609B-08A7-4AF5-A84A3FD6175A}"/>
              </a:ext>
            </a:extLst>
          </p:cNvPr>
          <p:cNvSpPr/>
          <p:nvPr/>
        </p:nvSpPr>
        <p:spPr>
          <a:xfrm>
            <a:off x="7932900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FBA7D-258D-F4D1-6E33-75695555CE4A}"/>
              </a:ext>
            </a:extLst>
          </p:cNvPr>
          <p:cNvSpPr txBox="1"/>
          <p:nvPr/>
        </p:nvSpPr>
        <p:spPr>
          <a:xfrm>
            <a:off x="7932900" y="2310140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43052F-E488-6F20-382F-E40F98A13710}"/>
              </a:ext>
            </a:extLst>
          </p:cNvPr>
          <p:cNvSpPr txBox="1"/>
          <p:nvPr/>
        </p:nvSpPr>
        <p:spPr>
          <a:xfrm>
            <a:off x="1977672" y="2010864"/>
            <a:ext cx="219690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Packet</a:t>
            </a:r>
            <a:r>
              <a:rPr lang="en-GB" sz="1600" dirty="0"/>
              <a:t> </a:t>
            </a:r>
            <a:r>
              <a:rPr lang="en-GB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Loss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25E3E-3BCF-AC7A-1322-62D7B1C7CEA8}"/>
              </a:ext>
            </a:extLst>
          </p:cNvPr>
          <p:cNvSpPr txBox="1"/>
          <p:nvPr/>
        </p:nvSpPr>
        <p:spPr>
          <a:xfrm>
            <a:off x="-550840" y="2291634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Throughput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53DB6-8D52-D08A-F719-4BA6DCCAC2B4}"/>
              </a:ext>
            </a:extLst>
          </p:cNvPr>
          <p:cNvSpPr txBox="1"/>
          <p:nvPr/>
        </p:nvSpPr>
        <p:spPr>
          <a:xfrm>
            <a:off x="1844004" y="2275458"/>
            <a:ext cx="52414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Swift (0.025 delay) had highest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had lowest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 + </a:t>
            </a:r>
            <a:r>
              <a:rPr lang="en-IL" dirty="0">
                <a:latin typeface="Montserrat" panose="00000500000000000000" pitchFamily="2" charset="0"/>
              </a:rPr>
              <a:t>ɛ</a:t>
            </a:r>
            <a:r>
              <a:rPr lang="en-GB" dirty="0">
                <a:latin typeface="Montserrat" panose="00000500000000000000" pitchFamily="2" charset="0"/>
              </a:rPr>
              <a:t>) slightly worse than 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 but better than fixed delay.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 keeps window small, minimize queuing and packet loss.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E0502E77-4BB0-D24E-FAF1-1028FAD34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31149552-1B70-1A78-846E-B5A680D91A55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08AA571C-44FB-EC6B-E6EA-0956162C12E0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F0D496DD-0D85-D3D5-A01E-C0EEF528A6F5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2794F6F3-F117-184A-6EA9-0C60378E78E4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1641EC3A-B0B0-B2E3-46B4-4F400290E60E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BBDC657E-32E0-BB10-92A1-FA4FF768010C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86951E21-FC93-84B2-0745-B4A94FCBCCBE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66E0F916-F017-6A2B-A73F-E181EDDB4E56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C8B4E818-EA05-7D99-EEBF-5B4E9387C520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824D6235-B31B-364E-189C-CC329619498C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39BD7D3B-A053-AA9C-B6BE-9B90B5AE0409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73A7EA74-40C2-5437-0367-BFB13241946C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2CB12AAA-9B24-C120-5EE8-ADB7A63561A9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A0D9467C-7EDB-0CDB-F54E-945556AF7F27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3FE14363-4CBF-5568-7B02-9D71A5A8421F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E6CE0B1C-D631-627C-1EC4-A67C70F67289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CA3472D4-004C-7C09-0A9A-4EBC02C8C6A8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1ED1C836-20DE-B981-F532-3CD892FACD75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0F854DD3-9FF6-D824-F427-9AAE86B927C2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7EC275AF-F719-71B7-464D-45F2B2F83E63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0BB73C8D-2090-CB18-8334-2DD323B895EC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0D0F59FD-5390-037C-58E3-A909234664E3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F9D7A3C1-FF55-5B02-D100-823E0984421E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A1D7DF38-8EB7-4378-DBF9-B27670D4FAEA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35D242E6-17AF-EF17-3F99-26A74EB9A752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ABA65888-771C-A52E-EC3C-460F2429579F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51A487BC-7B81-1DB2-48D2-CE9EFA2A94E5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10372AC8-C363-04A7-6617-C5F7AAF5D852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E201C8B4-122E-A5A4-58EF-3F83603F0532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51132B14-3A11-6E49-4147-8666EE6DFD6A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36CD55DB-65BA-FC9C-FF0C-4D68EB57525C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401DE4A6-B86B-4E1C-8082-72F6FFFB6138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20AC818D-6A6B-5756-0AB0-75A941403B32}"/>
              </a:ext>
            </a:extLst>
          </p:cNvPr>
          <p:cNvSpPr txBox="1">
            <a:spLocks/>
          </p:cNvSpPr>
          <p:nvPr/>
        </p:nvSpPr>
        <p:spPr>
          <a:xfrm>
            <a:off x="439137" y="1006435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Discussion of Results 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77C19B8-2345-13FD-4F22-39D05CF7DB0B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98D45EB-6C4B-29FA-AAF9-42FD7952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AF51D7-EF14-E7FE-BA26-DC129FF08FB8}"/>
              </a:ext>
            </a:extLst>
          </p:cNvPr>
          <p:cNvSpPr/>
          <p:nvPr/>
        </p:nvSpPr>
        <p:spPr>
          <a:xfrm>
            <a:off x="-1693055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CAEB7A-5BB5-A6BF-4570-7244290C16B5}"/>
              </a:ext>
            </a:extLst>
          </p:cNvPr>
          <p:cNvSpPr/>
          <p:nvPr/>
        </p:nvSpPr>
        <p:spPr>
          <a:xfrm>
            <a:off x="473526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79C9A9-BD30-8474-8DDB-1736E9BB6700}"/>
              </a:ext>
            </a:extLst>
          </p:cNvPr>
          <p:cNvSpPr/>
          <p:nvPr/>
        </p:nvSpPr>
        <p:spPr>
          <a:xfrm>
            <a:off x="2754117" y="1897045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A19B94-37A7-4E99-ED7B-124CD3931DE2}"/>
              </a:ext>
            </a:extLst>
          </p:cNvPr>
          <p:cNvSpPr txBox="1"/>
          <p:nvPr/>
        </p:nvSpPr>
        <p:spPr>
          <a:xfrm>
            <a:off x="2643892" y="2060772"/>
            <a:ext cx="188595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Delay</a:t>
            </a:r>
            <a:endParaRPr lang="en-US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CA858-1D51-987D-80A2-CEB43AD09227}"/>
              </a:ext>
            </a:extLst>
          </p:cNvPr>
          <p:cNvSpPr txBox="1"/>
          <p:nvPr/>
        </p:nvSpPr>
        <p:spPr>
          <a:xfrm>
            <a:off x="299325" y="2328278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Packet</a:t>
            </a:r>
            <a:r>
              <a:rPr lang="en-GB" dirty="0"/>
              <a:t> </a:t>
            </a:r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18086-2D63-028A-9AF6-61E0B8BAE961}"/>
              </a:ext>
            </a:extLst>
          </p:cNvPr>
          <p:cNvSpPr txBox="1"/>
          <p:nvPr/>
        </p:nvSpPr>
        <p:spPr>
          <a:xfrm>
            <a:off x="-1848531" y="2264063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Throughput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181DE-861E-F596-7E6F-30332EFED02B}"/>
              </a:ext>
            </a:extLst>
          </p:cNvPr>
          <p:cNvSpPr txBox="1"/>
          <p:nvPr/>
        </p:nvSpPr>
        <p:spPr>
          <a:xfrm>
            <a:off x="2754117" y="2250902"/>
            <a:ext cx="52414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): Lowest delay in low/moderate congestion (mode 2).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In high congestion DCTCP showed lower delay than 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/>
              <a:t>. </a:t>
            </a:r>
            <a:endParaRPr lang="en-US" dirty="0"/>
          </a:p>
        </p:txBody>
      </p:sp>
      <p:sp>
        <p:nvSpPr>
          <p:cNvPr id="5" name="Google Shape;1038;p31">
            <a:extLst>
              <a:ext uri="{FF2B5EF4-FFF2-40B4-BE49-F238E27FC236}">
                <a16:creationId xmlns:a16="http://schemas.microsoft.com/office/drawing/2014/main" id="{A81D5B95-4EC7-C32F-DA05-A6B7C19BF854}"/>
              </a:ext>
            </a:extLst>
          </p:cNvPr>
          <p:cNvSpPr txBox="1">
            <a:spLocks/>
          </p:cNvSpPr>
          <p:nvPr/>
        </p:nvSpPr>
        <p:spPr>
          <a:xfrm>
            <a:off x="9342474" y="1539447"/>
            <a:ext cx="2608521" cy="3770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Average Throughput (kbps)</a:t>
            </a:r>
          </a:p>
          <a:p>
            <a:endParaRPr lang="en-US" dirty="0"/>
          </a:p>
        </p:txBody>
      </p:sp>
      <p:sp>
        <p:nvSpPr>
          <p:cNvPr id="7" name="Google Shape;1041;p31">
            <a:extLst>
              <a:ext uri="{FF2B5EF4-FFF2-40B4-BE49-F238E27FC236}">
                <a16:creationId xmlns:a16="http://schemas.microsoft.com/office/drawing/2014/main" id="{8EE90F28-8654-B342-88BD-B8F7150C705F}"/>
              </a:ext>
            </a:extLst>
          </p:cNvPr>
          <p:cNvSpPr txBox="1">
            <a:spLocks/>
          </p:cNvSpPr>
          <p:nvPr/>
        </p:nvSpPr>
        <p:spPr>
          <a:xfrm>
            <a:off x="12231523" y="1508979"/>
            <a:ext cx="1771641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Average Delay</a:t>
            </a:r>
            <a:endParaRPr lang="en-US" dirty="0"/>
          </a:p>
        </p:txBody>
      </p:sp>
      <p:sp>
        <p:nvSpPr>
          <p:cNvPr id="8" name="Google Shape;1055;p31">
            <a:extLst>
              <a:ext uri="{FF2B5EF4-FFF2-40B4-BE49-F238E27FC236}">
                <a16:creationId xmlns:a16="http://schemas.microsoft.com/office/drawing/2014/main" id="{D9B6C4D8-DE04-378E-FDBC-C2C44210C617}"/>
              </a:ext>
            </a:extLst>
          </p:cNvPr>
          <p:cNvSpPr txBox="1">
            <a:spLocks/>
          </p:cNvSpPr>
          <p:nvPr/>
        </p:nvSpPr>
        <p:spPr>
          <a:xfrm>
            <a:off x="14155480" y="1509449"/>
            <a:ext cx="2746000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Average Packet Loss Rate(%)</a:t>
            </a:r>
          </a:p>
        </p:txBody>
      </p:sp>
      <p:pic>
        <p:nvPicPr>
          <p:cNvPr id="15" name="מציין מיקום תוכן 4">
            <a:extLst>
              <a:ext uri="{FF2B5EF4-FFF2-40B4-BE49-F238E27FC236}">
                <a16:creationId xmlns:a16="http://schemas.microsoft.com/office/drawing/2014/main" id="{2CFBCA1E-AA49-BB71-23FA-028D61C06FF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7158" t="22316" r="306" b="3550"/>
          <a:stretch/>
        </p:blipFill>
        <p:spPr>
          <a:xfrm>
            <a:off x="14543273" y="2047616"/>
            <a:ext cx="1699796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6" name="מציין מיקום תוכן 4">
            <a:extLst>
              <a:ext uri="{FF2B5EF4-FFF2-40B4-BE49-F238E27FC236}">
                <a16:creationId xmlns:a16="http://schemas.microsoft.com/office/drawing/2014/main" id="{F728D1B1-DAE5-2834-B386-6A4D8201D8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440" t="24141" r="33661" b="2661"/>
          <a:stretch/>
        </p:blipFill>
        <p:spPr>
          <a:xfrm>
            <a:off x="12231523" y="2064495"/>
            <a:ext cx="1582109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7" name="מציין מיקום תוכן 4">
            <a:extLst>
              <a:ext uri="{FF2B5EF4-FFF2-40B4-BE49-F238E27FC236}">
                <a16:creationId xmlns:a16="http://schemas.microsoft.com/office/drawing/2014/main" id="{3CF5998F-3968-D1D5-B836-C9257D0F58E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6801" r="67465"/>
          <a:stretch/>
        </p:blipFill>
        <p:spPr>
          <a:xfrm>
            <a:off x="9712170" y="2064495"/>
            <a:ext cx="1719246" cy="1048981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CE88CB-227D-7C12-7347-BC7C949ED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829" y="2073177"/>
            <a:ext cx="1720076" cy="997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D00269-5855-6BB6-1D2F-4DEBA4CB1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523" y="2076984"/>
            <a:ext cx="1753333" cy="1020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BD4D16-0870-A8FA-8F6F-3DFFED3027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5762" y="2084621"/>
            <a:ext cx="1757371" cy="9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94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D2469-3809-9874-4C35-5EB1760A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D8A711-D1D4-DC63-08A3-211B5157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841" y="652067"/>
            <a:ext cx="7468015" cy="476820"/>
          </a:xfrm>
        </p:spPr>
        <p:txBody>
          <a:bodyPr/>
          <a:lstStyle/>
          <a:p>
            <a:r>
              <a:rPr lang="en-GB" dirty="0"/>
              <a:t>Comparison with Swift’s Paper Results </a:t>
            </a:r>
            <a:br>
              <a:rPr kumimoji="0" lang="LID4096" sz="4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/>
                <a:sym typeface="Montserrat"/>
              </a:rPr>
            </a:br>
            <a:br>
              <a:rPr lang="en-US" dirty="0"/>
            </a:br>
            <a:endParaRPr lang="LID4096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23F549-FA09-4FD9-4C33-9E137E457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848" y="1418836"/>
            <a:ext cx="3963688" cy="167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We claim: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 err="1">
                <a:solidFill>
                  <a:schemeClr val="bg1"/>
                </a:solidFill>
                <a:latin typeface="Montserrat" panose="00000500000000000000" pitchFamily="2" charset="0"/>
              </a:rPr>
              <a:t>Dctcp</a:t>
            </a: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 generally has Lower delay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Comparable throughput 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Lower loss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 Static delays perform poorly</a:t>
            </a:r>
            <a:r>
              <a:rPr lang="en-GB" sz="12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en-GB" altLang="LID4096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6D67BC-A689-D380-FBD8-C509A8483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3520" y="1418836"/>
            <a:ext cx="4722237" cy="167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Swift paper claims: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Lower delay than GCN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Comparable throughput 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Lower loss, especially at the tail </a:t>
            </a: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Montserrat" panose="00000500000000000000" pitchFamily="2" charset="0"/>
              </a:rPr>
              <a:t> Static delays perform poorly</a:t>
            </a:r>
            <a:r>
              <a:rPr lang="en-GB" sz="12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en-GB" altLang="LID4096" sz="1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8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58F90224-5E39-E410-20AB-733B75EB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5074AFD4-D7DF-5A86-83D0-5AA081ECA2FE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275A28B2-C78F-39D3-35A2-47BD8981F2FB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16E7E195-013E-F836-618E-1160D3BF2B83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28CFDEC8-5566-7B28-22A6-DF8666F09B6E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C526EBBC-29F4-9E4C-0428-F8139EF9889F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A7FC958C-F95D-A7C4-53DF-591971E3A45F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08AB93F1-EC16-AAC3-2CBF-01DA96EBC5AA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CAD93EAF-FDDB-31AC-5FDC-8730B31E6848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05634332-83C2-DDBB-1DE3-568647FC8F0F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C46E4431-DE50-9BAB-2807-0C116C15AC93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A500910B-046A-92C5-35E0-E63FA2AA3C85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4F6568C4-4988-D75D-8F53-8228F7CE5320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2C2903A3-9871-D2DE-F43E-DC4FA3A3FDAE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460545F2-0B93-3276-DF51-0B2DA189DF8A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1B973916-449D-6D52-AB23-46A27BC85521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324F6987-CAA4-37A5-6471-04DEEEE72E2E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C5F85C52-BFFB-39AB-9368-02037CDCBF28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B525FBD3-549B-1F99-C15A-927324871060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81FA2722-6927-E8DF-BA82-2A5362385936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164EF0ED-5757-8B2F-3F6D-4B69A44E307F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63A448FB-EBF1-1FF3-E8DA-4399C4AFE2BA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572190C4-8B16-1282-8C20-46C5274FD872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1DD23D00-81C6-FB16-6E2A-2EA3E7EDE7EC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88175351-7D4B-5C12-589A-9397DE6DB182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5FF17C1E-DBCD-1EE9-563E-919300D04660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0AB3A8CC-42EF-DB08-6EAF-D8315D108EDB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FEEF701A-EF77-433E-3614-09D8A29892F5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B411BBFB-7C78-084E-DB63-22D583CF6CCC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D8C657FD-8266-C523-CB80-3C2EA6E35B8F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42BBEFEC-6EAE-0DEC-16C4-5792CB5DE4C4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1CBE7B1C-A441-A741-F6BC-17A487C05E53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6EC6640A-9D56-EF95-2714-44ABF203532F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4211DF59-942E-EAB6-C940-85C94EC6314D}"/>
              </a:ext>
            </a:extLst>
          </p:cNvPr>
          <p:cNvSpPr txBox="1">
            <a:spLocks/>
          </p:cNvSpPr>
          <p:nvPr/>
        </p:nvSpPr>
        <p:spPr>
          <a:xfrm>
            <a:off x="457200" y="1068189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Our Results vs. Swift’s Paper</a:t>
            </a:r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9483FA0-48C4-BD2A-18EC-CB31D6949BD6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003382F-9CBD-15F0-75F7-E9930950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FA7C8B-AB02-7979-B30A-95A66E43917F}"/>
              </a:ext>
            </a:extLst>
          </p:cNvPr>
          <p:cNvSpPr/>
          <p:nvPr/>
        </p:nvSpPr>
        <p:spPr>
          <a:xfrm>
            <a:off x="1266274" y="2122916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21062-B6F2-18C3-BE72-EC0FB044334D}"/>
              </a:ext>
            </a:extLst>
          </p:cNvPr>
          <p:cNvSpPr/>
          <p:nvPr/>
        </p:nvSpPr>
        <p:spPr>
          <a:xfrm>
            <a:off x="3746885" y="2146257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755ECE-BC58-333B-CFE3-A28CF7C7BC6D}"/>
              </a:ext>
            </a:extLst>
          </p:cNvPr>
          <p:cNvSpPr/>
          <p:nvPr/>
        </p:nvSpPr>
        <p:spPr>
          <a:xfrm>
            <a:off x="6227496" y="2162394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6692D-22C4-E82E-6D7D-74E555F55020}"/>
              </a:ext>
            </a:extLst>
          </p:cNvPr>
          <p:cNvSpPr txBox="1"/>
          <p:nvPr/>
        </p:nvSpPr>
        <p:spPr>
          <a:xfrm>
            <a:off x="6227496" y="2366606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D76B28-97C9-ECB7-FDA5-DF3E49B2D4B9}"/>
              </a:ext>
            </a:extLst>
          </p:cNvPr>
          <p:cNvSpPr txBox="1"/>
          <p:nvPr/>
        </p:nvSpPr>
        <p:spPr>
          <a:xfrm>
            <a:off x="3572684" y="236660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Packet</a:t>
            </a:r>
            <a:r>
              <a:rPr lang="en-GB" dirty="0">
                <a:solidFill>
                  <a:srgbClr val="00FF00"/>
                </a:solidFill>
              </a:rPr>
              <a:t> </a:t>
            </a:r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174AE4-BDE1-69AF-A441-47ED4C2BC33C}"/>
              </a:ext>
            </a:extLst>
          </p:cNvPr>
          <p:cNvSpPr txBox="1"/>
          <p:nvPr/>
        </p:nvSpPr>
        <p:spPr>
          <a:xfrm>
            <a:off x="1110798" y="2366606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Throughput</a:t>
            </a:r>
            <a:endParaRPr lang="en-US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1F97BDB-FEBD-0624-B04C-063F6E036F89}"/>
              </a:ext>
            </a:extLst>
          </p:cNvPr>
          <p:cNvSpPr txBox="1">
            <a:spLocks/>
          </p:cNvSpPr>
          <p:nvPr/>
        </p:nvSpPr>
        <p:spPr>
          <a:xfrm>
            <a:off x="8386480" y="44278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Swift in NS-3 (Implementation)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B673C09-1BA5-A369-DE98-7724C906D99A}"/>
              </a:ext>
            </a:extLst>
          </p:cNvPr>
          <p:cNvSpPr txBox="1">
            <a:spLocks/>
          </p:cNvSpPr>
          <p:nvPr/>
        </p:nvSpPr>
        <p:spPr>
          <a:xfrm>
            <a:off x="9677256" y="1623012"/>
            <a:ext cx="6032500" cy="24288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Implemented Swift as a subclass of </a:t>
            </a:r>
            <a:r>
              <a:rPr lang="en-US" sz="1100" b="1" dirty="0" err="1">
                <a:solidFill>
                  <a:schemeClr val="bg1"/>
                </a:solidFill>
                <a:latin typeface="Montserrat" panose="00000500000000000000" pitchFamily="2" charset="0"/>
              </a:rPr>
              <a:t>TcpNewReno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Added fields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alpha, beta,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min_cwnd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max_cwnd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Overrode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key functions: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IncreaseWindow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: compares measured delay vs. target delay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Retransmit</a:t>
            </a:r>
          </a:p>
          <a:p>
            <a:pPr lvl="1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EnterRecovery</a:t>
            </a:r>
            <a:endParaRPr lang="en-US" sz="1100" b="1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Used </a:t>
            </a:r>
            <a:r>
              <a:rPr lang="en-US" sz="1100" b="1" dirty="0">
                <a:solidFill>
                  <a:schemeClr val="bg1"/>
                </a:solidFill>
                <a:latin typeface="Montserrat" panose="00000500000000000000" pitchFamily="2" charset="0"/>
              </a:rPr>
              <a:t>existing </a:t>
            </a: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TcpSocketState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fields: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RTT </a:t>
            </a:r>
          </a:p>
          <a:p>
            <a:pPr lvl="1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  <a:latin typeface="Montserrat" panose="00000500000000000000" pitchFamily="2" charset="0"/>
              </a:rPr>
              <a:t>PacingRate</a:t>
            </a:r>
            <a:endParaRPr lang="en-US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6" name="תמונה 4">
            <a:extLst>
              <a:ext uri="{FF2B5EF4-FFF2-40B4-BE49-F238E27FC236}">
                <a16:creationId xmlns:a16="http://schemas.microsoft.com/office/drawing/2014/main" id="{21EC5501-2DE5-2D4E-7D9C-7410959FF6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2413" y="4585518"/>
            <a:ext cx="4404326" cy="329945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49880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716A1E04-87C6-BBEE-0FEF-2B278611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38C08016-A099-4EE3-8139-F0F8463893FD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AC11C396-E232-A864-BF7B-59FCB0EB8043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3F4332C0-564E-FB35-5E42-9CE28197D4CE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9A5015A4-ABE7-F61A-E29C-F7FEDAAD484E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2A06882B-0ABD-6BCE-29BC-B9C9339C3FFC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72CDE395-1886-B138-C0D4-20A855330437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1EEAC3EF-5D67-ABCF-C830-187BADC1B51A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8E5C09B8-6D52-C557-6C21-5E932480C209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F6B518C6-0828-9EDF-6528-F2A260664DF1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9F5E714A-6BB8-6FF8-9375-14BD32430CC8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489E9428-1DE4-06B1-23B5-096EFAB6C0F0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20453996-B566-9D21-5D52-932725E5EB99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3A44ED0B-0B49-0B20-46E3-CA5642E50444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091875F3-C007-1B44-85AF-FAA913B7367D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ED91FC2B-8C6E-529C-F86A-884C07F0F9FC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ECAF414E-6DE3-EF61-F58B-77C58D93EC74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DBEF5CF4-967E-E8A7-3584-78960A57EF99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55B022B0-8734-6B37-B792-1157BD019A02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61976959-9278-CF14-455C-AAE0323E3859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10CE4AA8-C0A7-F600-698D-97B8F6B4765F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11E7D665-BA9F-3053-4C9B-A8EF41753F43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6F04F371-F41E-1C91-B177-E263432693A7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170470AF-B0E6-019D-715A-BAE1C8888C7C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E7B0D578-5521-CD0F-1D26-D6951DE8227D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636A56A9-3E6C-5956-9B0C-FF9DBB9ECE80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EDDBBC4A-843B-13D3-4B55-C470DECB5373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98B468A3-5947-8109-5C3A-D896E6E7EFF9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DE40A89E-7E91-085F-CB25-D770E6058F52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2E42234F-0C3F-AAC8-3337-0A5F4B78181E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9EAE9EAB-07F8-0093-7FBB-36814B0CD130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50AE121B-2B9A-0F37-AAC7-E6A4555BD9A6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677F6A4C-6767-FA87-36D8-73A838037103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707D94CA-C2C9-7CAC-2DA3-5A9A4F4706FD}"/>
              </a:ext>
            </a:extLst>
          </p:cNvPr>
          <p:cNvSpPr txBox="1">
            <a:spLocks/>
          </p:cNvSpPr>
          <p:nvPr/>
        </p:nvSpPr>
        <p:spPr>
          <a:xfrm>
            <a:off x="473526" y="1013650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Our Results vs. Swift’s Paper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A656A33B-70DF-7B0C-BEA2-90B996E2E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750C1D1-B712-FD34-AB2F-52B71F20287A}"/>
              </a:ext>
            </a:extLst>
          </p:cNvPr>
          <p:cNvSpPr/>
          <p:nvPr/>
        </p:nvSpPr>
        <p:spPr>
          <a:xfrm>
            <a:off x="870857" y="1807129"/>
            <a:ext cx="5826667" cy="23739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051AF6-94D8-1158-A907-535A558765C9}"/>
              </a:ext>
            </a:extLst>
          </p:cNvPr>
          <p:cNvSpPr/>
          <p:nvPr/>
        </p:nvSpPr>
        <p:spPr>
          <a:xfrm>
            <a:off x="6834275" y="2041892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48A94B-24B8-7382-D517-52A9D00553FF}"/>
              </a:ext>
            </a:extLst>
          </p:cNvPr>
          <p:cNvSpPr/>
          <p:nvPr/>
        </p:nvSpPr>
        <p:spPr>
          <a:xfrm>
            <a:off x="9012450" y="2058218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2BAD4-AC6E-8BDE-0B91-8172AEE49610}"/>
              </a:ext>
            </a:extLst>
          </p:cNvPr>
          <p:cNvSpPr txBox="1"/>
          <p:nvPr/>
        </p:nvSpPr>
        <p:spPr>
          <a:xfrm>
            <a:off x="9012450" y="2232858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EF74C7-819C-C663-4E3C-F4E7D6D0124B}"/>
              </a:ext>
            </a:extLst>
          </p:cNvPr>
          <p:cNvSpPr txBox="1"/>
          <p:nvPr/>
        </p:nvSpPr>
        <p:spPr>
          <a:xfrm>
            <a:off x="6660074" y="2262241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Packet</a:t>
            </a:r>
            <a:r>
              <a:rPr lang="en-GB" dirty="0">
                <a:solidFill>
                  <a:srgbClr val="00FF00"/>
                </a:solidFill>
              </a:rPr>
              <a:t> </a:t>
            </a:r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5D01EB-6083-06AB-82C4-972D18A2C5EE}"/>
              </a:ext>
            </a:extLst>
          </p:cNvPr>
          <p:cNvSpPr txBox="1"/>
          <p:nvPr/>
        </p:nvSpPr>
        <p:spPr>
          <a:xfrm>
            <a:off x="649702" y="1918609"/>
            <a:ext cx="320750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FF00"/>
                </a:solidFill>
                <a:latin typeface="Montserrat" panose="00000500000000000000" pitchFamily="2" charset="0"/>
              </a:rPr>
              <a:t>Throughput</a:t>
            </a:r>
            <a:endParaRPr lang="en-US" sz="1600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60866-1001-25CE-64FA-5A3B6952F04A}"/>
              </a:ext>
            </a:extLst>
          </p:cNvPr>
          <p:cNvSpPr txBox="1"/>
          <p:nvPr/>
        </p:nvSpPr>
        <p:spPr>
          <a:xfrm>
            <a:off x="1038811" y="2276876"/>
            <a:ext cx="5241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r>
              <a:rPr lang="en-GB" dirty="0">
                <a:latin typeface="Montserrat" panose="00000500000000000000" pitchFamily="2" charset="0"/>
              </a:rPr>
              <a:t>Matches Swift paper trends: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~ DCTCP in throughput.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(0.025 delay) best in low congestion.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DCTCP slightly better in high congestion (k=12)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73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6F96C3F3-6E78-A967-719C-3B94FF53C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29B9D60D-8AC0-781F-7014-3FAAE8C863B8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FDE799BE-82D9-4CD2-DC0F-0D5972067446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0C6A885F-BD12-531B-FB72-54786B93396F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63879C63-C0A6-DFAF-0B3C-097EAE2D9586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1075D987-A124-8944-868B-AC1B1CB4DAFE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ADEDECC4-59CC-6DA7-D4E5-E2E93EB978C9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60D31FF7-17A7-CC67-562D-4F8DD3379385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DAE9BB59-6674-550F-D9A4-87BD18E32DC0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C5F01837-873B-B24A-7F03-CEE8E1BDF1B0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825B3E8B-874B-1BD0-FB18-B57FB79525D6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4FCAFAE0-7790-652A-9A64-C16E586D7F6B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352675EB-B887-1EAE-CCCE-15B36FFCFCDB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35CF7684-136B-0461-C5D6-DDB9C218387F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A9A99845-211B-CAB8-85E0-7694235718F4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523B1449-2E40-4A56-1361-0E88A3609B58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E3D26111-3129-3F6B-068A-4ABECFE002E8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2A339CD7-3D8B-FE9E-B9F5-78D955EB49F8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63C08711-138C-41A7-231C-BB154014BC97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47F92358-D2E6-F337-425A-3BCF7D4E0C5A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9703D6E1-69E3-015D-873C-8CC7B4586682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5323CF42-74D8-60BE-80F0-5719BA14F489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FC8F0DF4-CFBE-67EE-31BD-135B6979512F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3BAAD9AF-34EB-8A3B-66FF-3E4D750EC375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B78A918D-5883-CAC7-E16F-D3FAA9A16144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B40A24CC-0566-ACF1-81E2-CA6F4209C087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C2A01F69-58B0-10B9-739B-C9A869D7CAA0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13F7852A-A056-F832-4703-9E044F4B8D59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E8A1C67F-C436-F6FB-86E7-9732F5D3424C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D456C60D-48B7-7DF9-F6BB-8F935E8270D4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4AD65D14-0B64-B318-00C3-9855F94F5AD3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1C3FE718-4EF2-3286-FADD-7C93EBA0B6D8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0C10129A-D0BF-D740-61D8-BCFB6CE2A975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88D03102-CA0F-967E-A973-B1AB63225867}"/>
              </a:ext>
            </a:extLst>
          </p:cNvPr>
          <p:cNvSpPr txBox="1">
            <a:spLocks/>
          </p:cNvSpPr>
          <p:nvPr/>
        </p:nvSpPr>
        <p:spPr>
          <a:xfrm>
            <a:off x="411054" y="1027693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Our Results vs. Swift’s Paper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9C5E34E-491C-63FD-6D06-DD1986DADF3B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71BAAB4C-FDB1-3E41-7F6D-0FAB80DD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35169B-834A-D98E-94F9-6C1908A34FE4}"/>
              </a:ext>
            </a:extLst>
          </p:cNvPr>
          <p:cNvSpPr/>
          <p:nvPr/>
        </p:nvSpPr>
        <p:spPr>
          <a:xfrm>
            <a:off x="-395364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E94528-49C9-5060-B682-B9C8F81ADDAD}"/>
              </a:ext>
            </a:extLst>
          </p:cNvPr>
          <p:cNvSpPr/>
          <p:nvPr/>
        </p:nvSpPr>
        <p:spPr>
          <a:xfrm>
            <a:off x="1828686" y="1906171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9BB5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61805F-F7C4-71A2-B395-90779B85E510}"/>
              </a:ext>
            </a:extLst>
          </p:cNvPr>
          <p:cNvSpPr/>
          <p:nvPr/>
        </p:nvSpPr>
        <p:spPr>
          <a:xfrm>
            <a:off x="7932900" y="2135500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86D1C7-DE28-6D4E-5FD6-DA3BBAD40165}"/>
              </a:ext>
            </a:extLst>
          </p:cNvPr>
          <p:cNvSpPr txBox="1"/>
          <p:nvPr/>
        </p:nvSpPr>
        <p:spPr>
          <a:xfrm>
            <a:off x="7932900" y="2310140"/>
            <a:ext cx="196201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Montserrat" panose="00000500000000000000" pitchFamily="2" charset="0"/>
              </a:rPr>
              <a:t>Delay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53CB9-A751-4450-AE82-3A0F29CD8EEA}"/>
              </a:ext>
            </a:extLst>
          </p:cNvPr>
          <p:cNvSpPr txBox="1"/>
          <p:nvPr/>
        </p:nvSpPr>
        <p:spPr>
          <a:xfrm>
            <a:off x="1977672" y="2010864"/>
            <a:ext cx="2196901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00FF00"/>
                </a:solidFill>
                <a:latin typeface="Montserrat" panose="00000500000000000000" pitchFamily="2" charset="0"/>
              </a:rPr>
              <a:t>Packet</a:t>
            </a:r>
            <a:r>
              <a:rPr lang="en-GB" sz="1600" dirty="0">
                <a:solidFill>
                  <a:srgbClr val="00FF00"/>
                </a:solidFill>
              </a:rPr>
              <a:t> </a:t>
            </a:r>
            <a:r>
              <a:rPr lang="en-GB" sz="1600" b="1" dirty="0">
                <a:solidFill>
                  <a:srgbClr val="00FF00"/>
                </a:solidFill>
                <a:latin typeface="Montserrat" panose="00000500000000000000" pitchFamily="2" charset="0"/>
              </a:rPr>
              <a:t>Loss</a:t>
            </a:r>
            <a:endParaRPr lang="en-US" sz="1600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004D0-9462-480A-065E-CFE5E22A4090}"/>
              </a:ext>
            </a:extLst>
          </p:cNvPr>
          <p:cNvSpPr txBox="1"/>
          <p:nvPr/>
        </p:nvSpPr>
        <p:spPr>
          <a:xfrm>
            <a:off x="-550840" y="2291634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Throughput</a:t>
            </a:r>
            <a:endParaRPr lang="en-US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B4A846-2ACE-6037-E9E1-83C26F7F9FE6}"/>
              </a:ext>
            </a:extLst>
          </p:cNvPr>
          <p:cNvSpPr txBox="1"/>
          <p:nvPr/>
        </p:nvSpPr>
        <p:spPr>
          <a:xfrm>
            <a:off x="1844004" y="2275458"/>
            <a:ext cx="5809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r>
              <a:rPr lang="en-GB" dirty="0">
                <a:latin typeface="Montserrat" panose="00000500000000000000" pitchFamily="2" charset="0"/>
              </a:rPr>
              <a:t> Strong alignment with Swift paper: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had lowest loss.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(0.025 delay) performed worst under load  confirms static target delay warning</a:t>
            </a:r>
            <a:endParaRPr lang="en-US" dirty="0">
              <a:latin typeface="Montserrat" panose="00000500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37E39D-D7D3-2E4B-D6B2-D4F4F9EBFC5B}"/>
              </a:ext>
            </a:extLst>
          </p:cNvPr>
          <p:cNvCxnSpPr/>
          <p:nvPr/>
        </p:nvCxnSpPr>
        <p:spPr>
          <a:xfrm>
            <a:off x="6970937" y="2880360"/>
            <a:ext cx="195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099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>
          <a:extLst>
            <a:ext uri="{FF2B5EF4-FFF2-40B4-BE49-F238E27FC236}">
              <a16:creationId xmlns:a16="http://schemas.microsoft.com/office/drawing/2014/main" id="{C8E129E7-61E1-172A-2565-770A19552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oogle Shape;1076;p32">
            <a:extLst>
              <a:ext uri="{FF2B5EF4-FFF2-40B4-BE49-F238E27FC236}">
                <a16:creationId xmlns:a16="http://schemas.microsoft.com/office/drawing/2014/main" id="{D05D3331-B9F3-6A8D-2786-E701204B980A}"/>
              </a:ext>
            </a:extLst>
          </p:cNvPr>
          <p:cNvGrpSpPr/>
          <p:nvPr/>
        </p:nvGrpSpPr>
        <p:grpSpPr>
          <a:xfrm rot="10800000">
            <a:off x="3188769" y="4079806"/>
            <a:ext cx="1803578" cy="1592367"/>
            <a:chOff x="-4912150" y="-393637"/>
            <a:chExt cx="2057000" cy="1816112"/>
          </a:xfrm>
        </p:grpSpPr>
        <p:sp>
          <p:nvSpPr>
            <p:cNvPr id="1077" name="Google Shape;1077;p32">
              <a:extLst>
                <a:ext uri="{FF2B5EF4-FFF2-40B4-BE49-F238E27FC236}">
                  <a16:creationId xmlns:a16="http://schemas.microsoft.com/office/drawing/2014/main" id="{B116641C-1BC6-275B-8716-A2D6F961E898}"/>
                </a:ext>
              </a:extLst>
            </p:cNvPr>
            <p:cNvSpPr/>
            <p:nvPr/>
          </p:nvSpPr>
          <p:spPr>
            <a:xfrm>
              <a:off x="-4604150" y="-280425"/>
              <a:ext cx="858750" cy="1117575"/>
            </a:xfrm>
            <a:custGeom>
              <a:avLst/>
              <a:gdLst/>
              <a:ahLst/>
              <a:cxnLst/>
              <a:rect l="l" t="t" r="r" b="b"/>
              <a:pathLst>
                <a:path w="34350" h="44703" extrusionOk="0">
                  <a:moveTo>
                    <a:pt x="34205" y="1"/>
                  </a:moveTo>
                  <a:cubicBezTo>
                    <a:pt x="34169" y="1"/>
                    <a:pt x="34132" y="15"/>
                    <a:pt x="34104" y="43"/>
                  </a:cubicBezTo>
                  <a:lnTo>
                    <a:pt x="23425" y="10722"/>
                  </a:lnTo>
                  <a:cubicBezTo>
                    <a:pt x="23402" y="10745"/>
                    <a:pt x="23391" y="10778"/>
                    <a:pt x="23391" y="10823"/>
                  </a:cubicBezTo>
                  <a:lnTo>
                    <a:pt x="23391" y="21168"/>
                  </a:lnTo>
                  <a:lnTo>
                    <a:pt x="90" y="44468"/>
                  </a:lnTo>
                  <a:cubicBezTo>
                    <a:pt x="1" y="44558"/>
                    <a:pt x="68" y="44703"/>
                    <a:pt x="191" y="44703"/>
                  </a:cubicBezTo>
                  <a:cubicBezTo>
                    <a:pt x="224" y="44703"/>
                    <a:pt x="258" y="44692"/>
                    <a:pt x="291" y="44669"/>
                  </a:cubicBezTo>
                  <a:lnTo>
                    <a:pt x="23626" y="21324"/>
                  </a:lnTo>
                  <a:cubicBezTo>
                    <a:pt x="23648" y="21301"/>
                    <a:pt x="23670" y="21257"/>
                    <a:pt x="23670" y="21223"/>
                  </a:cubicBezTo>
                  <a:lnTo>
                    <a:pt x="23670" y="10879"/>
                  </a:lnTo>
                  <a:lnTo>
                    <a:pt x="34305" y="244"/>
                  </a:lnTo>
                  <a:cubicBezTo>
                    <a:pt x="34350" y="188"/>
                    <a:pt x="34350" y="98"/>
                    <a:pt x="34305" y="43"/>
                  </a:cubicBezTo>
                  <a:cubicBezTo>
                    <a:pt x="34277" y="15"/>
                    <a:pt x="34241" y="1"/>
                    <a:pt x="34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>
              <a:extLst>
                <a:ext uri="{FF2B5EF4-FFF2-40B4-BE49-F238E27FC236}">
                  <a16:creationId xmlns:a16="http://schemas.microsoft.com/office/drawing/2014/main" id="{D42AAA0D-C51C-43A0-BBDA-88B2B3B557E9}"/>
                </a:ext>
              </a:extLst>
            </p:cNvPr>
            <p:cNvSpPr/>
            <p:nvPr/>
          </p:nvSpPr>
          <p:spPr>
            <a:xfrm>
              <a:off x="-3780300" y="-305525"/>
              <a:ext cx="62525" cy="57000"/>
            </a:xfrm>
            <a:custGeom>
              <a:avLst/>
              <a:gdLst/>
              <a:ahLst/>
              <a:cxnLst/>
              <a:rect l="l" t="t" r="r" b="b"/>
              <a:pathLst>
                <a:path w="2501" h="2280" extrusionOk="0">
                  <a:moveTo>
                    <a:pt x="1248" y="0"/>
                  </a:moveTo>
                  <a:cubicBezTo>
                    <a:pt x="738" y="0"/>
                    <a:pt x="270" y="354"/>
                    <a:pt x="146" y="879"/>
                  </a:cubicBezTo>
                  <a:cubicBezTo>
                    <a:pt x="1" y="1493"/>
                    <a:pt x="380" y="2107"/>
                    <a:pt x="994" y="2252"/>
                  </a:cubicBezTo>
                  <a:cubicBezTo>
                    <a:pt x="1077" y="2270"/>
                    <a:pt x="1161" y="2279"/>
                    <a:pt x="1243" y="2279"/>
                  </a:cubicBezTo>
                  <a:cubicBezTo>
                    <a:pt x="1757" y="2279"/>
                    <a:pt x="2231" y="1933"/>
                    <a:pt x="2356" y="1404"/>
                  </a:cubicBezTo>
                  <a:cubicBezTo>
                    <a:pt x="2501" y="790"/>
                    <a:pt x="2121" y="176"/>
                    <a:pt x="1507" y="31"/>
                  </a:cubicBezTo>
                  <a:cubicBezTo>
                    <a:pt x="1421" y="10"/>
                    <a:pt x="1334" y="0"/>
                    <a:pt x="1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>
              <a:extLst>
                <a:ext uri="{FF2B5EF4-FFF2-40B4-BE49-F238E27FC236}">
                  <a16:creationId xmlns:a16="http://schemas.microsoft.com/office/drawing/2014/main" id="{1C2DA9F1-C2F6-1402-D9EF-C8C42A979F7F}"/>
                </a:ext>
              </a:extLst>
            </p:cNvPr>
            <p:cNvSpPr/>
            <p:nvPr/>
          </p:nvSpPr>
          <p:spPr>
            <a:xfrm>
              <a:off x="-4199050" y="281125"/>
              <a:ext cx="155150" cy="154850"/>
            </a:xfrm>
            <a:custGeom>
              <a:avLst/>
              <a:gdLst/>
              <a:ahLst/>
              <a:cxnLst/>
              <a:rect l="l" t="t" r="r" b="b"/>
              <a:pathLst>
                <a:path w="6206" h="6194" extrusionOk="0">
                  <a:moveTo>
                    <a:pt x="6149" y="0"/>
                  </a:moveTo>
                  <a:lnTo>
                    <a:pt x="1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>
              <a:extLst>
                <a:ext uri="{FF2B5EF4-FFF2-40B4-BE49-F238E27FC236}">
                  <a16:creationId xmlns:a16="http://schemas.microsoft.com/office/drawing/2014/main" id="{8A1EDFEA-E685-FDB2-91B4-DC6BD186705A}"/>
                </a:ext>
              </a:extLst>
            </p:cNvPr>
            <p:cNvSpPr/>
            <p:nvPr/>
          </p:nvSpPr>
          <p:spPr>
            <a:xfrm>
              <a:off x="-4514575" y="97000"/>
              <a:ext cx="740775" cy="896950"/>
            </a:xfrm>
            <a:custGeom>
              <a:avLst/>
              <a:gdLst/>
              <a:ahLst/>
              <a:cxnLst/>
              <a:rect l="l" t="t" r="r" b="b"/>
              <a:pathLst>
                <a:path w="29631" h="35878" extrusionOk="0">
                  <a:moveTo>
                    <a:pt x="29432" y="0"/>
                  </a:moveTo>
                  <a:cubicBezTo>
                    <a:pt x="29400" y="0"/>
                    <a:pt x="29367" y="13"/>
                    <a:pt x="29338" y="44"/>
                  </a:cubicBezTo>
                  <a:lnTo>
                    <a:pt x="23402" y="5981"/>
                  </a:lnTo>
                  <a:cubicBezTo>
                    <a:pt x="23368" y="6004"/>
                    <a:pt x="23357" y="6037"/>
                    <a:pt x="23357" y="6082"/>
                  </a:cubicBezTo>
                  <a:lnTo>
                    <a:pt x="23357" y="12342"/>
                  </a:lnTo>
                  <a:lnTo>
                    <a:pt x="56" y="35643"/>
                  </a:lnTo>
                  <a:cubicBezTo>
                    <a:pt x="0" y="35699"/>
                    <a:pt x="0" y="35777"/>
                    <a:pt x="56" y="35833"/>
                  </a:cubicBezTo>
                  <a:cubicBezTo>
                    <a:pt x="89" y="35866"/>
                    <a:pt x="123" y="35877"/>
                    <a:pt x="156" y="35877"/>
                  </a:cubicBezTo>
                  <a:cubicBezTo>
                    <a:pt x="190" y="35877"/>
                    <a:pt x="234" y="35866"/>
                    <a:pt x="257" y="35844"/>
                  </a:cubicBezTo>
                  <a:lnTo>
                    <a:pt x="23591" y="12498"/>
                  </a:lnTo>
                  <a:cubicBezTo>
                    <a:pt x="23625" y="12476"/>
                    <a:pt x="23636" y="12443"/>
                    <a:pt x="23636" y="12398"/>
                  </a:cubicBezTo>
                  <a:lnTo>
                    <a:pt x="23636" y="6137"/>
                  </a:lnTo>
                  <a:lnTo>
                    <a:pt x="29528" y="234"/>
                  </a:lnTo>
                  <a:cubicBezTo>
                    <a:pt x="29631" y="140"/>
                    <a:pt x="29537" y="0"/>
                    <a:pt x="29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>
              <a:extLst>
                <a:ext uri="{FF2B5EF4-FFF2-40B4-BE49-F238E27FC236}">
                  <a16:creationId xmlns:a16="http://schemas.microsoft.com/office/drawing/2014/main" id="{B517F93E-40F5-6331-BAD0-3E30F3534EE5}"/>
                </a:ext>
              </a:extLst>
            </p:cNvPr>
            <p:cNvSpPr/>
            <p:nvPr/>
          </p:nvSpPr>
          <p:spPr>
            <a:xfrm>
              <a:off x="-3809300" y="72075"/>
              <a:ext cx="61400" cy="56825"/>
            </a:xfrm>
            <a:custGeom>
              <a:avLst/>
              <a:gdLst/>
              <a:ahLst/>
              <a:cxnLst/>
              <a:rect l="l" t="t" r="r" b="b"/>
              <a:pathLst>
                <a:path w="2456" h="2273" extrusionOk="0">
                  <a:moveTo>
                    <a:pt x="1225" y="0"/>
                  </a:moveTo>
                  <a:cubicBezTo>
                    <a:pt x="680" y="0"/>
                    <a:pt x="191" y="399"/>
                    <a:pt x="101" y="952"/>
                  </a:cubicBezTo>
                  <a:cubicBezTo>
                    <a:pt x="0" y="1577"/>
                    <a:pt x="424" y="2157"/>
                    <a:pt x="1049" y="2258"/>
                  </a:cubicBezTo>
                  <a:cubicBezTo>
                    <a:pt x="1111" y="2268"/>
                    <a:pt x="1173" y="2273"/>
                    <a:pt x="1233" y="2273"/>
                  </a:cubicBezTo>
                  <a:cubicBezTo>
                    <a:pt x="1775" y="2273"/>
                    <a:pt x="2254" y="1882"/>
                    <a:pt x="2344" y="1320"/>
                  </a:cubicBezTo>
                  <a:cubicBezTo>
                    <a:pt x="2455" y="707"/>
                    <a:pt x="2031" y="115"/>
                    <a:pt x="1406" y="15"/>
                  </a:cubicBezTo>
                  <a:cubicBezTo>
                    <a:pt x="1346" y="5"/>
                    <a:pt x="1285" y="0"/>
                    <a:pt x="1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>
              <a:extLst>
                <a:ext uri="{FF2B5EF4-FFF2-40B4-BE49-F238E27FC236}">
                  <a16:creationId xmlns:a16="http://schemas.microsoft.com/office/drawing/2014/main" id="{E70F9E87-696A-AC60-FC70-0D5D88313300}"/>
                </a:ext>
              </a:extLst>
            </p:cNvPr>
            <p:cNvSpPr/>
            <p:nvPr/>
          </p:nvSpPr>
          <p:spPr>
            <a:xfrm>
              <a:off x="-4203525" y="-330075"/>
              <a:ext cx="275400" cy="273925"/>
            </a:xfrm>
            <a:custGeom>
              <a:avLst/>
              <a:gdLst/>
              <a:ahLst/>
              <a:cxnLst/>
              <a:rect l="l" t="t" r="r" b="b"/>
              <a:pathLst>
                <a:path w="11016" h="10957" extrusionOk="0">
                  <a:moveTo>
                    <a:pt x="10859" y="0"/>
                  </a:moveTo>
                  <a:cubicBezTo>
                    <a:pt x="10823" y="0"/>
                    <a:pt x="10787" y="14"/>
                    <a:pt x="10759" y="42"/>
                  </a:cubicBezTo>
                  <a:lnTo>
                    <a:pt x="90" y="10711"/>
                  </a:lnTo>
                  <a:cubicBezTo>
                    <a:pt x="1" y="10800"/>
                    <a:pt x="57" y="10956"/>
                    <a:pt x="180" y="10956"/>
                  </a:cubicBezTo>
                  <a:cubicBezTo>
                    <a:pt x="224" y="10956"/>
                    <a:pt x="258" y="10934"/>
                    <a:pt x="280" y="10912"/>
                  </a:cubicBezTo>
                  <a:lnTo>
                    <a:pt x="10960" y="243"/>
                  </a:lnTo>
                  <a:cubicBezTo>
                    <a:pt x="11015" y="187"/>
                    <a:pt x="11015" y="98"/>
                    <a:pt x="10960" y="42"/>
                  </a:cubicBezTo>
                  <a:cubicBezTo>
                    <a:pt x="10932" y="14"/>
                    <a:pt x="10895" y="0"/>
                    <a:pt x="10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>
              <a:extLst>
                <a:ext uri="{FF2B5EF4-FFF2-40B4-BE49-F238E27FC236}">
                  <a16:creationId xmlns:a16="http://schemas.microsoft.com/office/drawing/2014/main" id="{214EF983-E1A7-3672-1D23-5938E099EFB2}"/>
                </a:ext>
              </a:extLst>
            </p:cNvPr>
            <p:cNvSpPr/>
            <p:nvPr/>
          </p:nvSpPr>
          <p:spPr>
            <a:xfrm>
              <a:off x="-3964425" y="-355100"/>
              <a:ext cx="64750" cy="56950"/>
            </a:xfrm>
            <a:custGeom>
              <a:avLst/>
              <a:gdLst/>
              <a:ahLst/>
              <a:cxnLst/>
              <a:rect l="l" t="t" r="r" b="b"/>
              <a:pathLst>
                <a:path w="2590" h="2278" extrusionOk="0">
                  <a:moveTo>
                    <a:pt x="1285" y="1"/>
                  </a:moveTo>
                  <a:cubicBezTo>
                    <a:pt x="1143" y="1"/>
                    <a:pt x="999" y="27"/>
                    <a:pt x="860" y="84"/>
                  </a:cubicBezTo>
                  <a:cubicBezTo>
                    <a:pt x="280" y="329"/>
                    <a:pt x="1" y="999"/>
                    <a:pt x="246" y="1579"/>
                  </a:cubicBezTo>
                  <a:cubicBezTo>
                    <a:pt x="423" y="2017"/>
                    <a:pt x="849" y="2277"/>
                    <a:pt x="1296" y="2277"/>
                  </a:cubicBezTo>
                  <a:cubicBezTo>
                    <a:pt x="1441" y="2277"/>
                    <a:pt x="1588" y="2250"/>
                    <a:pt x="1730" y="2193"/>
                  </a:cubicBezTo>
                  <a:cubicBezTo>
                    <a:pt x="2311" y="1947"/>
                    <a:pt x="2590" y="1289"/>
                    <a:pt x="2344" y="708"/>
                  </a:cubicBezTo>
                  <a:cubicBezTo>
                    <a:pt x="2158" y="268"/>
                    <a:pt x="1733" y="1"/>
                    <a:pt x="12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>
              <a:extLst>
                <a:ext uri="{FF2B5EF4-FFF2-40B4-BE49-F238E27FC236}">
                  <a16:creationId xmlns:a16="http://schemas.microsoft.com/office/drawing/2014/main" id="{743BCF91-B824-F513-E175-706C0F961743}"/>
                </a:ext>
              </a:extLst>
            </p:cNvPr>
            <p:cNvSpPr/>
            <p:nvPr/>
          </p:nvSpPr>
          <p:spPr>
            <a:xfrm>
              <a:off x="-4230300" y="-88200"/>
              <a:ext cx="62525" cy="56800"/>
            </a:xfrm>
            <a:custGeom>
              <a:avLst/>
              <a:gdLst/>
              <a:ahLst/>
              <a:cxnLst/>
              <a:rect l="l" t="t" r="r" b="b"/>
              <a:pathLst>
                <a:path w="2501" h="2272" extrusionOk="0">
                  <a:moveTo>
                    <a:pt x="1254" y="0"/>
                  </a:moveTo>
                  <a:cubicBezTo>
                    <a:pt x="737" y="0"/>
                    <a:pt x="270" y="353"/>
                    <a:pt x="146" y="868"/>
                  </a:cubicBezTo>
                  <a:cubicBezTo>
                    <a:pt x="1" y="1482"/>
                    <a:pt x="380" y="2096"/>
                    <a:pt x="994" y="2241"/>
                  </a:cubicBezTo>
                  <a:cubicBezTo>
                    <a:pt x="1082" y="2262"/>
                    <a:pt x="1171" y="2272"/>
                    <a:pt x="1258" y="2272"/>
                  </a:cubicBezTo>
                  <a:cubicBezTo>
                    <a:pt x="1774" y="2272"/>
                    <a:pt x="2241" y="1918"/>
                    <a:pt x="2355" y="1393"/>
                  </a:cubicBezTo>
                  <a:cubicBezTo>
                    <a:pt x="2500" y="779"/>
                    <a:pt x="2121" y="176"/>
                    <a:pt x="1518" y="31"/>
                  </a:cubicBezTo>
                  <a:cubicBezTo>
                    <a:pt x="1430" y="10"/>
                    <a:pt x="1341" y="0"/>
                    <a:pt x="1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>
              <a:extLst>
                <a:ext uri="{FF2B5EF4-FFF2-40B4-BE49-F238E27FC236}">
                  <a16:creationId xmlns:a16="http://schemas.microsoft.com/office/drawing/2014/main" id="{283CBCFC-F74A-FFD1-E112-FC0B0370332A}"/>
                </a:ext>
              </a:extLst>
            </p:cNvPr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>
              <a:extLst>
                <a:ext uri="{FF2B5EF4-FFF2-40B4-BE49-F238E27FC236}">
                  <a16:creationId xmlns:a16="http://schemas.microsoft.com/office/drawing/2014/main" id="{FA96B102-7F3B-A11C-5F53-E72F95C2918D}"/>
                </a:ext>
              </a:extLst>
            </p:cNvPr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>
              <a:extLst>
                <a:ext uri="{FF2B5EF4-FFF2-40B4-BE49-F238E27FC236}">
                  <a16:creationId xmlns:a16="http://schemas.microsoft.com/office/drawing/2014/main" id="{31F033D2-6012-27F3-571D-7EA5C39F6172}"/>
                </a:ext>
              </a:extLst>
            </p:cNvPr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>
              <a:extLst>
                <a:ext uri="{FF2B5EF4-FFF2-40B4-BE49-F238E27FC236}">
                  <a16:creationId xmlns:a16="http://schemas.microsoft.com/office/drawing/2014/main" id="{0B2BD36A-D37C-5ED9-92FE-9480A4CA9739}"/>
                </a:ext>
              </a:extLst>
            </p:cNvPr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>
              <a:extLst>
                <a:ext uri="{FF2B5EF4-FFF2-40B4-BE49-F238E27FC236}">
                  <a16:creationId xmlns:a16="http://schemas.microsoft.com/office/drawing/2014/main" id="{A43C23F7-C6FB-B07E-C379-94634F38AEAD}"/>
                </a:ext>
              </a:extLst>
            </p:cNvPr>
            <p:cNvSpPr/>
            <p:nvPr/>
          </p:nvSpPr>
          <p:spPr>
            <a:xfrm>
              <a:off x="-3761575" y="553550"/>
              <a:ext cx="51025" cy="38375"/>
            </a:xfrm>
            <a:custGeom>
              <a:avLst/>
              <a:gdLst/>
              <a:ahLst/>
              <a:cxnLst/>
              <a:rect l="l" t="t" r="r" b="b"/>
              <a:pathLst>
                <a:path w="2041" h="1535" extrusionOk="0">
                  <a:moveTo>
                    <a:pt x="1021" y="0"/>
                  </a:moveTo>
                  <a:cubicBezTo>
                    <a:pt x="970" y="0"/>
                    <a:pt x="920" y="6"/>
                    <a:pt x="870" y="17"/>
                  </a:cubicBezTo>
                  <a:cubicBezTo>
                    <a:pt x="825" y="28"/>
                    <a:pt x="781" y="39"/>
                    <a:pt x="736" y="62"/>
                  </a:cubicBezTo>
                  <a:cubicBezTo>
                    <a:pt x="680" y="73"/>
                    <a:pt x="636" y="95"/>
                    <a:pt x="602" y="129"/>
                  </a:cubicBezTo>
                  <a:cubicBezTo>
                    <a:pt x="558" y="151"/>
                    <a:pt x="513" y="184"/>
                    <a:pt x="479" y="229"/>
                  </a:cubicBezTo>
                  <a:cubicBezTo>
                    <a:pt x="1" y="708"/>
                    <a:pt x="333" y="1530"/>
                    <a:pt x="1021" y="1535"/>
                  </a:cubicBezTo>
                  <a:lnTo>
                    <a:pt x="1021" y="1535"/>
                  </a:lnTo>
                  <a:cubicBezTo>
                    <a:pt x="1698" y="1530"/>
                    <a:pt x="2040" y="708"/>
                    <a:pt x="1562" y="229"/>
                  </a:cubicBezTo>
                  <a:cubicBezTo>
                    <a:pt x="1484" y="151"/>
                    <a:pt x="1406" y="95"/>
                    <a:pt x="1305" y="62"/>
                  </a:cubicBezTo>
                  <a:cubicBezTo>
                    <a:pt x="1261" y="39"/>
                    <a:pt x="1216" y="28"/>
                    <a:pt x="1171" y="17"/>
                  </a:cubicBezTo>
                  <a:cubicBezTo>
                    <a:pt x="1121" y="6"/>
                    <a:pt x="1071" y="0"/>
                    <a:pt x="1021" y="0"/>
                  </a:cubicBezTo>
                  <a:close/>
                  <a:moveTo>
                    <a:pt x="1021" y="1535"/>
                  </a:moveTo>
                  <a:cubicBezTo>
                    <a:pt x="1019" y="1535"/>
                    <a:pt x="1017" y="1535"/>
                    <a:pt x="1015" y="1535"/>
                  </a:cubicBezTo>
                  <a:lnTo>
                    <a:pt x="1026" y="1535"/>
                  </a:lnTo>
                  <a:cubicBezTo>
                    <a:pt x="1024" y="1535"/>
                    <a:pt x="1023" y="1535"/>
                    <a:pt x="1021" y="153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>
              <a:extLst>
                <a:ext uri="{FF2B5EF4-FFF2-40B4-BE49-F238E27FC236}">
                  <a16:creationId xmlns:a16="http://schemas.microsoft.com/office/drawing/2014/main" id="{1240E6AB-718B-DF73-1E0D-9562CD18EA6B}"/>
                </a:ext>
              </a:extLst>
            </p:cNvPr>
            <p:cNvSpPr/>
            <p:nvPr/>
          </p:nvSpPr>
          <p:spPr>
            <a:xfrm>
              <a:off x="-4478025" y="655725"/>
              <a:ext cx="666475" cy="651250"/>
            </a:xfrm>
            <a:custGeom>
              <a:avLst/>
              <a:gdLst/>
              <a:ahLst/>
              <a:cxnLst/>
              <a:rect l="l" t="t" r="r" b="b"/>
              <a:pathLst>
                <a:path w="26659" h="26050" extrusionOk="0">
                  <a:moveTo>
                    <a:pt x="25615" y="0"/>
                  </a:moveTo>
                  <a:cubicBezTo>
                    <a:pt x="25521" y="0"/>
                    <a:pt x="25422" y="18"/>
                    <a:pt x="25321" y="59"/>
                  </a:cubicBezTo>
                  <a:cubicBezTo>
                    <a:pt x="24529" y="360"/>
                    <a:pt x="24752" y="1532"/>
                    <a:pt x="25600" y="1532"/>
                  </a:cubicBezTo>
                  <a:cubicBezTo>
                    <a:pt x="25790" y="1532"/>
                    <a:pt x="25979" y="1454"/>
                    <a:pt x="26124" y="1331"/>
                  </a:cubicBezTo>
                  <a:cubicBezTo>
                    <a:pt x="26659" y="826"/>
                    <a:pt x="26246" y="0"/>
                    <a:pt x="25615" y="0"/>
                  </a:cubicBezTo>
                  <a:close/>
                  <a:moveTo>
                    <a:pt x="21521" y="4074"/>
                  </a:moveTo>
                  <a:cubicBezTo>
                    <a:pt x="21427" y="4074"/>
                    <a:pt x="21327" y="4092"/>
                    <a:pt x="21225" y="4132"/>
                  </a:cubicBezTo>
                  <a:cubicBezTo>
                    <a:pt x="20433" y="4445"/>
                    <a:pt x="20656" y="5616"/>
                    <a:pt x="21504" y="5616"/>
                  </a:cubicBezTo>
                  <a:cubicBezTo>
                    <a:pt x="21705" y="5616"/>
                    <a:pt x="21895" y="5549"/>
                    <a:pt x="22029" y="5416"/>
                  </a:cubicBezTo>
                  <a:cubicBezTo>
                    <a:pt x="22573" y="4910"/>
                    <a:pt x="22160" y="4074"/>
                    <a:pt x="21521" y="4074"/>
                  </a:cubicBezTo>
                  <a:close/>
                  <a:moveTo>
                    <a:pt x="17436" y="8169"/>
                  </a:moveTo>
                  <a:cubicBezTo>
                    <a:pt x="17341" y="8169"/>
                    <a:pt x="17242" y="8187"/>
                    <a:pt x="17141" y="8228"/>
                  </a:cubicBezTo>
                  <a:cubicBezTo>
                    <a:pt x="16349" y="8540"/>
                    <a:pt x="16572" y="9712"/>
                    <a:pt x="17420" y="9712"/>
                  </a:cubicBezTo>
                  <a:cubicBezTo>
                    <a:pt x="17621" y="9712"/>
                    <a:pt x="17811" y="9634"/>
                    <a:pt x="17944" y="9500"/>
                  </a:cubicBezTo>
                  <a:cubicBezTo>
                    <a:pt x="18488" y="8995"/>
                    <a:pt x="18069" y="8169"/>
                    <a:pt x="17436" y="8169"/>
                  </a:cubicBezTo>
                  <a:close/>
                  <a:moveTo>
                    <a:pt x="13345" y="12254"/>
                  </a:moveTo>
                  <a:cubicBezTo>
                    <a:pt x="13242" y="12254"/>
                    <a:pt x="13134" y="12275"/>
                    <a:pt x="13023" y="12323"/>
                  </a:cubicBezTo>
                  <a:cubicBezTo>
                    <a:pt x="12264" y="12658"/>
                    <a:pt x="12499" y="13796"/>
                    <a:pt x="13336" y="13796"/>
                  </a:cubicBezTo>
                  <a:cubicBezTo>
                    <a:pt x="13548" y="13796"/>
                    <a:pt x="13749" y="13707"/>
                    <a:pt x="13894" y="13551"/>
                  </a:cubicBezTo>
                  <a:cubicBezTo>
                    <a:pt x="14381" y="13025"/>
                    <a:pt x="13960" y="12254"/>
                    <a:pt x="13345" y="12254"/>
                  </a:cubicBezTo>
                  <a:close/>
                  <a:moveTo>
                    <a:pt x="9257" y="16338"/>
                  </a:moveTo>
                  <a:cubicBezTo>
                    <a:pt x="9155" y="16338"/>
                    <a:pt x="9048" y="16360"/>
                    <a:pt x="8939" y="16408"/>
                  </a:cubicBezTo>
                  <a:cubicBezTo>
                    <a:pt x="8169" y="16742"/>
                    <a:pt x="8414" y="17881"/>
                    <a:pt x="9251" y="17881"/>
                  </a:cubicBezTo>
                  <a:cubicBezTo>
                    <a:pt x="9463" y="17881"/>
                    <a:pt x="9664" y="17791"/>
                    <a:pt x="9809" y="17635"/>
                  </a:cubicBezTo>
                  <a:cubicBezTo>
                    <a:pt x="10297" y="17109"/>
                    <a:pt x="9867" y="16338"/>
                    <a:pt x="9257" y="16338"/>
                  </a:cubicBezTo>
                  <a:close/>
                  <a:moveTo>
                    <a:pt x="5182" y="20433"/>
                  </a:moveTo>
                  <a:cubicBezTo>
                    <a:pt x="5088" y="20433"/>
                    <a:pt x="4989" y="20451"/>
                    <a:pt x="4888" y="20492"/>
                  </a:cubicBezTo>
                  <a:cubicBezTo>
                    <a:pt x="4096" y="20793"/>
                    <a:pt x="4319" y="21965"/>
                    <a:pt x="5167" y="21965"/>
                  </a:cubicBezTo>
                  <a:cubicBezTo>
                    <a:pt x="5357" y="21965"/>
                    <a:pt x="5546" y="21887"/>
                    <a:pt x="5691" y="21764"/>
                  </a:cubicBezTo>
                  <a:cubicBezTo>
                    <a:pt x="6225" y="21259"/>
                    <a:pt x="5813" y="20433"/>
                    <a:pt x="5182" y="20433"/>
                  </a:cubicBezTo>
                  <a:close/>
                  <a:moveTo>
                    <a:pt x="1088" y="24507"/>
                  </a:moveTo>
                  <a:cubicBezTo>
                    <a:pt x="994" y="24507"/>
                    <a:pt x="894" y="24525"/>
                    <a:pt x="792" y="24565"/>
                  </a:cubicBezTo>
                  <a:cubicBezTo>
                    <a:pt x="0" y="24878"/>
                    <a:pt x="223" y="26049"/>
                    <a:pt x="1071" y="26049"/>
                  </a:cubicBezTo>
                  <a:cubicBezTo>
                    <a:pt x="1272" y="26049"/>
                    <a:pt x="1462" y="25982"/>
                    <a:pt x="1596" y="25849"/>
                  </a:cubicBezTo>
                  <a:cubicBezTo>
                    <a:pt x="2140" y="25343"/>
                    <a:pt x="1727" y="24507"/>
                    <a:pt x="1088" y="245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>
              <a:extLst>
                <a:ext uri="{FF2B5EF4-FFF2-40B4-BE49-F238E27FC236}">
                  <a16:creationId xmlns:a16="http://schemas.microsoft.com/office/drawing/2014/main" id="{CBB2D746-305F-6D38-B752-7B04DD252C46}"/>
                </a:ext>
              </a:extLst>
            </p:cNvPr>
            <p:cNvSpPr/>
            <p:nvPr/>
          </p:nvSpPr>
          <p:spPr>
            <a:xfrm>
              <a:off x="-4579025" y="1370700"/>
              <a:ext cx="46900" cy="38375"/>
            </a:xfrm>
            <a:custGeom>
              <a:avLst/>
              <a:gdLst/>
              <a:ahLst/>
              <a:cxnLst/>
              <a:rect l="l" t="t" r="r" b="b"/>
              <a:pathLst>
                <a:path w="1876" h="1535" extrusionOk="0">
                  <a:moveTo>
                    <a:pt x="1027" y="1"/>
                  </a:moveTo>
                  <a:cubicBezTo>
                    <a:pt x="976" y="1"/>
                    <a:pt x="924" y="6"/>
                    <a:pt x="871" y="17"/>
                  </a:cubicBezTo>
                  <a:cubicBezTo>
                    <a:pt x="826" y="28"/>
                    <a:pt x="781" y="39"/>
                    <a:pt x="737" y="62"/>
                  </a:cubicBezTo>
                  <a:cubicBezTo>
                    <a:pt x="692" y="84"/>
                    <a:pt x="648" y="106"/>
                    <a:pt x="603" y="129"/>
                  </a:cubicBezTo>
                  <a:cubicBezTo>
                    <a:pt x="558" y="162"/>
                    <a:pt x="525" y="196"/>
                    <a:pt x="480" y="229"/>
                  </a:cubicBezTo>
                  <a:cubicBezTo>
                    <a:pt x="0" y="709"/>
                    <a:pt x="346" y="1535"/>
                    <a:pt x="1027" y="1535"/>
                  </a:cubicBezTo>
                  <a:cubicBezTo>
                    <a:pt x="1228" y="1535"/>
                    <a:pt x="1429" y="1457"/>
                    <a:pt x="1563" y="1312"/>
                  </a:cubicBezTo>
                  <a:cubicBezTo>
                    <a:pt x="1641" y="1245"/>
                    <a:pt x="1697" y="1155"/>
                    <a:pt x="1730" y="1066"/>
                  </a:cubicBezTo>
                  <a:cubicBezTo>
                    <a:pt x="1752" y="1010"/>
                    <a:pt x="1763" y="966"/>
                    <a:pt x="1775" y="921"/>
                  </a:cubicBezTo>
                  <a:cubicBezTo>
                    <a:pt x="1875" y="438"/>
                    <a:pt x="1495" y="1"/>
                    <a:pt x="10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>
              <a:extLst>
                <a:ext uri="{FF2B5EF4-FFF2-40B4-BE49-F238E27FC236}">
                  <a16:creationId xmlns:a16="http://schemas.microsoft.com/office/drawing/2014/main" id="{48A83CE3-F549-EEF1-168F-8E81AABE7217}"/>
                </a:ext>
              </a:extLst>
            </p:cNvPr>
            <p:cNvSpPr/>
            <p:nvPr/>
          </p:nvSpPr>
          <p:spPr>
            <a:xfrm>
              <a:off x="-4912150" y="393325"/>
              <a:ext cx="547675" cy="546850"/>
            </a:xfrm>
            <a:custGeom>
              <a:avLst/>
              <a:gdLst/>
              <a:ahLst/>
              <a:cxnLst/>
              <a:rect l="l" t="t" r="r" b="b"/>
              <a:pathLst>
                <a:path w="21907" h="21874" extrusionOk="0">
                  <a:moveTo>
                    <a:pt x="21751" y="1"/>
                  </a:moveTo>
                  <a:cubicBezTo>
                    <a:pt x="21714" y="1"/>
                    <a:pt x="21678" y="15"/>
                    <a:pt x="21650" y="43"/>
                  </a:cubicBezTo>
                  <a:lnTo>
                    <a:pt x="57" y="21636"/>
                  </a:lnTo>
                  <a:cubicBezTo>
                    <a:pt x="1" y="21692"/>
                    <a:pt x="1" y="21781"/>
                    <a:pt x="57" y="21837"/>
                  </a:cubicBezTo>
                  <a:cubicBezTo>
                    <a:pt x="75" y="21855"/>
                    <a:pt x="101" y="21874"/>
                    <a:pt x="134" y="21874"/>
                  </a:cubicBezTo>
                  <a:cubicBezTo>
                    <a:pt x="141" y="21874"/>
                    <a:pt x="149" y="21873"/>
                    <a:pt x="157" y="21871"/>
                  </a:cubicBezTo>
                  <a:cubicBezTo>
                    <a:pt x="163" y="21873"/>
                    <a:pt x="169" y="21874"/>
                    <a:pt x="175" y="21874"/>
                  </a:cubicBezTo>
                  <a:cubicBezTo>
                    <a:pt x="202" y="21874"/>
                    <a:pt x="228" y="21855"/>
                    <a:pt x="246" y="21837"/>
                  </a:cubicBezTo>
                  <a:lnTo>
                    <a:pt x="21851" y="232"/>
                  </a:lnTo>
                  <a:cubicBezTo>
                    <a:pt x="21907" y="177"/>
                    <a:pt x="21907" y="99"/>
                    <a:pt x="21851" y="43"/>
                  </a:cubicBezTo>
                  <a:cubicBezTo>
                    <a:pt x="21823" y="15"/>
                    <a:pt x="21787" y="1"/>
                    <a:pt x="217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>
              <a:extLst>
                <a:ext uri="{FF2B5EF4-FFF2-40B4-BE49-F238E27FC236}">
                  <a16:creationId xmlns:a16="http://schemas.microsoft.com/office/drawing/2014/main" id="{C86AE063-3DF0-1D8E-3FFD-D0E54A3141F5}"/>
                </a:ext>
              </a:extLst>
            </p:cNvPr>
            <p:cNvSpPr/>
            <p:nvPr/>
          </p:nvSpPr>
          <p:spPr>
            <a:xfrm>
              <a:off x="-3508415" y="-393637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>
              <a:extLst>
                <a:ext uri="{FF2B5EF4-FFF2-40B4-BE49-F238E27FC236}">
                  <a16:creationId xmlns:a16="http://schemas.microsoft.com/office/drawing/2014/main" id="{2CDE8CFE-4C13-302A-922B-FE5802416B69}"/>
                </a:ext>
              </a:extLst>
            </p:cNvPr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>
              <a:extLst>
                <a:ext uri="{FF2B5EF4-FFF2-40B4-BE49-F238E27FC236}">
                  <a16:creationId xmlns:a16="http://schemas.microsoft.com/office/drawing/2014/main" id="{4C06AF40-2103-0630-5E2B-442C087D3D29}"/>
                </a:ext>
              </a:extLst>
            </p:cNvPr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32">
            <a:extLst>
              <a:ext uri="{FF2B5EF4-FFF2-40B4-BE49-F238E27FC236}">
                <a16:creationId xmlns:a16="http://schemas.microsoft.com/office/drawing/2014/main" id="{9D976C0A-752D-CE8C-364C-8088A7ABEA9D}"/>
              </a:ext>
            </a:extLst>
          </p:cNvPr>
          <p:cNvGrpSpPr/>
          <p:nvPr/>
        </p:nvGrpSpPr>
        <p:grpSpPr>
          <a:xfrm>
            <a:off x="4572000" y="169263"/>
            <a:ext cx="946675" cy="901375"/>
            <a:chOff x="4487300" y="227688"/>
            <a:chExt cx="946675" cy="901375"/>
          </a:xfrm>
        </p:grpSpPr>
        <p:grpSp>
          <p:nvGrpSpPr>
            <p:cNvPr id="1097" name="Google Shape;1097;p32">
              <a:extLst>
                <a:ext uri="{FF2B5EF4-FFF2-40B4-BE49-F238E27FC236}">
                  <a16:creationId xmlns:a16="http://schemas.microsoft.com/office/drawing/2014/main" id="{0A93E409-A4A3-63BA-9B47-FC7681267D79}"/>
                </a:ext>
              </a:extLst>
            </p:cNvPr>
            <p:cNvGrpSpPr/>
            <p:nvPr/>
          </p:nvGrpSpPr>
          <p:grpSpPr>
            <a:xfrm>
              <a:off x="5249800" y="345688"/>
              <a:ext cx="184175" cy="158025"/>
              <a:chOff x="-3626300" y="-1680825"/>
              <a:chExt cx="184175" cy="158025"/>
            </a:xfrm>
          </p:grpSpPr>
          <p:sp>
            <p:nvSpPr>
              <p:cNvPr id="1098" name="Google Shape;1098;p32">
                <a:extLst>
                  <a:ext uri="{FF2B5EF4-FFF2-40B4-BE49-F238E27FC236}">
                    <a16:creationId xmlns:a16="http://schemas.microsoft.com/office/drawing/2014/main" id="{5CD118EE-11A6-EEFD-2E0B-CE912C81BFA4}"/>
                  </a:ext>
                </a:extLst>
              </p:cNvPr>
              <p:cNvSpPr/>
              <p:nvPr/>
            </p:nvSpPr>
            <p:spPr>
              <a:xfrm>
                <a:off x="-3626300" y="-1680825"/>
                <a:ext cx="1841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6321" extrusionOk="0">
                    <a:moveTo>
                      <a:pt x="4219" y="295"/>
                    </a:moveTo>
                    <a:cubicBezTo>
                      <a:pt x="5804" y="295"/>
                      <a:pt x="7087" y="1578"/>
                      <a:pt x="7087" y="3163"/>
                    </a:cubicBezTo>
                    <a:cubicBezTo>
                      <a:pt x="7087" y="4901"/>
                      <a:pt x="5670" y="6050"/>
                      <a:pt x="4190" y="6050"/>
                    </a:cubicBezTo>
                    <a:cubicBezTo>
                      <a:pt x="3484" y="6050"/>
                      <a:pt x="2764" y="5789"/>
                      <a:pt x="2177" y="5205"/>
                    </a:cubicBezTo>
                    <a:cubicBezTo>
                      <a:pt x="369" y="3386"/>
                      <a:pt x="1653" y="295"/>
                      <a:pt x="4219" y="295"/>
                    </a:cubicBezTo>
                    <a:close/>
                    <a:moveTo>
                      <a:pt x="4193" y="1"/>
                    </a:moveTo>
                    <a:cubicBezTo>
                      <a:pt x="3419" y="1"/>
                      <a:pt x="2630" y="289"/>
                      <a:pt x="1987" y="931"/>
                    </a:cubicBezTo>
                    <a:cubicBezTo>
                      <a:pt x="1" y="2928"/>
                      <a:pt x="1407" y="6321"/>
                      <a:pt x="4219" y="6321"/>
                    </a:cubicBezTo>
                    <a:cubicBezTo>
                      <a:pt x="5960" y="6321"/>
                      <a:pt x="7366" y="4904"/>
                      <a:pt x="7366" y="3163"/>
                    </a:cubicBezTo>
                    <a:cubicBezTo>
                      <a:pt x="7366" y="1260"/>
                      <a:pt x="5813" y="1"/>
                      <a:pt x="41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2">
                <a:extLst>
                  <a:ext uri="{FF2B5EF4-FFF2-40B4-BE49-F238E27FC236}">
                    <a16:creationId xmlns:a16="http://schemas.microsoft.com/office/drawing/2014/main" id="{0511062E-67D4-7DC9-D3D2-A5276956CC77}"/>
                  </a:ext>
                </a:extLst>
              </p:cNvPr>
              <p:cNvSpPr/>
              <p:nvPr/>
            </p:nvSpPr>
            <p:spPr>
              <a:xfrm>
                <a:off x="-3559050" y="-1636200"/>
                <a:ext cx="76175" cy="68900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2756" extrusionOk="0">
                    <a:moveTo>
                      <a:pt x="1516" y="0"/>
                    </a:moveTo>
                    <a:cubicBezTo>
                      <a:pt x="891" y="0"/>
                      <a:pt x="331" y="427"/>
                      <a:pt x="179" y="1065"/>
                    </a:cubicBezTo>
                    <a:cubicBezTo>
                      <a:pt x="0" y="1802"/>
                      <a:pt x="469" y="2550"/>
                      <a:pt x="1206" y="2717"/>
                    </a:cubicBezTo>
                    <a:cubicBezTo>
                      <a:pt x="1315" y="2743"/>
                      <a:pt x="1424" y="2756"/>
                      <a:pt x="1531" y="2756"/>
                    </a:cubicBezTo>
                    <a:cubicBezTo>
                      <a:pt x="2157" y="2756"/>
                      <a:pt x="2716" y="2329"/>
                      <a:pt x="2868" y="1690"/>
                    </a:cubicBezTo>
                    <a:cubicBezTo>
                      <a:pt x="3047" y="954"/>
                      <a:pt x="2578" y="206"/>
                      <a:pt x="1842" y="39"/>
                    </a:cubicBezTo>
                    <a:cubicBezTo>
                      <a:pt x="1732" y="13"/>
                      <a:pt x="1623" y="0"/>
                      <a:pt x="15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32">
              <a:extLst>
                <a:ext uri="{FF2B5EF4-FFF2-40B4-BE49-F238E27FC236}">
                  <a16:creationId xmlns:a16="http://schemas.microsoft.com/office/drawing/2014/main" id="{9F9B82E3-92D4-7C25-898C-2EE5078CA5F4}"/>
                </a:ext>
              </a:extLst>
            </p:cNvPr>
            <p:cNvGrpSpPr/>
            <p:nvPr/>
          </p:nvGrpSpPr>
          <p:grpSpPr>
            <a:xfrm>
              <a:off x="4487300" y="227688"/>
              <a:ext cx="716725" cy="901375"/>
              <a:chOff x="-3888525" y="-2483300"/>
              <a:chExt cx="716725" cy="901375"/>
            </a:xfrm>
          </p:grpSpPr>
          <p:sp>
            <p:nvSpPr>
              <p:cNvPr id="1101" name="Google Shape;1101;p32">
                <a:extLst>
                  <a:ext uri="{FF2B5EF4-FFF2-40B4-BE49-F238E27FC236}">
                    <a16:creationId xmlns:a16="http://schemas.microsoft.com/office/drawing/2014/main" id="{A51E6C42-7EDE-E84A-75B1-2707E5241836}"/>
                  </a:ext>
                </a:extLst>
              </p:cNvPr>
              <p:cNvSpPr/>
              <p:nvPr/>
            </p:nvSpPr>
            <p:spPr>
              <a:xfrm>
                <a:off x="-3719475" y="-2483300"/>
                <a:ext cx="547675" cy="547050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21882" extrusionOk="0">
                    <a:moveTo>
                      <a:pt x="21756" y="1"/>
                    </a:moveTo>
                    <a:cubicBezTo>
                      <a:pt x="21723" y="1"/>
                      <a:pt x="21689" y="15"/>
                      <a:pt x="21661" y="43"/>
                    </a:cubicBezTo>
                    <a:lnTo>
                      <a:pt x="56" y="21647"/>
                    </a:lnTo>
                    <a:cubicBezTo>
                      <a:pt x="1" y="21703"/>
                      <a:pt x="1" y="21781"/>
                      <a:pt x="56" y="21837"/>
                    </a:cubicBezTo>
                    <a:cubicBezTo>
                      <a:pt x="79" y="21870"/>
                      <a:pt x="112" y="21882"/>
                      <a:pt x="157" y="21882"/>
                    </a:cubicBezTo>
                    <a:cubicBezTo>
                      <a:pt x="190" y="21882"/>
                      <a:pt x="224" y="21870"/>
                      <a:pt x="257" y="21837"/>
                    </a:cubicBezTo>
                    <a:lnTo>
                      <a:pt x="21851" y="243"/>
                    </a:lnTo>
                    <a:cubicBezTo>
                      <a:pt x="21907" y="188"/>
                      <a:pt x="21907" y="98"/>
                      <a:pt x="21851" y="43"/>
                    </a:cubicBezTo>
                    <a:cubicBezTo>
                      <a:pt x="21823" y="15"/>
                      <a:pt x="21790" y="1"/>
                      <a:pt x="217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2">
                <a:extLst>
                  <a:ext uri="{FF2B5EF4-FFF2-40B4-BE49-F238E27FC236}">
                    <a16:creationId xmlns:a16="http://schemas.microsoft.com/office/drawing/2014/main" id="{3E2E0A42-6300-300E-C126-088473ECD9A0}"/>
                  </a:ext>
                </a:extLst>
              </p:cNvPr>
              <p:cNvSpPr/>
              <p:nvPr/>
            </p:nvSpPr>
            <p:spPr>
              <a:xfrm>
                <a:off x="-3888525" y="-2128825"/>
                <a:ext cx="549275" cy="546900"/>
              </a:xfrm>
              <a:custGeom>
                <a:avLst/>
                <a:gdLst/>
                <a:ahLst/>
                <a:cxnLst/>
                <a:rect l="l" t="t" r="r" b="b"/>
                <a:pathLst>
                  <a:path w="21971" h="21876" extrusionOk="0">
                    <a:moveTo>
                      <a:pt x="21780" y="1"/>
                    </a:moveTo>
                    <a:cubicBezTo>
                      <a:pt x="21751" y="1"/>
                      <a:pt x="21721" y="11"/>
                      <a:pt x="21694" y="36"/>
                    </a:cubicBezTo>
                    <a:lnTo>
                      <a:pt x="89" y="21630"/>
                    </a:lnTo>
                    <a:cubicBezTo>
                      <a:pt x="0" y="21719"/>
                      <a:pt x="67" y="21864"/>
                      <a:pt x="190" y="21875"/>
                    </a:cubicBezTo>
                    <a:cubicBezTo>
                      <a:pt x="223" y="21864"/>
                      <a:pt x="268" y="21853"/>
                      <a:pt x="290" y="21830"/>
                    </a:cubicBezTo>
                    <a:lnTo>
                      <a:pt x="21884" y="226"/>
                    </a:lnTo>
                    <a:cubicBezTo>
                      <a:pt x="21971" y="130"/>
                      <a:pt x="21882" y="1"/>
                      <a:pt x="217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32">
            <a:extLst>
              <a:ext uri="{FF2B5EF4-FFF2-40B4-BE49-F238E27FC236}">
                <a16:creationId xmlns:a16="http://schemas.microsoft.com/office/drawing/2014/main" id="{DAA9E3B9-8E12-771E-EF96-1CD80211253E}"/>
              </a:ext>
            </a:extLst>
          </p:cNvPr>
          <p:cNvGrpSpPr/>
          <p:nvPr/>
        </p:nvGrpSpPr>
        <p:grpSpPr>
          <a:xfrm>
            <a:off x="348370" y="1347239"/>
            <a:ext cx="6622567" cy="374644"/>
            <a:chOff x="4873322" y="2177404"/>
            <a:chExt cx="3011003" cy="192185"/>
          </a:xfrm>
        </p:grpSpPr>
        <p:sp>
          <p:nvSpPr>
            <p:cNvPr id="1104" name="Google Shape;1104;p32">
              <a:extLst>
                <a:ext uri="{FF2B5EF4-FFF2-40B4-BE49-F238E27FC236}">
                  <a16:creationId xmlns:a16="http://schemas.microsoft.com/office/drawing/2014/main" id="{4EBE206E-EBB5-5430-6FDC-68F90C08BDAD}"/>
                </a:ext>
              </a:extLst>
            </p:cNvPr>
            <p:cNvSpPr/>
            <p:nvPr/>
          </p:nvSpPr>
          <p:spPr>
            <a:xfrm rot="-2700000" flipH="1">
              <a:off x="6184140" y="2205609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05" name="Google Shape;1105;p32">
              <a:extLst>
                <a:ext uri="{FF2B5EF4-FFF2-40B4-BE49-F238E27FC236}">
                  <a16:creationId xmlns:a16="http://schemas.microsoft.com/office/drawing/2014/main" id="{2AE3EC7F-0FAF-7C23-ADA2-F58FDA31B3DD}"/>
                </a:ext>
              </a:extLst>
            </p:cNvPr>
            <p:cNvCxnSpPr>
              <a:stCxn id="1106" idx="6"/>
              <a:endCxn id="1107" idx="2"/>
            </p:cNvCxnSpPr>
            <p:nvPr/>
          </p:nvCxnSpPr>
          <p:spPr>
            <a:xfrm rot="10800000">
              <a:off x="4930225" y="2272525"/>
              <a:ext cx="2897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32">
              <a:extLst>
                <a:ext uri="{FF2B5EF4-FFF2-40B4-BE49-F238E27FC236}">
                  <a16:creationId xmlns:a16="http://schemas.microsoft.com/office/drawing/2014/main" id="{B3DF9BBC-96AD-99A9-ACA5-2E9CAEC8ED46}"/>
                </a:ext>
              </a:extLst>
            </p:cNvPr>
            <p:cNvSpPr/>
            <p:nvPr/>
          </p:nvSpPr>
          <p:spPr>
            <a:xfrm flipH="1">
              <a:off x="4873322" y="22440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>
              <a:extLst>
                <a:ext uri="{FF2B5EF4-FFF2-40B4-BE49-F238E27FC236}">
                  <a16:creationId xmlns:a16="http://schemas.microsoft.com/office/drawing/2014/main" id="{8ED5AADC-5EE2-CE44-9A72-F16AE7B96815}"/>
                </a:ext>
              </a:extLst>
            </p:cNvPr>
            <p:cNvSpPr/>
            <p:nvPr/>
          </p:nvSpPr>
          <p:spPr>
            <a:xfrm flipH="1">
              <a:off x="7827325" y="2244025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D1118DD6-F0B4-26DD-5258-B92C2BEA3F2B}"/>
              </a:ext>
            </a:extLst>
          </p:cNvPr>
          <p:cNvSpPr txBox="1">
            <a:spLocks/>
          </p:cNvSpPr>
          <p:nvPr/>
        </p:nvSpPr>
        <p:spPr>
          <a:xfrm>
            <a:off x="439137" y="1006435"/>
            <a:ext cx="8229600" cy="68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/>
              <a:t>Our Results vs. Swift’s Paper</a:t>
            </a:r>
            <a:br>
              <a:rPr lang="en-US" sz="2400" dirty="0"/>
            </a:br>
            <a:endParaRPr lang="he-IL" sz="2400" dirty="0"/>
          </a:p>
          <a:p>
            <a:br>
              <a:rPr lang="en-US" sz="2400" dirty="0"/>
            </a:br>
            <a:endParaRPr lang="he-IL" sz="2400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EFD6AA-B7D3-A259-364C-5404E5E3E235}"/>
              </a:ext>
            </a:extLst>
          </p:cNvPr>
          <p:cNvSpPr txBox="1">
            <a:spLocks/>
          </p:cNvSpPr>
          <p:nvPr/>
        </p:nvSpPr>
        <p:spPr>
          <a:xfrm>
            <a:off x="782850" y="6652235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static target delay or </a:t>
            </a:r>
            <a:r>
              <a:rPr lang="en-US" dirty="0" err="1"/>
              <a:t>basertt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Dynamic scaling left for future work due to paper ambiguity.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parameters had to be manually tuned.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Performance highly sensitive to their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Identical RED queues (no ECN for Swift).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Delay computation limited to fabric delay.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Matched buffer sizes and traffic load.</a:t>
            </a:r>
          </a:p>
          <a:p>
            <a:endParaRPr lang="he-IL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0C749C30-BA29-7E11-5EAC-86FE52B1C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450" y="6518047"/>
            <a:ext cx="2262250" cy="2131621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8825A08-1F95-3116-5995-E1DF89FC6BA9}"/>
              </a:ext>
            </a:extLst>
          </p:cNvPr>
          <p:cNvSpPr/>
          <p:nvPr/>
        </p:nvSpPr>
        <p:spPr>
          <a:xfrm>
            <a:off x="-1693055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167E75-5CCC-537F-453B-68BC9180D163}"/>
              </a:ext>
            </a:extLst>
          </p:cNvPr>
          <p:cNvSpPr/>
          <p:nvPr/>
        </p:nvSpPr>
        <p:spPr>
          <a:xfrm>
            <a:off x="473526" y="2107929"/>
            <a:ext cx="1885950" cy="846141"/>
          </a:xfrm>
          <a:prstGeom prst="roundRect">
            <a:avLst>
              <a:gd name="adj" fmla="val 4509"/>
            </a:avLst>
          </a:prstGeom>
          <a:solidFill>
            <a:srgbClr val="9BB5FF">
              <a:alpha val="49804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96C1A9-E882-6ABD-4232-7D59BCC07297}"/>
              </a:ext>
            </a:extLst>
          </p:cNvPr>
          <p:cNvSpPr/>
          <p:nvPr/>
        </p:nvSpPr>
        <p:spPr>
          <a:xfrm>
            <a:off x="2754117" y="1897045"/>
            <a:ext cx="5824728" cy="2377440"/>
          </a:xfrm>
          <a:prstGeom prst="roundRect">
            <a:avLst>
              <a:gd name="adj" fmla="val 4509"/>
            </a:avLst>
          </a:prstGeom>
          <a:solidFill>
            <a:srgbClr val="D5E0FF">
              <a:alpha val="50000"/>
            </a:srgbClr>
          </a:solidFill>
          <a:ln>
            <a:noFill/>
          </a:ln>
          <a:effectLst>
            <a:reflection blurRad="6350" stA="50000" endA="300" endPos="4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02ED97-F4AD-72BD-63A8-1A92EDA4BE20}"/>
              </a:ext>
            </a:extLst>
          </p:cNvPr>
          <p:cNvSpPr txBox="1"/>
          <p:nvPr/>
        </p:nvSpPr>
        <p:spPr>
          <a:xfrm>
            <a:off x="2643892" y="2060772"/>
            <a:ext cx="1885950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rgbClr val="FF0000"/>
                </a:solidFill>
                <a:latin typeface="Montserrat" panose="00000500000000000000" pitchFamily="2" charset="0"/>
              </a:rPr>
              <a:t>Delay</a:t>
            </a:r>
            <a:endParaRPr lang="en-US" sz="1600" b="1" dirty="0">
              <a:solidFill>
                <a:srgbClr val="FF0000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393B-BF32-9015-DE6E-B5FC0A8D5CF8}"/>
              </a:ext>
            </a:extLst>
          </p:cNvPr>
          <p:cNvSpPr txBox="1"/>
          <p:nvPr/>
        </p:nvSpPr>
        <p:spPr>
          <a:xfrm>
            <a:off x="299325" y="2328278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Packet</a:t>
            </a:r>
            <a:r>
              <a:rPr lang="en-GB" dirty="0">
                <a:solidFill>
                  <a:srgbClr val="00FF00"/>
                </a:solidFill>
              </a:rPr>
              <a:t> </a:t>
            </a:r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Loss</a:t>
            </a:r>
            <a:endParaRPr lang="en-US" b="1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059F7D-ACDF-4D9D-1E4D-93BDE80D89C2}"/>
              </a:ext>
            </a:extLst>
          </p:cNvPr>
          <p:cNvSpPr txBox="1"/>
          <p:nvPr/>
        </p:nvSpPr>
        <p:spPr>
          <a:xfrm>
            <a:off x="-1848531" y="2264063"/>
            <a:ext cx="2196901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00FF00"/>
                </a:solidFill>
                <a:latin typeface="Montserrat" panose="00000500000000000000" pitchFamily="2" charset="0"/>
              </a:rPr>
              <a:t>Throughput</a:t>
            </a:r>
            <a:endParaRPr lang="en-US" dirty="0">
              <a:solidFill>
                <a:srgbClr val="00FF00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B89A5-B50E-71AC-A459-F3C87D4F8649}"/>
              </a:ext>
            </a:extLst>
          </p:cNvPr>
          <p:cNvSpPr txBox="1"/>
          <p:nvPr/>
        </p:nvSpPr>
        <p:spPr>
          <a:xfrm>
            <a:off x="2754117" y="2250902"/>
            <a:ext cx="5241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/>
            <a:endParaRPr lang="en-US" dirty="0"/>
          </a:p>
          <a:p>
            <a:pPr marL="457200" lvl="1"/>
            <a:r>
              <a:rPr lang="en-GB" dirty="0">
                <a:latin typeface="Montserrat" panose="00000500000000000000" pitchFamily="2" charset="0"/>
              </a:rPr>
              <a:t>Partial alignment: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(</a:t>
            </a:r>
            <a:r>
              <a:rPr lang="en-GB" dirty="0" err="1">
                <a:latin typeface="Montserrat" panose="00000500000000000000" pitchFamily="2" charset="0"/>
              </a:rPr>
              <a:t>baseRTT</a:t>
            </a:r>
            <a:r>
              <a:rPr lang="en-GB" dirty="0">
                <a:latin typeface="Montserrat" panose="00000500000000000000" pitchFamily="2" charset="0"/>
              </a:rPr>
              <a:t>) had lowest delay in light/moderate congestion.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DCTCP sometimes had lower delay under high congestion.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 Swift paper consistently shows lower delay for Swift than GCN.</a:t>
            </a:r>
            <a:endParaRPr lang="en-US" dirty="0"/>
          </a:p>
        </p:txBody>
      </p:sp>
      <p:sp>
        <p:nvSpPr>
          <p:cNvPr id="5" name="Google Shape;1038;p31">
            <a:extLst>
              <a:ext uri="{FF2B5EF4-FFF2-40B4-BE49-F238E27FC236}">
                <a16:creationId xmlns:a16="http://schemas.microsoft.com/office/drawing/2014/main" id="{F88F0E72-3F6D-EFB7-72B2-DBC0F1BB02C0}"/>
              </a:ext>
            </a:extLst>
          </p:cNvPr>
          <p:cNvSpPr txBox="1">
            <a:spLocks/>
          </p:cNvSpPr>
          <p:nvPr/>
        </p:nvSpPr>
        <p:spPr>
          <a:xfrm>
            <a:off x="9342474" y="1539447"/>
            <a:ext cx="2608521" cy="377063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400" dirty="0"/>
              <a:t>Average Throughput (kbps)</a:t>
            </a:r>
          </a:p>
          <a:p>
            <a:endParaRPr lang="en-US" dirty="0"/>
          </a:p>
        </p:txBody>
      </p:sp>
      <p:sp>
        <p:nvSpPr>
          <p:cNvPr id="7" name="Google Shape;1041;p31">
            <a:extLst>
              <a:ext uri="{FF2B5EF4-FFF2-40B4-BE49-F238E27FC236}">
                <a16:creationId xmlns:a16="http://schemas.microsoft.com/office/drawing/2014/main" id="{BE40B25B-28EB-BB34-EC95-599ECFBA190C}"/>
              </a:ext>
            </a:extLst>
          </p:cNvPr>
          <p:cNvSpPr txBox="1">
            <a:spLocks/>
          </p:cNvSpPr>
          <p:nvPr/>
        </p:nvSpPr>
        <p:spPr>
          <a:xfrm>
            <a:off x="12231523" y="1508979"/>
            <a:ext cx="1771641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Average Delay</a:t>
            </a:r>
            <a:endParaRPr lang="en-US" dirty="0"/>
          </a:p>
        </p:txBody>
      </p:sp>
      <p:sp>
        <p:nvSpPr>
          <p:cNvPr id="8" name="Google Shape;1055;p31">
            <a:extLst>
              <a:ext uri="{FF2B5EF4-FFF2-40B4-BE49-F238E27FC236}">
                <a16:creationId xmlns:a16="http://schemas.microsoft.com/office/drawing/2014/main" id="{19C4FFC2-D011-F973-9B17-836FEA513F0A}"/>
              </a:ext>
            </a:extLst>
          </p:cNvPr>
          <p:cNvSpPr txBox="1">
            <a:spLocks/>
          </p:cNvSpPr>
          <p:nvPr/>
        </p:nvSpPr>
        <p:spPr>
          <a:xfrm>
            <a:off x="14155480" y="1509449"/>
            <a:ext cx="2746000" cy="223859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Average Packet Loss Rate(%)</a:t>
            </a:r>
          </a:p>
        </p:txBody>
      </p:sp>
      <p:pic>
        <p:nvPicPr>
          <p:cNvPr id="15" name="מציין מיקום תוכן 4">
            <a:extLst>
              <a:ext uri="{FF2B5EF4-FFF2-40B4-BE49-F238E27FC236}">
                <a16:creationId xmlns:a16="http://schemas.microsoft.com/office/drawing/2014/main" id="{365455F1-92B5-5472-2524-BFDFBF052B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67158" t="22316" r="306" b="3550"/>
          <a:stretch/>
        </p:blipFill>
        <p:spPr>
          <a:xfrm>
            <a:off x="14543273" y="2047616"/>
            <a:ext cx="1699796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6" name="מציין מיקום תוכן 4">
            <a:extLst>
              <a:ext uri="{FF2B5EF4-FFF2-40B4-BE49-F238E27FC236}">
                <a16:creationId xmlns:a16="http://schemas.microsoft.com/office/drawing/2014/main" id="{FED2F5D7-685C-D14E-52CA-4DC1E145F8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36440" t="24141" r="33661" b="2661"/>
          <a:stretch/>
        </p:blipFill>
        <p:spPr>
          <a:xfrm>
            <a:off x="12231523" y="2064495"/>
            <a:ext cx="1582109" cy="105036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7" name="מציין מיקום תוכן 4">
            <a:extLst>
              <a:ext uri="{FF2B5EF4-FFF2-40B4-BE49-F238E27FC236}">
                <a16:creationId xmlns:a16="http://schemas.microsoft.com/office/drawing/2014/main" id="{B73D79B5-3E5F-20E1-2199-E7F7C7A0D0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6801" r="67465"/>
          <a:stretch/>
        </p:blipFill>
        <p:spPr>
          <a:xfrm>
            <a:off x="9712170" y="2064495"/>
            <a:ext cx="1719246" cy="1048981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00A184-8E6D-B872-112F-F7D88FD0A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3829" y="2073177"/>
            <a:ext cx="1720076" cy="997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CBC22B-E412-661C-5AB2-7336D38E8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1523" y="2076984"/>
            <a:ext cx="1753333" cy="1020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AB9F11-8771-4F79-8D17-AC47F0105D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65762" y="2084621"/>
            <a:ext cx="1757371" cy="9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36"/>
          <p:cNvGrpSpPr/>
          <p:nvPr/>
        </p:nvGrpSpPr>
        <p:grpSpPr>
          <a:xfrm>
            <a:off x="811050" y="1050283"/>
            <a:ext cx="7521900" cy="192184"/>
            <a:chOff x="369197" y="1069304"/>
            <a:chExt cx="7521900" cy="192184"/>
          </a:xfrm>
        </p:grpSpPr>
        <p:grpSp>
          <p:nvGrpSpPr>
            <p:cNvPr id="1255" name="Google Shape;1255;p36"/>
            <p:cNvGrpSpPr/>
            <p:nvPr/>
          </p:nvGrpSpPr>
          <p:grpSpPr>
            <a:xfrm>
              <a:off x="369197" y="1069304"/>
              <a:ext cx="7464900" cy="192184"/>
              <a:chOff x="1801697" y="1069304"/>
              <a:chExt cx="7464900" cy="192184"/>
            </a:xfrm>
          </p:grpSpPr>
          <p:sp>
            <p:nvSpPr>
              <p:cNvPr id="1256" name="Google Shape;1256;p36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7" name="Google Shape;1257;p36"/>
              <p:cNvCxnSpPr>
                <a:stCxn id="1258" idx="6"/>
                <a:endCxn id="1259" idx="2"/>
              </p:cNvCxnSpPr>
              <p:nvPr/>
            </p:nvCxnSpPr>
            <p:spPr>
              <a:xfrm rot="10800000">
                <a:off x="1858697" y="1164492"/>
                <a:ext cx="74079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59" name="Google Shape;1259;p36"/>
              <p:cNvSpPr/>
              <p:nvPr/>
            </p:nvSpPr>
            <p:spPr>
              <a:xfrm flipH="1">
                <a:off x="1801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58" name="Google Shape;1258;p36"/>
            <p:cNvSpPr/>
            <p:nvPr/>
          </p:nvSpPr>
          <p:spPr>
            <a:xfrm flipH="1">
              <a:off x="78340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DA2D89D0-0CF9-FBD8-36BA-7D655D2AF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75550" y="142286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sz="2400" b="1" dirty="0"/>
              <a:t>Steps Toward the Goal/Project Breakdown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777A42-88C0-2288-C2DE-65AD7BEC6275}"/>
              </a:ext>
            </a:extLst>
          </p:cNvPr>
          <p:cNvSpPr txBox="1">
            <a:spLocks/>
          </p:cNvSpPr>
          <p:nvPr/>
        </p:nvSpPr>
        <p:spPr>
          <a:xfrm>
            <a:off x="998228" y="1360826"/>
            <a:ext cx="6801013" cy="2847294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Understand the core principles of DCTCP and Swift.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Ramp up and configure the NS-3 simulator.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Build a fat-tree topology 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Analyze the existing implementation of DCTCP 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Implement the Swift protocol within NS-3.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Design and run simulations under varying load levels and traffic patterns.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AEB4FC"/>
                </a:solidFill>
                <a:latin typeface="Montserrat" panose="00000500000000000000" pitchFamily="2" charset="0"/>
              </a:rPr>
              <a:t>Compare DCTCP and Swift performance across different scenarios.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sz="1200" dirty="0">
              <a:latin typeface="Montserrat" panose="00000500000000000000" pitchFamily="2" charset="0"/>
            </a:endParaRPr>
          </a:p>
        </p:txBody>
      </p:sp>
      <p:sp>
        <p:nvSpPr>
          <p:cNvPr id="6" name="כותרת 1">
            <a:extLst>
              <a:ext uri="{FF2B5EF4-FFF2-40B4-BE49-F238E27FC236}">
                <a16:creationId xmlns:a16="http://schemas.microsoft.com/office/drawing/2014/main" id="{84BFC7E8-7DE1-B2F9-9DD2-CB501259E261}"/>
              </a:ext>
            </a:extLst>
          </p:cNvPr>
          <p:cNvSpPr txBox="1">
            <a:spLocks/>
          </p:cNvSpPr>
          <p:nvPr/>
        </p:nvSpPr>
        <p:spPr>
          <a:xfrm>
            <a:off x="9601808" y="274638"/>
            <a:ext cx="8229600" cy="542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Goals</a:t>
            </a:r>
            <a:endParaRPr lang="he-IL" sz="2400" dirty="0"/>
          </a:p>
        </p:txBody>
      </p:sp>
      <p:sp>
        <p:nvSpPr>
          <p:cNvPr id="7" name="מציין מיקום תוכן 2">
            <a:extLst>
              <a:ext uri="{FF2B5EF4-FFF2-40B4-BE49-F238E27FC236}">
                <a16:creationId xmlns:a16="http://schemas.microsoft.com/office/drawing/2014/main" id="{17E4CA00-E37D-CCE1-404C-3CCBB30556D6}"/>
              </a:ext>
            </a:extLst>
          </p:cNvPr>
          <p:cNvSpPr txBox="1">
            <a:spLocks/>
          </p:cNvSpPr>
          <p:nvPr/>
        </p:nvSpPr>
        <p:spPr>
          <a:xfrm>
            <a:off x="10471856" y="1458856"/>
            <a:ext cx="2346167" cy="21649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rgbClr val="DEE0FE"/>
                </a:solidFill>
                <a:latin typeface="Montserrat" panose="00000500000000000000" pitchFamily="2" charset="0"/>
              </a:rPr>
              <a:t>Design and implement a comprehensive comparative performance analysis between SWIFT and DCTCP.</a:t>
            </a:r>
          </a:p>
          <a:p>
            <a:endParaRPr lang="he-IL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5173D3-8CDE-25DB-3453-89F91F5F08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019741"/>
              </p:ext>
            </p:extLst>
          </p:nvPr>
        </p:nvGraphicFramePr>
        <p:xfrm>
          <a:off x="15490638" y="1320142"/>
          <a:ext cx="4367463" cy="2847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t">
                <a:extLst>
                  <a:ext uri="{FF2B5EF4-FFF2-40B4-BE49-F238E27FC236}">
                    <a16:creationId xmlns:a16="http://schemas.microsoft.com/office/drawing/2014/main" id="{40E196EA-D1C9-0A20-5FFB-9ABAC1C8E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0622182"/>
                  </p:ext>
                </p:extLst>
              </p:nvPr>
            </p:nvGraphicFramePr>
            <p:xfrm rot="3435493">
              <a:off x="705758" y="1278449"/>
              <a:ext cx="632872" cy="450393"/>
            </p:xfrm>
            <a:graphic>
              <a:graphicData uri="http://schemas.microsoft.com/office/drawing/2017/model3d">
                <am3d:model3d r:embed="rId4">
                  <am3d:spPr>
                    <a:xfrm rot="3435493">
                      <a:off x="0" y="0"/>
                      <a:ext cx="632872" cy="450393"/>
                    </a:xfrm>
                    <a:prstGeom prst="rect">
                      <a:avLst/>
                    </a:prstGeom>
                  </am3d:spPr>
                  <am3d:camera>
                    <am3d:pos x="0" y="0" z="496951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222956" d="1000000"/>
                    <am3d:preTrans dx="-11827" dy="-42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80635" ay="2689114" az="139398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63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t">
                <a:extLst>
                  <a:ext uri="{FF2B5EF4-FFF2-40B4-BE49-F238E27FC236}">
                    <a16:creationId xmlns:a16="http://schemas.microsoft.com/office/drawing/2014/main" id="{40E196EA-D1C9-0A20-5FFB-9ABAC1C8E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3435493">
                <a:off x="705758" y="1278449"/>
                <a:ext cx="632872" cy="450393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595522E-8CA1-9248-55F1-F64F9036325B}"/>
              </a:ext>
            </a:extLst>
          </p:cNvPr>
          <p:cNvGrpSpPr/>
          <p:nvPr/>
        </p:nvGrpSpPr>
        <p:grpSpPr>
          <a:xfrm rot="10800000">
            <a:off x="-1298084" y="474965"/>
            <a:ext cx="2109134" cy="477644"/>
            <a:chOff x="4950940" y="796035"/>
            <a:chExt cx="1388034" cy="4776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78174E3-B73D-43A9-F6AB-61B30CB981A6}"/>
                </a:ext>
              </a:extLst>
            </p:cNvPr>
            <p:cNvSpPr/>
            <p:nvPr/>
          </p:nvSpPr>
          <p:spPr>
            <a:xfrm>
              <a:off x="4950940" y="796035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135A48B0-8947-04B6-8E84-43EC05E7DA1B}"/>
                </a:ext>
              </a:extLst>
            </p:cNvPr>
            <p:cNvSpPr/>
            <p:nvPr/>
          </p:nvSpPr>
          <p:spPr>
            <a:xfrm>
              <a:off x="5024639" y="796035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D995739-2B11-0D66-C3E1-B88FC19E472D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535151" y="7060321"/>
            <a:ext cx="230134" cy="260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879E28-9CDD-1D2B-A5C3-7028115D4DB0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7349299" y="7060321"/>
            <a:ext cx="185852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C2015-48C4-4AEE-FC55-BC5D926CDA7C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535151" y="7060321"/>
            <a:ext cx="0" cy="2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945C3E-65FF-688B-C157-E8CEAD554087}"/>
              </a:ext>
            </a:extLst>
          </p:cNvPr>
          <p:cNvSpPr txBox="1">
            <a:spLocks/>
          </p:cNvSpPr>
          <p:nvPr/>
        </p:nvSpPr>
        <p:spPr>
          <a:xfrm>
            <a:off x="-5784652" y="1617964"/>
            <a:ext cx="5201169" cy="174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ECN</a:t>
            </a:r>
            <a:r>
              <a:rPr lang="en-US" sz="1100" dirty="0"/>
              <a:t> marking at threshold </a:t>
            </a:r>
            <a:r>
              <a:rPr lang="en-US" sz="1100" b="1" dirty="0"/>
              <a:t>K</a:t>
            </a:r>
            <a:r>
              <a:rPr lang="en-US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Multi-bit feedback from ECN by tracking fraction of marked packets (α)-&gt;represents the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Window adjustment </a:t>
            </a:r>
            <a:r>
              <a:rPr lang="en-US" sz="1100" b="1" dirty="0"/>
              <a:t>proportional</a:t>
            </a:r>
            <a:r>
              <a:rPr lang="en-US" sz="1100" dirty="0"/>
              <a:t> to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Retains </a:t>
            </a:r>
            <a:r>
              <a:rPr lang="en-US" sz="1100" b="1" dirty="0"/>
              <a:t>TCP behaviors </a:t>
            </a:r>
          </a:p>
          <a:p>
            <a:pPr marL="0" indent="0">
              <a:lnSpc>
                <a:spcPct val="150000"/>
              </a:lnSpc>
            </a:pPr>
            <a:r>
              <a:rPr lang="en-US" sz="1100" dirty="0"/>
              <a:t>(slow start, additive increase, loss recovery).</a:t>
            </a:r>
          </a:p>
        </p:txBody>
      </p:sp>
      <p:pic>
        <p:nvPicPr>
          <p:cNvPr id="16" name="Picture 15" descr="A computer tower with a red strip&#10;&#10;AI-generated content may be incorrect.">
            <a:extLst>
              <a:ext uri="{FF2B5EF4-FFF2-40B4-BE49-F238E27FC236}">
                <a16:creationId xmlns:a16="http://schemas.microsoft.com/office/drawing/2014/main" id="{07174499-02C9-87EC-65F2-99449B8E86E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EE0F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36593" y="6633427"/>
            <a:ext cx="597117" cy="669122"/>
          </a:xfrm>
          <a:prstGeom prst="rect">
            <a:avLst/>
          </a:prstGeom>
        </p:spPr>
      </p:pic>
      <p:pic>
        <p:nvPicPr>
          <p:cNvPr id="17" name="Picture 16" descr="A computer tower with a black background&#10;&#10;AI-generated content may be incorrect.">
            <a:extLst>
              <a:ext uri="{FF2B5EF4-FFF2-40B4-BE49-F238E27FC236}">
                <a16:creationId xmlns:a16="http://schemas.microsoft.com/office/drawing/2014/main" id="{64AFAE9B-3BCE-C2F5-0BBD-C81F1E705F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5856" y="6681717"/>
            <a:ext cx="538591" cy="572542"/>
          </a:xfrm>
          <a:prstGeom prst="rect">
            <a:avLst/>
          </a:prstGeom>
        </p:spPr>
      </p:pic>
      <p:pic>
        <p:nvPicPr>
          <p:cNvPr id="18" name="Picture 17" descr="A computer tower with a blue strip&#10;&#10;AI-generated content may be incorrect.">
            <a:extLst>
              <a:ext uri="{FF2B5EF4-FFF2-40B4-BE49-F238E27FC236}">
                <a16:creationId xmlns:a16="http://schemas.microsoft.com/office/drawing/2014/main" id="{2140F6CC-E96C-E50A-8542-8AA082A8F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3252" y="6633427"/>
            <a:ext cx="603799" cy="6691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90037C8-4FF5-79D2-C5CC-1440907A35F3}"/>
              </a:ext>
            </a:extLst>
          </p:cNvPr>
          <p:cNvSpPr/>
          <p:nvPr/>
        </p:nvSpPr>
        <p:spPr>
          <a:xfrm>
            <a:off x="7400138" y="6702048"/>
            <a:ext cx="270026" cy="531881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1"/>
              </a:gs>
              <a:gs pos="63000">
                <a:schemeClr val="bg1"/>
              </a:gs>
            </a:gsLst>
            <a:lin ang="16200000" scaled="1"/>
          </a:gradFill>
          <a:ln w="349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5C4A23-9D58-821E-808C-4C0CD53C46F3}"/>
              </a:ext>
            </a:extLst>
          </p:cNvPr>
          <p:cNvSpPr/>
          <p:nvPr/>
        </p:nvSpPr>
        <p:spPr>
          <a:xfrm>
            <a:off x="7489431" y="6922268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DC74B2-BBF6-42FB-083F-716FC81EE11B}"/>
              </a:ext>
            </a:extLst>
          </p:cNvPr>
          <p:cNvSpPr/>
          <p:nvPr/>
        </p:nvSpPr>
        <p:spPr>
          <a:xfrm>
            <a:off x="7489431" y="6922268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2F6572-8296-0B20-EEA0-F7FF1894A177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7350737" y="6875655"/>
            <a:ext cx="184414" cy="52128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F92F9E3-2D58-F378-726D-8A1B1FD55AAD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7350737" y="6875655"/>
            <a:ext cx="184414" cy="115193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802377-744E-FC7B-B3C3-18C7076117B2}"/>
              </a:ext>
            </a:extLst>
          </p:cNvPr>
          <p:cNvSpPr txBox="1"/>
          <p:nvPr/>
        </p:nvSpPr>
        <p:spPr>
          <a:xfrm>
            <a:off x="7285724" y="687565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207C8A-2356-7DF1-6F95-5A3E128BA805}"/>
              </a:ext>
            </a:extLst>
          </p:cNvPr>
          <p:cNvSpPr txBox="1"/>
          <p:nvPr/>
        </p:nvSpPr>
        <p:spPr>
          <a:xfrm>
            <a:off x="7285724" y="687565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5CFB72-11CE-57E4-D224-72ACCD79F1D3}"/>
              </a:ext>
            </a:extLst>
          </p:cNvPr>
          <p:cNvSpPr txBox="1"/>
          <p:nvPr/>
        </p:nvSpPr>
        <p:spPr>
          <a:xfrm rot="5400000">
            <a:off x="7166300" y="6875655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ECN Mark (1bit)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01AA17-6F0F-6125-4B82-0795B35FF8A9}"/>
              </a:ext>
            </a:extLst>
          </p:cNvPr>
          <p:cNvSpPr txBox="1"/>
          <p:nvPr/>
        </p:nvSpPr>
        <p:spPr>
          <a:xfrm>
            <a:off x="7289731" y="6875655"/>
            <a:ext cx="4908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Receiver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6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3d.object.rotation.z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86753 -0.0003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8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FBED7-A8DE-FA33-B91C-EBBD11B5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B028DE-76B1-F805-EFF4-2704F4CBEA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2" y="918090"/>
            <a:ext cx="8928495" cy="69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LID4096" b="1" dirty="0">
                <a:solidFill>
                  <a:schemeClr val="bg1"/>
                </a:solidFill>
              </a:rPr>
              <a:t>Throughput &amp; Loss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LID4096" b="1" dirty="0">
                <a:solidFill>
                  <a:schemeClr val="bg1"/>
                </a:solidFill>
              </a:rPr>
              <a:t> </a:t>
            </a:r>
            <a:r>
              <a:rPr lang="en-GB" altLang="LID4096" sz="1200" dirty="0">
                <a:solidFill>
                  <a:schemeClr val="bg1"/>
                </a:solidFill>
              </a:rPr>
              <a:t>Swift (</a:t>
            </a:r>
            <a:r>
              <a:rPr lang="en-GB" altLang="LID4096" sz="1200" dirty="0" err="1">
                <a:solidFill>
                  <a:schemeClr val="bg1"/>
                </a:solidFill>
              </a:rPr>
              <a:t>baseRTT</a:t>
            </a:r>
            <a:r>
              <a:rPr lang="en-GB" altLang="LID4096" sz="1200" dirty="0">
                <a:solidFill>
                  <a:schemeClr val="bg1"/>
                </a:solidFill>
              </a:rPr>
              <a:t>) and DCTCP showed similar throughput. Swift had lower packet loss, DCTCP maintained lower delay.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226D52A-4EF4-2497-CC5F-C8D98D8685DF}"/>
              </a:ext>
            </a:extLst>
          </p:cNvPr>
          <p:cNvSpPr txBox="1">
            <a:spLocks/>
          </p:cNvSpPr>
          <p:nvPr/>
        </p:nvSpPr>
        <p:spPr>
          <a:xfrm>
            <a:off x="782850" y="556250"/>
            <a:ext cx="757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/>
              </a:buClr>
              <a:buSzPts val="2800"/>
              <a:buFont typeface="Montserrat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/>
                <a:sym typeface="Montserrat"/>
              </a:rPr>
              <a:t>Conclusions</a:t>
            </a:r>
            <a:endParaRPr kumimoji="0" lang="LID4096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9814D17-8052-326E-A398-4D3FBF209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2" y="1663044"/>
            <a:ext cx="8712990" cy="981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Alignment with Swift Paper</a:t>
            </a:r>
            <a:endParaRPr lang="en-GB" altLang="LID4096" b="1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LID4096" b="1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Results match Swift’s paper original claims on throughput and loss. However, delay improvements were not fully replicated in our setup.</a:t>
            </a:r>
            <a:endParaRPr lang="en-GB" altLang="LID4096" sz="1200" dirty="0">
              <a:solidFill>
                <a:schemeClr val="bg1"/>
              </a:solidFill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585CAF5-5C03-01DD-1A1E-AF0BF4AB9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2" y="2690768"/>
            <a:ext cx="8712990" cy="65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Importance of Parameter Tuning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sz="1200" dirty="0">
                <a:solidFill>
                  <a:schemeClr val="bg1"/>
                </a:solidFill>
              </a:rPr>
              <a:t>Performance is highly sensitive to </a:t>
            </a:r>
            <a:r>
              <a:rPr lang="en-GB" sz="1200" dirty="0" err="1">
                <a:solidFill>
                  <a:schemeClr val="bg1"/>
                </a:solidFill>
              </a:rPr>
              <a:t>min_cwnd</a:t>
            </a:r>
            <a:r>
              <a:rPr lang="en-GB" sz="1200" dirty="0">
                <a:solidFill>
                  <a:schemeClr val="bg1"/>
                </a:solidFill>
              </a:rPr>
              <a:t> &amp; target delay. Poor tuning leads to loss and instability.</a:t>
            </a:r>
            <a:endParaRPr lang="en-GB" altLang="LID4096" sz="1200" dirty="0">
              <a:solidFill>
                <a:schemeClr val="bg1"/>
              </a:solidFill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C636A539-E363-4E09-6400-EA19A993A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2" y="3349090"/>
            <a:ext cx="8712990" cy="93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Target Delay Trade-off</a:t>
            </a:r>
            <a:endParaRPr lang="en-GB" altLang="LID4096" b="1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LID4096" sz="1200" dirty="0">
                <a:solidFill>
                  <a:schemeClr val="bg1"/>
                </a:solidFill>
              </a:rPr>
              <a:t> Smaller delays reduce queuing and loss, larger ones boost throughput early but degrade performance under load. </a:t>
            </a:r>
            <a:r>
              <a:rPr lang="en-GB" altLang="LID4096" sz="1200" dirty="0" err="1">
                <a:solidFill>
                  <a:schemeClr val="bg1"/>
                </a:solidFill>
              </a:rPr>
              <a:t>baseRTT</a:t>
            </a:r>
            <a:r>
              <a:rPr lang="en-GB" altLang="LID4096" sz="1200" dirty="0">
                <a:solidFill>
                  <a:schemeClr val="bg1"/>
                </a:solidFill>
              </a:rPr>
              <a:t> provides a good balance.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86197577-1DBE-6691-8FFF-83B00C92E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2" y="4349860"/>
            <a:ext cx="8712990" cy="69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bg1"/>
                </a:solidFill>
              </a:rPr>
              <a:t> Overall Insight</a:t>
            </a:r>
            <a:endParaRPr lang="en-GB" altLang="LID4096" b="1" dirty="0">
              <a:solidFill>
                <a:schemeClr val="bg1"/>
              </a:solidFill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GB" altLang="LID4096" b="1" dirty="0">
                <a:solidFill>
                  <a:schemeClr val="bg1"/>
                </a:solidFill>
              </a:rPr>
              <a:t> </a:t>
            </a:r>
            <a:r>
              <a:rPr lang="en-GB" sz="1200" dirty="0">
                <a:solidFill>
                  <a:schemeClr val="bg1"/>
                </a:solidFill>
              </a:rPr>
              <a:t>Swift’s delay-based approach is promising, requires refined tuning of delay targets and pacing.</a:t>
            </a:r>
            <a:endParaRPr lang="en-GB" altLang="LID4096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5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53AD253-470A-6ED5-9549-4AF992170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5786" y="1341548"/>
            <a:ext cx="6677247" cy="5271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400" dirty="0"/>
              <a:t>Implemented Swift in NS-3 and uploaded it to GitHub to support the community.</a:t>
            </a:r>
          </a:p>
          <a:p>
            <a:pPr marL="127000" indent="0" algn="l"/>
            <a:endParaRPr lang="en-GB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dirty="0"/>
              <a:t>Fine-tuned Swift parameters for improved performance and stability.</a:t>
            </a:r>
          </a:p>
          <a:p>
            <a:pPr marL="127000" indent="0" algn="l"/>
            <a:endParaRPr lang="en-GB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dirty="0"/>
              <a:t>Developed automation tools to streamline simulation and result analysis.</a:t>
            </a:r>
          </a:p>
          <a:p>
            <a:pPr marL="127000" indent="0" algn="l"/>
            <a:endParaRPr lang="en-GB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dirty="0"/>
              <a:t>Built a solid base for future projects involving Swift and congestion control protocols.</a:t>
            </a:r>
          </a:p>
          <a:p>
            <a:pPr marL="127000" indent="0" algn="l"/>
            <a:endParaRPr lang="en-GB" sz="1400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dirty="0"/>
              <a:t>Compared a new, developing protocol (Swift) against an industry-established protocol (DCTCP).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409486-4080-E2A1-5C83-B85ACDC0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  <a:br>
              <a:rPr lang="en-US" dirty="0"/>
            </a:b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932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6A968-4154-6788-5747-BA35C0E8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633BD9A-A745-BF19-69BE-469FE119C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534" y="1412432"/>
            <a:ext cx="7446335" cy="1096852"/>
          </a:xfrm>
        </p:spPr>
        <p:txBody>
          <a:bodyPr/>
          <a:lstStyle/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Dynamic Target Delay</a:t>
            </a:r>
            <a:r>
              <a:rPr lang="en-GB" altLang="LID4096" sz="1200" dirty="0">
                <a:solidFill>
                  <a:schemeClr val="bg1"/>
                </a:solidFill>
              </a:rPr>
              <a:t> : </a:t>
            </a:r>
            <a:r>
              <a:rPr lang="LID4096" altLang="LID4096" sz="1200" dirty="0">
                <a:solidFill>
                  <a:schemeClr val="bg1"/>
                </a:solidFill>
              </a:rPr>
              <a:t>Explore adaptive switching between static (0.025s) and baseRTT</a:t>
            </a:r>
            <a:r>
              <a:rPr lang="en-GB" altLang="LID4096" sz="1200" dirty="0">
                <a:solidFill>
                  <a:schemeClr val="bg1"/>
                </a:solidFill>
              </a:rPr>
              <a:t> </a:t>
            </a:r>
            <a:r>
              <a:rPr lang="LID4096" altLang="LID4096" sz="1200" dirty="0">
                <a:solidFill>
                  <a:schemeClr val="bg1"/>
                </a:solidFill>
              </a:rPr>
              <a:t>based on</a:t>
            </a:r>
            <a:r>
              <a:rPr lang="en-GB" altLang="LID4096" sz="1200" dirty="0">
                <a:solidFill>
                  <a:schemeClr val="bg1"/>
                </a:solidFill>
              </a:rPr>
              <a:t> </a:t>
            </a:r>
            <a:r>
              <a:rPr lang="LID4096" altLang="LID4096" sz="1200" dirty="0">
                <a:solidFill>
                  <a:schemeClr val="bg1"/>
                </a:solidFill>
              </a:rPr>
              <a:t>congestion levels.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Hybrid Delay + ECN Signals</a:t>
            </a:r>
            <a:r>
              <a:rPr lang="en-GB" altLang="LID4096" sz="1200" b="1" dirty="0">
                <a:solidFill>
                  <a:schemeClr val="bg1"/>
                </a:solidFill>
              </a:rPr>
              <a:t> : </a:t>
            </a:r>
            <a:r>
              <a:rPr lang="LID4096" altLang="LID4096" sz="1200" dirty="0">
                <a:solidFill>
                  <a:schemeClr val="bg1"/>
                </a:solidFill>
              </a:rPr>
              <a:t>Combine ECN with delay-based signaling in Swift </a:t>
            </a:r>
            <a:r>
              <a:rPr lang="en-GB" altLang="LID4096" sz="1200" dirty="0">
                <a:solidFill>
                  <a:schemeClr val="bg1"/>
                </a:solidFill>
              </a:rPr>
              <a:t>.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LID4096" sz="1200" b="1" dirty="0">
                <a:solidFill>
                  <a:schemeClr val="bg1"/>
                </a:solidFill>
              </a:rPr>
              <a:t>Fairness</a:t>
            </a:r>
            <a:r>
              <a:rPr lang="en-GB" altLang="LID4096" sz="1200" dirty="0">
                <a:solidFill>
                  <a:schemeClr val="bg1"/>
                </a:solidFill>
              </a:rPr>
              <a:t> </a:t>
            </a:r>
            <a:r>
              <a:rPr lang="en-GB" altLang="LID4096" sz="1200" b="1" dirty="0">
                <a:solidFill>
                  <a:schemeClr val="bg1"/>
                </a:solidFill>
              </a:rPr>
              <a:t>Analysis:</a:t>
            </a:r>
            <a:r>
              <a:rPr lang="en-GB" altLang="LID4096" sz="1200" dirty="0">
                <a:solidFill>
                  <a:schemeClr val="bg1"/>
                </a:solidFill>
              </a:rPr>
              <a:t> </a:t>
            </a:r>
            <a:r>
              <a:rPr lang="LID4096" altLang="LID4096" sz="1200" dirty="0">
                <a:solidFill>
                  <a:schemeClr val="bg1"/>
                </a:solidFill>
              </a:rPr>
              <a:t>Conduct detailed fairness comparisons between Swift and DCTCP.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Parameter Auto-Tuning</a:t>
            </a:r>
            <a:r>
              <a:rPr lang="en-GB" altLang="LID4096" sz="1200" b="1" dirty="0">
                <a:solidFill>
                  <a:schemeClr val="bg1"/>
                </a:solidFill>
              </a:rPr>
              <a:t> : </a:t>
            </a:r>
            <a:r>
              <a:rPr lang="LID4096" altLang="LID4096" sz="1200" dirty="0">
                <a:solidFill>
                  <a:schemeClr val="bg1"/>
                </a:solidFill>
              </a:rPr>
              <a:t>Automate Swift's parameter tuning using adaptive or learning-based techniques</a:t>
            </a:r>
            <a:r>
              <a:rPr lang="en-GB" altLang="LID4096" sz="1200" dirty="0">
                <a:solidFill>
                  <a:schemeClr val="bg1"/>
                </a:solidFill>
              </a:rPr>
              <a:t>.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Larger-Scale Fat-Tree Topologies</a:t>
            </a:r>
            <a:r>
              <a:rPr lang="en-GB" altLang="LID4096" sz="1200" b="1" dirty="0">
                <a:solidFill>
                  <a:schemeClr val="bg1"/>
                </a:solidFill>
              </a:rPr>
              <a:t> </a:t>
            </a:r>
            <a:r>
              <a:rPr lang="en-GB" altLang="LID4096" sz="1200" dirty="0">
                <a:solidFill>
                  <a:schemeClr val="bg1"/>
                </a:solidFill>
              </a:rPr>
              <a:t>: </a:t>
            </a:r>
            <a:r>
              <a:rPr lang="LID4096" altLang="LID4096" sz="1200" dirty="0">
                <a:solidFill>
                  <a:schemeClr val="bg1"/>
                </a:solidFill>
              </a:rPr>
              <a:t>higher k values.</a:t>
            </a: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Window Behavior Insights</a:t>
            </a:r>
            <a:r>
              <a:rPr lang="en-GB" altLang="LID4096" sz="1200" b="1" dirty="0">
                <a:solidFill>
                  <a:schemeClr val="bg1"/>
                </a:solidFill>
              </a:rPr>
              <a:t> </a:t>
            </a:r>
            <a:r>
              <a:rPr lang="en-GB" altLang="LID4096" sz="1200" dirty="0">
                <a:solidFill>
                  <a:schemeClr val="bg1"/>
                </a:solidFill>
              </a:rPr>
              <a:t>: </a:t>
            </a:r>
            <a:r>
              <a:rPr lang="LID4096" altLang="LID4096" sz="1200" dirty="0">
                <a:solidFill>
                  <a:schemeClr val="bg1"/>
                </a:solidFill>
              </a:rPr>
              <a:t>Analyze congestion window dynamics </a:t>
            </a:r>
            <a:r>
              <a:rPr lang="en-GB" altLang="LID4096" sz="1200" dirty="0">
                <a:solidFill>
                  <a:schemeClr val="bg1"/>
                </a:solidFill>
              </a:rPr>
              <a:t>.</a:t>
            </a:r>
            <a:endParaRPr lang="LID4096" altLang="LID4096" sz="1200" dirty="0">
              <a:solidFill>
                <a:schemeClr val="bg1"/>
              </a:solidFill>
            </a:endParaRPr>
          </a:p>
          <a:p>
            <a:pPr marL="285750" indent="-28575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LID4096" altLang="LID4096" sz="1200" b="1" dirty="0">
                <a:solidFill>
                  <a:schemeClr val="bg1"/>
                </a:solidFill>
              </a:rPr>
              <a:t>Adaptive baseRTT Recalibration</a:t>
            </a:r>
            <a:r>
              <a:rPr lang="en-GB" altLang="LID4096" sz="1200" b="1" dirty="0">
                <a:solidFill>
                  <a:schemeClr val="bg1"/>
                </a:solidFill>
              </a:rPr>
              <a:t> </a:t>
            </a:r>
            <a:r>
              <a:rPr lang="en-GB" altLang="LID4096" sz="1200" dirty="0">
                <a:solidFill>
                  <a:schemeClr val="bg1"/>
                </a:solidFill>
              </a:rPr>
              <a:t>: </a:t>
            </a:r>
            <a:r>
              <a:rPr lang="LID4096" altLang="LID4096" sz="1200" dirty="0">
                <a:solidFill>
                  <a:schemeClr val="bg1"/>
                </a:solidFill>
              </a:rPr>
              <a:t>Periodically update baseRTT to reflect evolving congestion</a:t>
            </a:r>
            <a:r>
              <a:rPr lang="en-GB" altLang="LID4096" sz="1200" dirty="0">
                <a:solidFill>
                  <a:schemeClr val="bg1"/>
                </a:solidFill>
              </a:rPr>
              <a:t>.</a:t>
            </a:r>
            <a:endParaRPr lang="LID4096" altLang="LID4096" sz="1200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E1516-A022-46F9-98EB-37D323B2F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ysClr val="window" lastClr="FFFFFF"/>
              </a:buClr>
              <a:buSzPts val="2800"/>
              <a:buFont typeface="Montserrat"/>
              <a:buNone/>
              <a:tabLst/>
              <a:defRPr/>
            </a:pPr>
            <a:r>
              <a:rPr kumimoji="0" lang="en-GB" sz="28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ontserrat"/>
                <a:sym typeface="Montserrat"/>
              </a:rPr>
              <a:t>Future  work</a:t>
            </a:r>
            <a:endParaRPr kumimoji="0" lang="LID4096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603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riting on a chalkboard&#10;&#10;AI-generated content may be incorrect.">
            <a:extLst>
              <a:ext uri="{FF2B5EF4-FFF2-40B4-BE49-F238E27FC236}">
                <a16:creationId xmlns:a16="http://schemas.microsoft.com/office/drawing/2014/main" id="{BF12EBE6-9182-92E0-CBAE-A457913FDC6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"/>
            <a:ext cx="9187004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79361-50DA-17B1-352F-4420535D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0" y="1953250"/>
            <a:ext cx="7578300" cy="495600"/>
          </a:xfrm>
        </p:spPr>
        <p:txBody>
          <a:bodyPr/>
          <a:lstStyle/>
          <a:p>
            <a:r>
              <a:rPr lang="en-US" sz="4000" dirty="0"/>
              <a:t>Theoretical Background</a:t>
            </a:r>
            <a:endParaRPr lang="LID4096" sz="4000" dirty="0"/>
          </a:p>
        </p:txBody>
      </p:sp>
    </p:spTree>
    <p:extLst>
      <p:ext uri="{BB962C8B-B14F-4D97-AF65-F5344CB8AC3E}">
        <p14:creationId xmlns:p14="http://schemas.microsoft.com/office/powerpoint/2010/main" val="192165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4CC5EA-D9D8-09A4-EEA0-206936B3500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063726" y="1713981"/>
            <a:ext cx="460268" cy="7065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653486-B906-6DCF-CF06-EFEE5694CFD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7523994" y="1710278"/>
            <a:ext cx="371704" cy="7102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2514B9-DCFC-FEC0-894D-B00404635F0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537385" y="2655408"/>
            <a:ext cx="0" cy="71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D006703-C524-190E-F026-FB7283F09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24424" y="842144"/>
            <a:ext cx="3134521" cy="668325"/>
          </a:xfrm>
        </p:spPr>
        <p:txBody>
          <a:bodyPr anchor="ctr"/>
          <a:lstStyle/>
          <a:p>
            <a:pPr algn="ctr"/>
            <a:r>
              <a:rPr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Overview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2B0428-1CE1-8A54-473E-1390F7FA51B1}"/>
              </a:ext>
            </a:extLst>
          </p:cNvPr>
          <p:cNvSpPr txBox="1">
            <a:spLocks/>
          </p:cNvSpPr>
          <p:nvPr/>
        </p:nvSpPr>
        <p:spPr>
          <a:xfrm>
            <a:off x="1600732" y="1665749"/>
            <a:ext cx="5201169" cy="174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ECN</a:t>
            </a:r>
            <a:r>
              <a:rPr lang="en-US" sz="1100" dirty="0"/>
              <a:t> marking at threshold </a:t>
            </a:r>
            <a:r>
              <a:rPr lang="en-US" sz="1100" b="1" dirty="0"/>
              <a:t>K</a:t>
            </a:r>
            <a:r>
              <a:rPr lang="en-US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Multi-bit feedback from ECN by tracking fraction of marked packets (α)-&gt;represents the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Window adjustment </a:t>
            </a:r>
            <a:r>
              <a:rPr lang="en-US" sz="1100" b="1" dirty="0"/>
              <a:t>proportional</a:t>
            </a:r>
            <a:r>
              <a:rPr lang="en-US" sz="1100" dirty="0"/>
              <a:t> to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Retains </a:t>
            </a:r>
            <a:r>
              <a:rPr lang="en-US" sz="1100" b="1" dirty="0"/>
              <a:t>TCP behaviors </a:t>
            </a:r>
          </a:p>
          <a:p>
            <a:pPr marL="0" indent="0">
              <a:lnSpc>
                <a:spcPct val="150000"/>
              </a:lnSpc>
            </a:pPr>
            <a:r>
              <a:rPr lang="en-US" sz="1100" dirty="0"/>
              <a:t>(slow start, additive increase, loss recovery).</a:t>
            </a:r>
          </a:p>
        </p:txBody>
      </p:sp>
      <p:pic>
        <p:nvPicPr>
          <p:cNvPr id="3" name="Picture 2" descr="A computer tower with a red strip&#10;&#10;AI-generated content may be incorrect.">
            <a:extLst>
              <a:ext uri="{FF2B5EF4-FFF2-40B4-BE49-F238E27FC236}">
                <a16:creationId xmlns:a16="http://schemas.microsoft.com/office/drawing/2014/main" id="{E553A4ED-E33C-09A3-63D7-AC9B1EC448C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EE0F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716655" y="1140269"/>
            <a:ext cx="597117" cy="669122"/>
          </a:xfrm>
          <a:prstGeom prst="rect">
            <a:avLst/>
          </a:prstGeom>
        </p:spPr>
      </p:pic>
      <p:pic>
        <p:nvPicPr>
          <p:cNvPr id="5" name="Picture 4" descr="A computer tower with a black background&#10;&#10;AI-generated content may be incorrect.">
            <a:extLst>
              <a:ext uri="{FF2B5EF4-FFF2-40B4-BE49-F238E27FC236}">
                <a16:creationId xmlns:a16="http://schemas.microsoft.com/office/drawing/2014/main" id="{629AA96E-1AB1-B45C-B8D4-54200DF66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167" y="3085662"/>
            <a:ext cx="538591" cy="572542"/>
          </a:xfrm>
          <a:prstGeom prst="rect">
            <a:avLst/>
          </a:prstGeom>
        </p:spPr>
      </p:pic>
      <p:pic>
        <p:nvPicPr>
          <p:cNvPr id="10" name="Picture 9" descr="A computer tower with a blue strip&#10;&#10;AI-generated content may be incorrect.">
            <a:extLst>
              <a:ext uri="{FF2B5EF4-FFF2-40B4-BE49-F238E27FC236}">
                <a16:creationId xmlns:a16="http://schemas.microsoft.com/office/drawing/2014/main" id="{3406CC40-2434-A2FB-1372-09CFDBA05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63" y="1140269"/>
            <a:ext cx="603799" cy="6691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F122D9-CCA6-4A26-E475-880EC074295A}"/>
              </a:ext>
            </a:extLst>
          </p:cNvPr>
          <p:cNvSpPr/>
          <p:nvPr/>
        </p:nvSpPr>
        <p:spPr>
          <a:xfrm>
            <a:off x="7388981" y="2420509"/>
            <a:ext cx="270026" cy="531881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1"/>
              </a:gs>
              <a:gs pos="63000">
                <a:schemeClr val="bg1"/>
              </a:gs>
            </a:gsLst>
            <a:lin ang="16200000" scaled="1"/>
          </a:gradFill>
          <a:ln w="349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8177AC-6FF5-4FA5-6009-64B4123B6F5F}"/>
              </a:ext>
            </a:extLst>
          </p:cNvPr>
          <p:cNvSpPr/>
          <p:nvPr/>
        </p:nvSpPr>
        <p:spPr>
          <a:xfrm>
            <a:off x="7523994" y="2451229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263A50-8DF7-4B81-7CEB-0E2EAFF2500C}"/>
              </a:ext>
            </a:extLst>
          </p:cNvPr>
          <p:cNvSpPr/>
          <p:nvPr/>
        </p:nvSpPr>
        <p:spPr>
          <a:xfrm>
            <a:off x="7523994" y="2577359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66B4A66-EDE5-4E69-0DA6-824F65C2445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7615434" y="2496949"/>
            <a:ext cx="368828" cy="80410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03AC19-AFDB-D67D-EB89-258939AF5661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7615434" y="2577359"/>
            <a:ext cx="368828" cy="45720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E5E32C-AF4F-A04F-6B4B-64A212D8A140}"/>
              </a:ext>
            </a:extLst>
          </p:cNvPr>
          <p:cNvSpPr txBox="1"/>
          <p:nvPr/>
        </p:nvSpPr>
        <p:spPr>
          <a:xfrm>
            <a:off x="6734304" y="1017687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DD2E0-1F33-CBB7-61CA-8AC8A6B6044B}"/>
              </a:ext>
            </a:extLst>
          </p:cNvPr>
          <p:cNvSpPr txBox="1"/>
          <p:nvPr/>
        </p:nvSpPr>
        <p:spPr>
          <a:xfrm>
            <a:off x="7552708" y="1021534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F014A8-8B57-F477-6946-B48919477C2E}"/>
              </a:ext>
            </a:extLst>
          </p:cNvPr>
          <p:cNvSpPr txBox="1"/>
          <p:nvPr/>
        </p:nvSpPr>
        <p:spPr>
          <a:xfrm rot="5400000">
            <a:off x="7737069" y="2507886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ECN Mark (1bit)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68D32E-D769-7D99-1E8B-BB277A157276}"/>
              </a:ext>
            </a:extLst>
          </p:cNvPr>
          <p:cNvSpPr txBox="1"/>
          <p:nvPr/>
        </p:nvSpPr>
        <p:spPr>
          <a:xfrm>
            <a:off x="7366006" y="3658204"/>
            <a:ext cx="4908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Receiver</a:t>
            </a:r>
          </a:p>
        </p:txBody>
      </p:sp>
      <p:grpSp>
        <p:nvGrpSpPr>
          <p:cNvPr id="41" name="Google Shape;1254;p36">
            <a:extLst>
              <a:ext uri="{FF2B5EF4-FFF2-40B4-BE49-F238E27FC236}">
                <a16:creationId xmlns:a16="http://schemas.microsoft.com/office/drawing/2014/main" id="{86F0B5F4-93EA-7C93-5417-1ACC7D03AC0E}"/>
              </a:ext>
            </a:extLst>
          </p:cNvPr>
          <p:cNvGrpSpPr/>
          <p:nvPr/>
        </p:nvGrpSpPr>
        <p:grpSpPr>
          <a:xfrm>
            <a:off x="1528762" y="1444748"/>
            <a:ext cx="4926067" cy="169740"/>
            <a:chOff x="369197" y="1069304"/>
            <a:chExt cx="7521900" cy="192184"/>
          </a:xfrm>
        </p:grpSpPr>
        <p:grpSp>
          <p:nvGrpSpPr>
            <p:cNvPr id="42" name="Google Shape;1255;p36">
              <a:extLst>
                <a:ext uri="{FF2B5EF4-FFF2-40B4-BE49-F238E27FC236}">
                  <a16:creationId xmlns:a16="http://schemas.microsoft.com/office/drawing/2014/main" id="{9FFE03A2-9C80-66C6-B522-B33BDF3EA0D8}"/>
                </a:ext>
              </a:extLst>
            </p:cNvPr>
            <p:cNvGrpSpPr/>
            <p:nvPr/>
          </p:nvGrpSpPr>
          <p:grpSpPr>
            <a:xfrm>
              <a:off x="369197" y="1069304"/>
              <a:ext cx="7464900" cy="192184"/>
              <a:chOff x="1801697" y="1069304"/>
              <a:chExt cx="7464900" cy="192184"/>
            </a:xfrm>
          </p:grpSpPr>
          <p:sp>
            <p:nvSpPr>
              <p:cNvPr id="44" name="Google Shape;1256;p36">
                <a:extLst>
                  <a:ext uri="{FF2B5EF4-FFF2-40B4-BE49-F238E27FC236}">
                    <a16:creationId xmlns:a16="http://schemas.microsoft.com/office/drawing/2014/main" id="{7AFBD882-FD9A-2E0E-CBF6-E1E5DF8D1D2B}"/>
                  </a:ext>
                </a:extLst>
              </p:cNvPr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5" name="Google Shape;1257;p36">
                <a:extLst>
                  <a:ext uri="{FF2B5EF4-FFF2-40B4-BE49-F238E27FC236}">
                    <a16:creationId xmlns:a16="http://schemas.microsoft.com/office/drawing/2014/main" id="{97C6B2F7-E4DB-0821-2517-58EDAADDC961}"/>
                  </a:ext>
                </a:extLst>
              </p:cNvPr>
              <p:cNvCxnSpPr>
                <a:stCxn id="43" idx="6"/>
                <a:endCxn id="46" idx="2"/>
              </p:cNvCxnSpPr>
              <p:nvPr/>
            </p:nvCxnSpPr>
            <p:spPr>
              <a:xfrm rot="10800000">
                <a:off x="1858697" y="1164492"/>
                <a:ext cx="74079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" name="Google Shape;1259;p36">
                <a:extLst>
                  <a:ext uri="{FF2B5EF4-FFF2-40B4-BE49-F238E27FC236}">
                    <a16:creationId xmlns:a16="http://schemas.microsoft.com/office/drawing/2014/main" id="{CDE6F61A-0F81-AA96-6488-3DEA4F241823}"/>
                  </a:ext>
                </a:extLst>
              </p:cNvPr>
              <p:cNvSpPr/>
              <p:nvPr/>
            </p:nvSpPr>
            <p:spPr>
              <a:xfrm flipH="1">
                <a:off x="18016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" name="Google Shape;1258;p36">
              <a:extLst>
                <a:ext uri="{FF2B5EF4-FFF2-40B4-BE49-F238E27FC236}">
                  <a16:creationId xmlns:a16="http://schemas.microsoft.com/office/drawing/2014/main" id="{00664101-261F-A0C9-64EE-39AB843D975C}"/>
                </a:ext>
              </a:extLst>
            </p:cNvPr>
            <p:cNvSpPr/>
            <p:nvPr/>
          </p:nvSpPr>
          <p:spPr>
            <a:xfrm flipH="1">
              <a:off x="78340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11786F53-A8A8-2A7C-8996-F9F4A908F345}"/>
              </a:ext>
            </a:extLst>
          </p:cNvPr>
          <p:cNvSpPr/>
          <p:nvPr/>
        </p:nvSpPr>
        <p:spPr>
          <a:xfrm rot="10800000">
            <a:off x="-250880" y="878276"/>
            <a:ext cx="1997148" cy="585284"/>
          </a:xfrm>
          <a:prstGeom prst="rect">
            <a:avLst/>
          </a:prstGeom>
          <a:solidFill>
            <a:srgbClr val="02063C">
              <a:alpha val="5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7234088-10B9-C766-873A-578EAAB8283B}"/>
              </a:ext>
            </a:extLst>
          </p:cNvPr>
          <p:cNvSpPr/>
          <p:nvPr/>
        </p:nvSpPr>
        <p:spPr>
          <a:xfrm rot="10800000">
            <a:off x="-362866" y="878276"/>
            <a:ext cx="1997148" cy="5852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כותרת 1">
            <a:extLst>
              <a:ext uri="{FF2B5EF4-FFF2-40B4-BE49-F238E27FC236}">
                <a16:creationId xmlns:a16="http://schemas.microsoft.com/office/drawing/2014/main" id="{AF542973-851C-F6E8-E6A4-5B332FB21E05}"/>
              </a:ext>
            </a:extLst>
          </p:cNvPr>
          <p:cNvSpPr txBox="1">
            <a:spLocks/>
          </p:cNvSpPr>
          <p:nvPr/>
        </p:nvSpPr>
        <p:spPr>
          <a:xfrm>
            <a:off x="-4213827" y="729620"/>
            <a:ext cx="4071769" cy="417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Montserrat"/>
              <a:buNone/>
              <a:defRPr sz="2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 Black"/>
              <a:buNone/>
              <a:defRPr sz="4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Algorithm</a:t>
            </a:r>
            <a:endParaRPr lang="he-IL" dirty="0"/>
          </a:p>
        </p:txBody>
      </p:sp>
      <p:sp>
        <p:nvSpPr>
          <p:cNvPr id="51" name="מציין מיקום תוכן 2">
            <a:extLst>
              <a:ext uri="{FF2B5EF4-FFF2-40B4-BE49-F238E27FC236}">
                <a16:creationId xmlns:a16="http://schemas.microsoft.com/office/drawing/2014/main" id="{7C7F26DF-79BF-C2A3-4B74-ECE9B2F581D2}"/>
              </a:ext>
            </a:extLst>
          </p:cNvPr>
          <p:cNvSpPr txBox="1">
            <a:spLocks/>
          </p:cNvSpPr>
          <p:nvPr/>
        </p:nvSpPr>
        <p:spPr>
          <a:xfrm>
            <a:off x="-6248030" y="1399057"/>
            <a:ext cx="5564776" cy="244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Switches mark incoming packets with </a:t>
            </a:r>
            <a:r>
              <a:rPr lang="en-US" sz="1100" b="1" dirty="0">
                <a:solidFill>
                  <a:schemeClr val="bg1"/>
                </a:solidFill>
              </a:rPr>
              <a:t>CE</a:t>
            </a:r>
            <a:r>
              <a:rPr lang="en-US" sz="1100" dirty="0">
                <a:solidFill>
                  <a:schemeClr val="bg1"/>
                </a:solidFill>
              </a:rPr>
              <a:t> when queue occupancy exceeds parameter </a:t>
            </a:r>
            <a:r>
              <a:rPr lang="en-US" sz="1100" b="1" dirty="0">
                <a:solidFill>
                  <a:schemeClr val="bg1"/>
                </a:solidFill>
              </a:rPr>
              <a:t>K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The Receiver </a:t>
            </a:r>
            <a:r>
              <a:rPr lang="en-US" sz="1100" dirty="0">
                <a:solidFill>
                  <a:schemeClr val="bg1"/>
                </a:solidFill>
              </a:rPr>
              <a:t>Sets the </a:t>
            </a:r>
            <a:r>
              <a:rPr lang="en-US" sz="1100" b="1" dirty="0">
                <a:solidFill>
                  <a:schemeClr val="bg1"/>
                </a:solidFill>
              </a:rPr>
              <a:t>ECN-Echo</a:t>
            </a:r>
            <a:r>
              <a:rPr lang="en-US" sz="1100" dirty="0">
                <a:solidFill>
                  <a:schemeClr val="bg1"/>
                </a:solidFill>
              </a:rPr>
              <a:t> flag in ACKs to notify the sender of congestion until the sender acknowledges with a </a:t>
            </a:r>
            <a:r>
              <a:rPr lang="en-US" sz="1100" b="1" dirty="0">
                <a:solidFill>
                  <a:schemeClr val="bg1"/>
                </a:solidFill>
              </a:rPr>
              <a:t>CWR </a:t>
            </a:r>
            <a:r>
              <a:rPr lang="en-US" sz="1100" dirty="0">
                <a:solidFill>
                  <a:schemeClr val="bg1"/>
                </a:solidFill>
              </a:rPr>
              <a:t>flag.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The receiver aims to reflect the </a:t>
            </a:r>
            <a:r>
              <a:rPr lang="en-US" sz="1100" b="1" dirty="0">
                <a:solidFill>
                  <a:schemeClr val="bg1"/>
                </a:solidFill>
              </a:rPr>
              <a:t>exact pattern of marked packets</a:t>
            </a:r>
            <a:r>
              <a:rPr lang="en-US" sz="1100" dirty="0">
                <a:solidFill>
                  <a:schemeClr val="bg1"/>
                </a:solidFill>
              </a:rPr>
              <a:t>, enabling accurate estimation of congestion at the sender.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The sender computes </a:t>
            </a:r>
            <a:r>
              <a:rPr lang="en-US" sz="1100" b="1" dirty="0">
                <a:solidFill>
                  <a:schemeClr val="bg1"/>
                </a:solidFill>
              </a:rPr>
              <a:t>α</a:t>
            </a:r>
            <a:r>
              <a:rPr lang="en-US" sz="1100" dirty="0">
                <a:solidFill>
                  <a:schemeClr val="bg1"/>
                </a:solidFill>
              </a:rPr>
              <a:t> (fraction of marked packets) and adjusts the </a:t>
            </a:r>
            <a:r>
              <a:rPr lang="en-US" sz="1100" dirty="0" err="1">
                <a:solidFill>
                  <a:schemeClr val="bg1"/>
                </a:solidFill>
              </a:rPr>
              <a:t>cwnd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proportionally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Larger α → more aggressive window reduction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Smaller α → gentler adjustment</a:t>
            </a:r>
          </a:p>
          <a:p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17858A0-E652-6CF9-E429-80BFBCD40966}"/>
              </a:ext>
            </a:extLst>
          </p:cNvPr>
          <p:cNvGrpSpPr/>
          <p:nvPr/>
        </p:nvGrpSpPr>
        <p:grpSpPr>
          <a:xfrm>
            <a:off x="10634102" y="2196664"/>
            <a:ext cx="3716357" cy="743302"/>
            <a:chOff x="6241500" y="2140862"/>
            <a:chExt cx="3716357" cy="74330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F1440C9-C2F2-D4B5-D1A2-D0A8A3E5A446}"/>
                </a:ext>
              </a:extLst>
            </p:cNvPr>
            <p:cNvSpPr/>
            <p:nvPr/>
          </p:nvSpPr>
          <p:spPr>
            <a:xfrm>
              <a:off x="6241500" y="2140862"/>
              <a:ext cx="3716357" cy="743302"/>
            </a:xfrm>
            <a:prstGeom prst="roundRect">
              <a:avLst>
                <a:gd name="adj" fmla="val 397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876C914-2BA8-5057-993F-7347DAF248F5}"/>
                </a:ext>
              </a:extLst>
            </p:cNvPr>
            <p:cNvGrpSpPr/>
            <p:nvPr/>
          </p:nvGrpSpPr>
          <p:grpSpPr>
            <a:xfrm>
              <a:off x="6604377" y="2140862"/>
              <a:ext cx="1963270" cy="430887"/>
              <a:chOff x="3184264" y="3958877"/>
              <a:chExt cx="1963270" cy="430887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891A05F-29D6-2141-E0DA-E8C14EC98E73}"/>
                  </a:ext>
                </a:extLst>
              </p:cNvPr>
              <p:cNvSpPr txBox="1"/>
              <p:nvPr/>
            </p:nvSpPr>
            <p:spPr>
              <a:xfrm>
                <a:off x="3184264" y="3958877"/>
                <a:ext cx="19632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α   (1-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g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) x α + 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g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x 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F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F327278A-7F09-7CEC-C4FC-2A50ED038602}"/>
                  </a:ext>
                </a:extLst>
              </p:cNvPr>
              <p:cNvCxnSpPr/>
              <p:nvPr/>
            </p:nvCxnSpPr>
            <p:spPr>
              <a:xfrm flipH="1">
                <a:off x="3371850" y="4229100"/>
                <a:ext cx="1306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C8DCB60-228E-E684-50E3-F7B13DEBF55E}"/>
                </a:ext>
              </a:extLst>
            </p:cNvPr>
            <p:cNvGrpSpPr/>
            <p:nvPr/>
          </p:nvGrpSpPr>
          <p:grpSpPr>
            <a:xfrm>
              <a:off x="6392017" y="2414866"/>
              <a:ext cx="2167666" cy="430887"/>
              <a:chOff x="2979868" y="4266591"/>
              <a:chExt cx="2167666" cy="430887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8C356AF-3F71-8608-6768-D61FAC6D3527}"/>
                  </a:ext>
                </a:extLst>
              </p:cNvPr>
              <p:cNvSpPr txBox="1"/>
              <p:nvPr/>
            </p:nvSpPr>
            <p:spPr>
              <a:xfrm>
                <a:off x="2979868" y="4266591"/>
                <a:ext cx="21676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cwnd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   </a:t>
                </a:r>
                <a:r>
                  <a:rPr lang="en-US" sz="2200" dirty="0" err="1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cwnd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x (1- α / 2)</a:t>
                </a:r>
                <a:endParaRPr lang="en-US" dirty="0">
                  <a:solidFill>
                    <a:srgbClr val="02063C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endParaRPr>
              </a:p>
            </p:txBody>
          </p: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1F7667CE-D822-BE8B-37E6-80C9831CD91A}"/>
                  </a:ext>
                </a:extLst>
              </p:cNvPr>
              <p:cNvCxnSpPr/>
              <p:nvPr/>
            </p:nvCxnSpPr>
            <p:spPr>
              <a:xfrm flipH="1">
                <a:off x="3477986" y="4529336"/>
                <a:ext cx="1306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8675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4.93827E-6 L 0.33542 -0.00031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7" name="Google Shape;1447;p42"/>
          <p:cNvGrpSpPr/>
          <p:nvPr/>
        </p:nvGrpSpPr>
        <p:grpSpPr>
          <a:xfrm>
            <a:off x="1611150" y="1050283"/>
            <a:ext cx="5921700" cy="192184"/>
            <a:chOff x="902597" y="1069304"/>
            <a:chExt cx="5921700" cy="192184"/>
          </a:xfrm>
        </p:grpSpPr>
        <p:grpSp>
          <p:nvGrpSpPr>
            <p:cNvPr id="1448" name="Google Shape;1448;p42"/>
            <p:cNvGrpSpPr/>
            <p:nvPr/>
          </p:nvGrpSpPr>
          <p:grpSpPr>
            <a:xfrm>
              <a:off x="902597" y="1069304"/>
              <a:ext cx="5864700" cy="192184"/>
              <a:chOff x="2335097" y="1069304"/>
              <a:chExt cx="5864700" cy="192184"/>
            </a:xfrm>
          </p:grpSpPr>
          <p:sp>
            <p:nvSpPr>
              <p:cNvPr id="1449" name="Google Shape;1449;p42"/>
              <p:cNvSpPr/>
              <p:nvPr/>
            </p:nvSpPr>
            <p:spPr>
              <a:xfrm rot="-2700000" flipH="1">
                <a:off x="59558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0" name="Google Shape;1450;p42"/>
              <p:cNvCxnSpPr>
                <a:stCxn id="1451" idx="6"/>
                <a:endCxn id="1452" idx="2"/>
              </p:cNvCxnSpPr>
              <p:nvPr/>
            </p:nvCxnSpPr>
            <p:spPr>
              <a:xfrm rot="10800000">
                <a:off x="2392097" y="1164492"/>
                <a:ext cx="58077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52" name="Google Shape;1452;p42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1" name="Google Shape;1451;p42"/>
            <p:cNvSpPr/>
            <p:nvPr/>
          </p:nvSpPr>
          <p:spPr>
            <a:xfrm flipH="1">
              <a:off x="6767297" y="1136892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כותרת 1">
            <a:extLst>
              <a:ext uri="{FF2B5EF4-FFF2-40B4-BE49-F238E27FC236}">
                <a16:creationId xmlns:a16="http://schemas.microsoft.com/office/drawing/2014/main" id="{625CCE7E-E4DF-C352-2895-037EDD92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927" y="680406"/>
            <a:ext cx="4071769" cy="41747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Algorithm</a:t>
            </a:r>
            <a:endParaRPr lang="he-IL" dirty="0"/>
          </a:p>
        </p:txBody>
      </p:sp>
      <p:sp>
        <p:nvSpPr>
          <p:cNvPr id="29" name="מציין מיקום תוכן 2">
            <a:extLst>
              <a:ext uri="{FF2B5EF4-FFF2-40B4-BE49-F238E27FC236}">
                <a16:creationId xmlns:a16="http://schemas.microsoft.com/office/drawing/2014/main" id="{EB3C3511-9E29-04FE-703D-BB755B82539B}"/>
              </a:ext>
            </a:extLst>
          </p:cNvPr>
          <p:cNvSpPr txBox="1">
            <a:spLocks/>
          </p:cNvSpPr>
          <p:nvPr/>
        </p:nvSpPr>
        <p:spPr>
          <a:xfrm>
            <a:off x="676724" y="1349843"/>
            <a:ext cx="5564776" cy="244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Switches mark incoming packets with </a:t>
            </a:r>
            <a:r>
              <a:rPr lang="en-US" sz="1100" b="1" dirty="0">
                <a:solidFill>
                  <a:schemeClr val="bg1"/>
                </a:solidFill>
              </a:rPr>
              <a:t>CE</a:t>
            </a:r>
            <a:r>
              <a:rPr lang="en-US" sz="1100" dirty="0">
                <a:solidFill>
                  <a:schemeClr val="bg1"/>
                </a:solidFill>
              </a:rPr>
              <a:t> when queue occupancy exceeds parameter </a:t>
            </a:r>
            <a:r>
              <a:rPr lang="en-US" sz="1100" b="1" dirty="0">
                <a:solidFill>
                  <a:schemeClr val="bg1"/>
                </a:solidFill>
              </a:rPr>
              <a:t>K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The Receiver </a:t>
            </a:r>
            <a:r>
              <a:rPr lang="en-US" sz="1100" dirty="0">
                <a:solidFill>
                  <a:schemeClr val="bg1"/>
                </a:solidFill>
              </a:rPr>
              <a:t>Sets the </a:t>
            </a:r>
            <a:r>
              <a:rPr lang="en-US" sz="1100" b="1" dirty="0">
                <a:solidFill>
                  <a:schemeClr val="bg1"/>
                </a:solidFill>
              </a:rPr>
              <a:t>ECN-Echo</a:t>
            </a:r>
            <a:r>
              <a:rPr lang="en-US" sz="1100" dirty="0">
                <a:solidFill>
                  <a:schemeClr val="bg1"/>
                </a:solidFill>
              </a:rPr>
              <a:t> flag in ACKs to notify the sender of congestion until the sender acknowledges with a </a:t>
            </a:r>
            <a:r>
              <a:rPr lang="en-US" sz="1100" b="1" dirty="0">
                <a:solidFill>
                  <a:schemeClr val="bg1"/>
                </a:solidFill>
              </a:rPr>
              <a:t>CWR </a:t>
            </a:r>
            <a:r>
              <a:rPr lang="en-US" sz="1100" dirty="0">
                <a:solidFill>
                  <a:schemeClr val="bg1"/>
                </a:solidFill>
              </a:rPr>
              <a:t>flag.</a:t>
            </a:r>
          </a:p>
          <a:p>
            <a:pPr>
              <a:lnSpc>
                <a:spcPct val="16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The sender computes </a:t>
            </a:r>
            <a:r>
              <a:rPr lang="en-US" sz="1100" b="1" dirty="0">
                <a:solidFill>
                  <a:schemeClr val="bg1"/>
                </a:solidFill>
              </a:rPr>
              <a:t>α</a:t>
            </a:r>
            <a:r>
              <a:rPr lang="en-US" sz="1100" dirty="0">
                <a:solidFill>
                  <a:schemeClr val="bg1"/>
                </a:solidFill>
              </a:rPr>
              <a:t> (fraction of marked packets) and adjusts the </a:t>
            </a:r>
            <a:r>
              <a:rPr lang="en-US" sz="1100" dirty="0" err="1">
                <a:solidFill>
                  <a:schemeClr val="bg1"/>
                </a:solidFill>
              </a:rPr>
              <a:t>cwnd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proportionally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Larger α → more aggressive window reduction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Smaller α → gentler adjustment</a:t>
            </a:r>
          </a:p>
          <a:p>
            <a:endParaRPr lang="he-IL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675282-AA4D-3C9D-C2A2-73C6E553E3A3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535151" y="7060321"/>
            <a:ext cx="230134" cy="26093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CD95DA-6A50-298C-23F1-2ECCA7E45654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349299" y="7060321"/>
            <a:ext cx="185852" cy="262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BFA30E-59BE-2575-8B0D-2B3D801B6681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7535151" y="7060321"/>
            <a:ext cx="0" cy="26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omputer tower with a red strip&#10;&#10;AI-generated content may be incorrect.">
            <a:extLst>
              <a:ext uri="{FF2B5EF4-FFF2-40B4-BE49-F238E27FC236}">
                <a16:creationId xmlns:a16="http://schemas.microsoft.com/office/drawing/2014/main" id="{DFC2BE6E-B15D-5792-4C5F-8D5B23D20C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EE0F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236593" y="6633427"/>
            <a:ext cx="597117" cy="669122"/>
          </a:xfrm>
          <a:prstGeom prst="rect">
            <a:avLst/>
          </a:prstGeom>
        </p:spPr>
      </p:pic>
      <p:pic>
        <p:nvPicPr>
          <p:cNvPr id="18" name="Picture 17" descr="A computer tower with a black background&#10;&#10;AI-generated content may be incorrect.">
            <a:extLst>
              <a:ext uri="{FF2B5EF4-FFF2-40B4-BE49-F238E27FC236}">
                <a16:creationId xmlns:a16="http://schemas.microsoft.com/office/drawing/2014/main" id="{BD957120-C263-1A3D-0C01-F3247C5A6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856" y="6681717"/>
            <a:ext cx="538591" cy="572542"/>
          </a:xfrm>
          <a:prstGeom prst="rect">
            <a:avLst/>
          </a:prstGeom>
        </p:spPr>
      </p:pic>
      <p:pic>
        <p:nvPicPr>
          <p:cNvPr id="19" name="Picture 18" descr="A computer tower with a blue strip&#10;&#10;AI-generated content may be incorrect.">
            <a:extLst>
              <a:ext uri="{FF2B5EF4-FFF2-40B4-BE49-F238E27FC236}">
                <a16:creationId xmlns:a16="http://schemas.microsoft.com/office/drawing/2014/main" id="{80B8BB4C-CD3C-D07F-7330-9CFF7332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252" y="6633427"/>
            <a:ext cx="603799" cy="6691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21A9635-374D-1ADC-6AAE-0DDB68D8BE7F}"/>
              </a:ext>
            </a:extLst>
          </p:cNvPr>
          <p:cNvSpPr/>
          <p:nvPr/>
        </p:nvSpPr>
        <p:spPr>
          <a:xfrm>
            <a:off x="7400138" y="6702048"/>
            <a:ext cx="270026" cy="531881"/>
          </a:xfrm>
          <a:prstGeom prst="rect">
            <a:avLst/>
          </a:prstGeom>
          <a:gradFill>
            <a:gsLst>
              <a:gs pos="0">
                <a:schemeClr val="accent4">
                  <a:lumMod val="67000"/>
                </a:schemeClr>
              </a:gs>
              <a:gs pos="48000">
                <a:schemeClr val="accent1"/>
              </a:gs>
              <a:gs pos="63000">
                <a:schemeClr val="bg1"/>
              </a:gs>
            </a:gsLst>
            <a:lin ang="16200000" scaled="1"/>
          </a:gradFill>
          <a:ln w="3492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49FA4A-90A4-88CB-4E3C-A2CDAE3246C5}"/>
              </a:ext>
            </a:extLst>
          </p:cNvPr>
          <p:cNvSpPr/>
          <p:nvPr/>
        </p:nvSpPr>
        <p:spPr>
          <a:xfrm>
            <a:off x="7489431" y="6922268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79B925B-9EC9-0D04-6E57-01B41C7CB4EB}"/>
              </a:ext>
            </a:extLst>
          </p:cNvPr>
          <p:cNvSpPr/>
          <p:nvPr/>
        </p:nvSpPr>
        <p:spPr>
          <a:xfrm>
            <a:off x="7489431" y="6922268"/>
            <a:ext cx="91440" cy="91440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E5F229-D029-3032-553B-6D7FAE4C8297}"/>
              </a:ext>
            </a:extLst>
          </p:cNvPr>
          <p:cNvCxnSpPr>
            <a:cxnSpLocks/>
            <a:stCxn id="32" idx="0"/>
          </p:cNvCxnSpPr>
          <p:nvPr/>
        </p:nvCxnSpPr>
        <p:spPr>
          <a:xfrm flipH="1">
            <a:off x="7350737" y="6875655"/>
            <a:ext cx="184414" cy="52128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875BBD-2D68-66B3-D132-D2D8CFE37281}"/>
              </a:ext>
            </a:extLst>
          </p:cNvPr>
          <p:cNvCxnSpPr>
            <a:cxnSpLocks/>
            <a:stCxn id="32" idx="0"/>
          </p:cNvCxnSpPr>
          <p:nvPr/>
        </p:nvCxnSpPr>
        <p:spPr>
          <a:xfrm flipH="1">
            <a:off x="7350737" y="6875655"/>
            <a:ext cx="184414" cy="115193"/>
          </a:xfrm>
          <a:prstGeom prst="straightConnector1">
            <a:avLst/>
          </a:prstGeom>
          <a:ln>
            <a:solidFill>
              <a:srgbClr val="DEE0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F0228F-35AD-D614-7072-8A05EA610F32}"/>
              </a:ext>
            </a:extLst>
          </p:cNvPr>
          <p:cNvSpPr txBox="1"/>
          <p:nvPr/>
        </p:nvSpPr>
        <p:spPr>
          <a:xfrm>
            <a:off x="7285724" y="687565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BD1397-279C-905C-13EB-AB83249F23C8}"/>
              </a:ext>
            </a:extLst>
          </p:cNvPr>
          <p:cNvSpPr txBox="1"/>
          <p:nvPr/>
        </p:nvSpPr>
        <p:spPr>
          <a:xfrm>
            <a:off x="7285724" y="6875655"/>
            <a:ext cx="4988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Sender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C31662-EA6D-B2AE-D29E-341CE9277BC9}"/>
              </a:ext>
            </a:extLst>
          </p:cNvPr>
          <p:cNvSpPr txBox="1"/>
          <p:nvPr/>
        </p:nvSpPr>
        <p:spPr>
          <a:xfrm rot="5400000">
            <a:off x="7166300" y="6875655"/>
            <a:ext cx="7377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ECN Mark (1bit)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7AB0D4-179F-6090-9EDD-4230783F121E}"/>
              </a:ext>
            </a:extLst>
          </p:cNvPr>
          <p:cNvSpPr txBox="1"/>
          <p:nvPr/>
        </p:nvSpPr>
        <p:spPr>
          <a:xfrm>
            <a:off x="7289731" y="6875655"/>
            <a:ext cx="4908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AAE55EA-EFCE-5B57-93E3-E66E8A96D99E}"/>
              </a:ext>
            </a:extLst>
          </p:cNvPr>
          <p:cNvSpPr txBox="1">
            <a:spLocks/>
          </p:cNvSpPr>
          <p:nvPr/>
        </p:nvSpPr>
        <p:spPr>
          <a:xfrm>
            <a:off x="9968731" y="982383"/>
            <a:ext cx="3134521" cy="66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Overview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DC7C0CD-0F7C-5BBA-835B-0275E168BF25}"/>
              </a:ext>
            </a:extLst>
          </p:cNvPr>
          <p:cNvSpPr txBox="1">
            <a:spLocks/>
          </p:cNvSpPr>
          <p:nvPr/>
        </p:nvSpPr>
        <p:spPr>
          <a:xfrm>
            <a:off x="13193887" y="1805988"/>
            <a:ext cx="5201169" cy="174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5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b="1" dirty="0"/>
              <a:t>ECN</a:t>
            </a:r>
            <a:r>
              <a:rPr lang="en-US" sz="1100" dirty="0"/>
              <a:t> marking at threshold </a:t>
            </a:r>
            <a:r>
              <a:rPr lang="en-US" sz="1100" b="1" dirty="0"/>
              <a:t>K</a:t>
            </a:r>
            <a:r>
              <a:rPr lang="en-US" sz="1100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Multi-bit feedback from ECN by tracking fraction of marked packets (α)-&gt;represents the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Window adjustment </a:t>
            </a:r>
            <a:r>
              <a:rPr lang="en-US" sz="1100" b="1" dirty="0"/>
              <a:t>proportional</a:t>
            </a:r>
            <a:r>
              <a:rPr lang="en-US" sz="1100" dirty="0"/>
              <a:t> to extent of congestion.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/>
              <a:t>Retains </a:t>
            </a:r>
            <a:r>
              <a:rPr lang="en-US" sz="1100" b="1" dirty="0"/>
              <a:t>TCP behaviors </a:t>
            </a:r>
          </a:p>
          <a:p>
            <a:pPr marL="0" indent="0">
              <a:lnSpc>
                <a:spcPct val="150000"/>
              </a:lnSpc>
            </a:pPr>
            <a:r>
              <a:rPr lang="en-US" sz="1100" dirty="0"/>
              <a:t>(slow start, additive increase, loss recovery).</a:t>
            </a:r>
          </a:p>
        </p:txBody>
      </p:sp>
      <p:sp>
        <p:nvSpPr>
          <p:cNvPr id="1486" name="Title 1">
            <a:extLst>
              <a:ext uri="{FF2B5EF4-FFF2-40B4-BE49-F238E27FC236}">
                <a16:creationId xmlns:a16="http://schemas.microsoft.com/office/drawing/2014/main" id="{A2C89FF1-DDA6-BC60-8E6A-22DB40B093D2}"/>
              </a:ext>
            </a:extLst>
          </p:cNvPr>
          <p:cNvSpPr txBox="1">
            <a:spLocks/>
          </p:cNvSpPr>
          <p:nvPr/>
        </p:nvSpPr>
        <p:spPr>
          <a:xfrm>
            <a:off x="9957857" y="562390"/>
            <a:ext cx="3525909" cy="65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Overview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6165B1-5A5C-16CC-CD17-8BA640616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8011" y="3675183"/>
            <a:ext cx="4008011" cy="95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19753E-6 L 0.33542 -0.0003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roup 1483">
            <a:extLst>
              <a:ext uri="{FF2B5EF4-FFF2-40B4-BE49-F238E27FC236}">
                <a16:creationId xmlns:a16="http://schemas.microsoft.com/office/drawing/2014/main" id="{D4B5840D-865E-E313-81CF-8CE33B4D187B}"/>
              </a:ext>
            </a:extLst>
          </p:cNvPr>
          <p:cNvGrpSpPr/>
          <p:nvPr/>
        </p:nvGrpSpPr>
        <p:grpSpPr>
          <a:xfrm>
            <a:off x="3034245" y="1422797"/>
            <a:ext cx="2123627" cy="936383"/>
            <a:chOff x="953320" y="1392371"/>
            <a:chExt cx="2123627" cy="936383"/>
          </a:xfrm>
        </p:grpSpPr>
        <p:sp>
          <p:nvSpPr>
            <p:cNvPr id="1500" name="Google Shape;1500;p43"/>
            <p:cNvSpPr txBox="1">
              <a:spLocks noGrp="1"/>
            </p:cNvSpPr>
            <p:nvPr>
              <p:ph type="subTitle" idx="1"/>
            </p:nvPr>
          </p:nvSpPr>
          <p:spPr>
            <a:xfrm>
              <a:off x="953320" y="1807054"/>
              <a:ext cx="2123627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/>
              <a:r>
                <a:rPr lang="en-US" sz="1200" b="1" dirty="0"/>
                <a:t>Delay-based </a:t>
              </a:r>
              <a:r>
                <a:rPr lang="en-US" sz="1200" dirty="0"/>
                <a:t>congestion control.</a:t>
              </a:r>
              <a:r>
                <a:rPr lang="en-US" altLang="he-IL" sz="1200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1478" name="Group 1477">
              <a:extLst>
                <a:ext uri="{FF2B5EF4-FFF2-40B4-BE49-F238E27FC236}">
                  <a16:creationId xmlns:a16="http://schemas.microsoft.com/office/drawing/2014/main" id="{6B8AC200-C246-0A5D-A60A-8D6717A4230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6139" y="1392371"/>
              <a:ext cx="315327" cy="314978"/>
              <a:chOff x="1156139" y="1392371"/>
              <a:chExt cx="315327" cy="314978"/>
            </a:xfrm>
          </p:grpSpPr>
          <p:sp>
            <p:nvSpPr>
              <p:cNvPr id="17" name="Google Shape;9441;p62">
                <a:extLst>
                  <a:ext uri="{FF2B5EF4-FFF2-40B4-BE49-F238E27FC236}">
                    <a16:creationId xmlns:a16="http://schemas.microsoft.com/office/drawing/2014/main" id="{8BB11613-98A6-85E5-CFB8-3C0020625DC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139" y="1392371"/>
                <a:ext cx="315327" cy="31497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919" extrusionOk="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Google Shape;9442;p62">
                <a:extLst>
                  <a:ext uri="{FF2B5EF4-FFF2-40B4-BE49-F238E27FC236}">
                    <a16:creationId xmlns:a16="http://schemas.microsoft.com/office/drawing/2014/main" id="{3324A634-6E98-3684-3358-79AF98D03F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9193" y="1415425"/>
                <a:ext cx="268457" cy="268489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8455" extrusionOk="0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Google Shape;9443;p62">
                <a:extLst>
                  <a:ext uri="{FF2B5EF4-FFF2-40B4-BE49-F238E27FC236}">
                    <a16:creationId xmlns:a16="http://schemas.microsoft.com/office/drawing/2014/main" id="{6CD33941-59CD-0F93-39C2-E323F2736F0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2247" y="1544731"/>
                <a:ext cx="1590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9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Google Shape;9444;p62">
                <a:extLst>
                  <a:ext uri="{FF2B5EF4-FFF2-40B4-BE49-F238E27FC236}">
                    <a16:creationId xmlns:a16="http://schemas.microsoft.com/office/drawing/2014/main" id="{7E56040A-6207-6CDF-AC75-89D59C6F9A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9261" y="1437368"/>
                <a:ext cx="116858" cy="116858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80" extrusionOk="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Google Shape;9445;p62">
                <a:extLst>
                  <a:ext uri="{FF2B5EF4-FFF2-40B4-BE49-F238E27FC236}">
                    <a16:creationId xmlns:a16="http://schemas.microsoft.com/office/drawing/2014/main" id="{5A27B3E5-6BF0-2B75-4E6C-755DE15739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9261" y="1645299"/>
                <a:ext cx="9463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13" extrusionOk="0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Google Shape;9446;p62">
                <a:extLst>
                  <a:ext uri="{FF2B5EF4-FFF2-40B4-BE49-F238E27FC236}">
                    <a16:creationId xmlns:a16="http://schemas.microsoft.com/office/drawing/2014/main" id="{76F5F35A-B8EC-66C3-9C83-B3BDFDDF47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3240" y="1468837"/>
                <a:ext cx="15179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8" extrusionOk="0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oogle Shape;9447;p62">
                <a:extLst>
                  <a:ext uri="{FF2B5EF4-FFF2-40B4-BE49-F238E27FC236}">
                    <a16:creationId xmlns:a16="http://schemas.microsoft.com/office/drawing/2014/main" id="{6ECE63A4-2D0E-ADD7-F94D-72339AB209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0329" y="1616275"/>
                <a:ext cx="15147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9" extrusionOk="0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oogle Shape;9448;p62">
                <a:extLst>
                  <a:ext uri="{FF2B5EF4-FFF2-40B4-BE49-F238E27FC236}">
                    <a16:creationId xmlns:a16="http://schemas.microsoft.com/office/drawing/2014/main" id="{4BA8245E-F79E-E657-426D-85C13A7F73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0329" y="1468837"/>
                <a:ext cx="15147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8" extrusionOk="0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9449;p62">
                <a:extLst>
                  <a:ext uri="{FF2B5EF4-FFF2-40B4-BE49-F238E27FC236}">
                    <a16:creationId xmlns:a16="http://schemas.microsoft.com/office/drawing/2014/main" id="{A55354B5-3BB1-3E5A-E452-EDD38C4902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3240" y="1616275"/>
                <a:ext cx="15179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9" extrusionOk="0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Google Shape;9450;p62">
                <a:extLst>
                  <a:ext uri="{FF2B5EF4-FFF2-40B4-BE49-F238E27FC236}">
                    <a16:creationId xmlns:a16="http://schemas.microsoft.com/office/drawing/2014/main" id="{986D86D6-B944-B643-238E-37ACDB1C10B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0186" y="150325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9451;p62">
                <a:extLst>
                  <a:ext uri="{FF2B5EF4-FFF2-40B4-BE49-F238E27FC236}">
                    <a16:creationId xmlns:a16="http://schemas.microsoft.com/office/drawing/2014/main" id="{A3EA5A44-3388-A2F9-403B-B0F6294671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1510" y="158413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Google Shape;9452;p62">
                <a:extLst>
                  <a:ext uri="{FF2B5EF4-FFF2-40B4-BE49-F238E27FC236}">
                    <a16:creationId xmlns:a16="http://schemas.microsoft.com/office/drawing/2014/main" id="{5A6D5DD2-5D37-69FB-17DB-64DDBDBB786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8574" y="1445973"/>
                <a:ext cx="12893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2" extrusionOk="0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oogle Shape;9453;p62">
                <a:extLst>
                  <a:ext uri="{FF2B5EF4-FFF2-40B4-BE49-F238E27FC236}">
                    <a16:creationId xmlns:a16="http://schemas.microsoft.com/office/drawing/2014/main" id="{8D9ED3B4-E234-ADAE-EAF3-7FEC521609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0" y="1637456"/>
                <a:ext cx="13274" cy="1543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6" extrusionOk="0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Google Shape;9454;p62">
                <a:extLst>
                  <a:ext uri="{FF2B5EF4-FFF2-40B4-BE49-F238E27FC236}">
                    <a16:creationId xmlns:a16="http://schemas.microsoft.com/office/drawing/2014/main" id="{F614E4D8-F0C4-252C-ADD3-5E10728901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8805" y="1445021"/>
                <a:ext cx="12861" cy="15814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98" extrusionOk="0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Google Shape;9455;p62">
                <a:extLst>
                  <a:ext uri="{FF2B5EF4-FFF2-40B4-BE49-F238E27FC236}">
                    <a16:creationId xmlns:a16="http://schemas.microsoft.com/office/drawing/2014/main" id="{B298DB11-D749-EB92-14ED-584CE1848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6669" y="1638440"/>
                <a:ext cx="12893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1" extrusionOk="0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Google Shape;9456;p62">
                <a:extLst>
                  <a:ext uri="{FF2B5EF4-FFF2-40B4-BE49-F238E27FC236}">
                    <a16:creationId xmlns:a16="http://schemas.microsoft.com/office/drawing/2014/main" id="{E83A48ED-C44D-2127-E465-DB5827CA39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2621" y="1504752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oogle Shape;9457;p62">
                <a:extLst>
                  <a:ext uri="{FF2B5EF4-FFF2-40B4-BE49-F238E27FC236}">
                    <a16:creationId xmlns:a16="http://schemas.microsoft.com/office/drawing/2014/main" id="{8C2E519E-7660-6B3F-2DD5-E661F3ECA0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9805" y="1582647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85" name="Group 1484">
            <a:extLst>
              <a:ext uri="{FF2B5EF4-FFF2-40B4-BE49-F238E27FC236}">
                <a16:creationId xmlns:a16="http://schemas.microsoft.com/office/drawing/2014/main" id="{F277E04C-03ED-A0C7-B33A-F5C008B5BE39}"/>
              </a:ext>
            </a:extLst>
          </p:cNvPr>
          <p:cNvGrpSpPr/>
          <p:nvPr/>
        </p:nvGrpSpPr>
        <p:grpSpPr>
          <a:xfrm>
            <a:off x="3132975" y="2961158"/>
            <a:ext cx="2270540" cy="902826"/>
            <a:chOff x="1064550" y="2952697"/>
            <a:chExt cx="2270540" cy="902826"/>
          </a:xfrm>
        </p:grpSpPr>
        <p:sp>
          <p:nvSpPr>
            <p:cNvPr id="1497" name="Google Shape;1497;p43"/>
            <p:cNvSpPr txBox="1">
              <a:spLocks noGrp="1"/>
            </p:cNvSpPr>
            <p:nvPr>
              <p:ph type="subTitle" idx="5"/>
            </p:nvPr>
          </p:nvSpPr>
          <p:spPr>
            <a:xfrm>
              <a:off x="1064550" y="3333823"/>
              <a:ext cx="2270540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indent="0"/>
              <a:r>
                <a:rPr lang="en-US" altLang="he-IL" sz="1200" dirty="0">
                  <a:solidFill>
                    <a:schemeClr val="bg1"/>
                  </a:solidFill>
                </a:rPr>
                <a:t>Employs a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simple AIMD </a:t>
              </a:r>
              <a:r>
                <a:rPr lang="en-US" altLang="he-IL" sz="1200" dirty="0">
                  <a:solidFill>
                    <a:schemeClr val="bg1"/>
                  </a:solidFill>
                </a:rPr>
                <a:t>controller to maintain a target delay.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517" name="Google Shape;1517;p43"/>
            <p:cNvGrpSpPr>
              <a:grpSpLocks/>
            </p:cNvGrpSpPr>
            <p:nvPr/>
          </p:nvGrpSpPr>
          <p:grpSpPr>
            <a:xfrm>
              <a:off x="1166388" y="2952697"/>
              <a:ext cx="304801" cy="326418"/>
              <a:chOff x="1308631" y="1507830"/>
              <a:chExt cx="350166" cy="350198"/>
            </a:xfrm>
          </p:grpSpPr>
          <p:sp>
            <p:nvSpPr>
              <p:cNvPr id="1518" name="Google Shape;1518;p43"/>
              <p:cNvSpPr>
                <a:spLocks/>
              </p:cNvSpPr>
              <p:nvPr/>
            </p:nvSpPr>
            <p:spPr>
              <a:xfrm>
                <a:off x="1308631" y="1507830"/>
                <a:ext cx="350166" cy="350198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1003" extrusionOk="0">
                    <a:moveTo>
                      <a:pt x="6192" y="310"/>
                    </a:moveTo>
                    <a:cubicBezTo>
                      <a:pt x="6192" y="310"/>
                      <a:pt x="6204" y="310"/>
                      <a:pt x="6204" y="334"/>
                    </a:cubicBezTo>
                    <a:lnTo>
                      <a:pt x="6204" y="787"/>
                    </a:lnTo>
                    <a:cubicBezTo>
                      <a:pt x="6204" y="953"/>
                      <a:pt x="6311" y="1084"/>
                      <a:pt x="6477" y="1120"/>
                    </a:cubicBezTo>
                    <a:cubicBezTo>
                      <a:pt x="6989" y="1239"/>
                      <a:pt x="7489" y="1429"/>
                      <a:pt x="7930" y="1715"/>
                    </a:cubicBezTo>
                    <a:cubicBezTo>
                      <a:pt x="7986" y="1751"/>
                      <a:pt x="8048" y="1769"/>
                      <a:pt x="8110" y="1769"/>
                    </a:cubicBezTo>
                    <a:cubicBezTo>
                      <a:pt x="8194" y="1769"/>
                      <a:pt x="8278" y="1736"/>
                      <a:pt x="8347" y="1668"/>
                    </a:cubicBezTo>
                    <a:lnTo>
                      <a:pt x="8680" y="1346"/>
                    </a:lnTo>
                    <a:lnTo>
                      <a:pt x="8692" y="1346"/>
                    </a:lnTo>
                    <a:lnTo>
                      <a:pt x="9656" y="2311"/>
                    </a:lnTo>
                    <a:lnTo>
                      <a:pt x="9656" y="2322"/>
                    </a:lnTo>
                    <a:lnTo>
                      <a:pt x="9335" y="2656"/>
                    </a:lnTo>
                    <a:cubicBezTo>
                      <a:pt x="9228" y="2751"/>
                      <a:pt x="9192" y="2930"/>
                      <a:pt x="9287" y="3073"/>
                    </a:cubicBezTo>
                    <a:cubicBezTo>
                      <a:pt x="9573" y="3513"/>
                      <a:pt x="9775" y="4001"/>
                      <a:pt x="9883" y="4525"/>
                    </a:cubicBezTo>
                    <a:cubicBezTo>
                      <a:pt x="9906" y="4680"/>
                      <a:pt x="10049" y="4799"/>
                      <a:pt x="10204" y="4799"/>
                    </a:cubicBezTo>
                    <a:lnTo>
                      <a:pt x="10668" y="4799"/>
                    </a:lnTo>
                    <a:cubicBezTo>
                      <a:pt x="10668" y="4799"/>
                      <a:pt x="10680" y="4799"/>
                      <a:pt x="10680" y="4811"/>
                    </a:cubicBezTo>
                    <a:lnTo>
                      <a:pt x="10657" y="6216"/>
                    </a:lnTo>
                    <a:lnTo>
                      <a:pt x="10192" y="6216"/>
                    </a:lnTo>
                    <a:cubicBezTo>
                      <a:pt x="10026" y="6216"/>
                      <a:pt x="9895" y="6311"/>
                      <a:pt x="9871" y="6478"/>
                    </a:cubicBezTo>
                    <a:cubicBezTo>
                      <a:pt x="9752" y="7002"/>
                      <a:pt x="9549" y="7490"/>
                      <a:pt x="9275" y="7942"/>
                    </a:cubicBezTo>
                    <a:cubicBezTo>
                      <a:pt x="9180" y="8073"/>
                      <a:pt x="9192" y="8240"/>
                      <a:pt x="9311" y="8359"/>
                    </a:cubicBezTo>
                    <a:lnTo>
                      <a:pt x="9645" y="8680"/>
                    </a:lnTo>
                    <a:lnTo>
                      <a:pt x="9645" y="8692"/>
                    </a:lnTo>
                    <a:lnTo>
                      <a:pt x="8680" y="9669"/>
                    </a:lnTo>
                    <a:lnTo>
                      <a:pt x="8656" y="9669"/>
                    </a:lnTo>
                    <a:lnTo>
                      <a:pt x="8335" y="9335"/>
                    </a:lnTo>
                    <a:cubicBezTo>
                      <a:pt x="8271" y="9272"/>
                      <a:pt x="8183" y="9237"/>
                      <a:pt x="8094" y="9237"/>
                    </a:cubicBezTo>
                    <a:cubicBezTo>
                      <a:pt x="8033" y="9237"/>
                      <a:pt x="7971" y="9254"/>
                      <a:pt x="7918" y="9288"/>
                    </a:cubicBezTo>
                    <a:cubicBezTo>
                      <a:pt x="7466" y="9573"/>
                      <a:pt x="6978" y="9788"/>
                      <a:pt x="6454" y="9883"/>
                    </a:cubicBezTo>
                    <a:cubicBezTo>
                      <a:pt x="6311" y="9919"/>
                      <a:pt x="6192" y="10050"/>
                      <a:pt x="6192" y="10216"/>
                    </a:cubicBezTo>
                    <a:lnTo>
                      <a:pt x="6192" y="10681"/>
                    </a:lnTo>
                    <a:cubicBezTo>
                      <a:pt x="6192" y="10681"/>
                      <a:pt x="6192" y="10693"/>
                      <a:pt x="6168" y="10693"/>
                    </a:cubicBezTo>
                    <a:lnTo>
                      <a:pt x="4811" y="10693"/>
                    </a:lnTo>
                    <a:cubicBezTo>
                      <a:pt x="4811" y="10693"/>
                      <a:pt x="4787" y="10693"/>
                      <a:pt x="4787" y="10681"/>
                    </a:cubicBezTo>
                    <a:lnTo>
                      <a:pt x="4787" y="10216"/>
                    </a:lnTo>
                    <a:cubicBezTo>
                      <a:pt x="4787" y="10050"/>
                      <a:pt x="4692" y="9919"/>
                      <a:pt x="4525" y="9883"/>
                    </a:cubicBezTo>
                    <a:cubicBezTo>
                      <a:pt x="4001" y="9764"/>
                      <a:pt x="3513" y="9573"/>
                      <a:pt x="3060" y="9288"/>
                    </a:cubicBezTo>
                    <a:cubicBezTo>
                      <a:pt x="3001" y="9264"/>
                      <a:pt x="2941" y="9228"/>
                      <a:pt x="2882" y="9228"/>
                    </a:cubicBezTo>
                    <a:cubicBezTo>
                      <a:pt x="2798" y="9228"/>
                      <a:pt x="2715" y="9264"/>
                      <a:pt x="2644" y="9335"/>
                    </a:cubicBezTo>
                    <a:lnTo>
                      <a:pt x="2322" y="9669"/>
                    </a:lnTo>
                    <a:lnTo>
                      <a:pt x="2298" y="9669"/>
                    </a:lnTo>
                    <a:lnTo>
                      <a:pt x="1334" y="8692"/>
                    </a:lnTo>
                    <a:lnTo>
                      <a:pt x="1334" y="8680"/>
                    </a:lnTo>
                    <a:lnTo>
                      <a:pt x="1667" y="8359"/>
                    </a:lnTo>
                    <a:cubicBezTo>
                      <a:pt x="1763" y="8252"/>
                      <a:pt x="1798" y="8073"/>
                      <a:pt x="1703" y="7942"/>
                    </a:cubicBezTo>
                    <a:cubicBezTo>
                      <a:pt x="1429" y="7490"/>
                      <a:pt x="1215" y="7002"/>
                      <a:pt x="1108" y="6478"/>
                    </a:cubicBezTo>
                    <a:cubicBezTo>
                      <a:pt x="1084" y="6335"/>
                      <a:pt x="953" y="6216"/>
                      <a:pt x="786" y="6216"/>
                    </a:cubicBezTo>
                    <a:lnTo>
                      <a:pt x="322" y="6216"/>
                    </a:lnTo>
                    <a:cubicBezTo>
                      <a:pt x="322" y="6216"/>
                      <a:pt x="310" y="6216"/>
                      <a:pt x="310" y="6192"/>
                    </a:cubicBezTo>
                    <a:lnTo>
                      <a:pt x="310" y="4811"/>
                    </a:lnTo>
                    <a:cubicBezTo>
                      <a:pt x="310" y="4811"/>
                      <a:pt x="310" y="4799"/>
                      <a:pt x="322" y="4799"/>
                    </a:cubicBezTo>
                    <a:lnTo>
                      <a:pt x="786" y="4799"/>
                    </a:lnTo>
                    <a:cubicBezTo>
                      <a:pt x="953" y="4799"/>
                      <a:pt x="1084" y="4692"/>
                      <a:pt x="1108" y="4525"/>
                    </a:cubicBezTo>
                    <a:cubicBezTo>
                      <a:pt x="1227" y="4001"/>
                      <a:pt x="1429" y="3513"/>
                      <a:pt x="1703" y="3073"/>
                    </a:cubicBezTo>
                    <a:cubicBezTo>
                      <a:pt x="1798" y="2930"/>
                      <a:pt x="1786" y="2775"/>
                      <a:pt x="1667" y="2656"/>
                    </a:cubicBezTo>
                    <a:lnTo>
                      <a:pt x="1334" y="2322"/>
                    </a:lnTo>
                    <a:lnTo>
                      <a:pt x="1334" y="2311"/>
                    </a:lnTo>
                    <a:lnTo>
                      <a:pt x="2298" y="1346"/>
                    </a:lnTo>
                    <a:lnTo>
                      <a:pt x="2322" y="1346"/>
                    </a:lnTo>
                    <a:lnTo>
                      <a:pt x="2644" y="1668"/>
                    </a:lnTo>
                    <a:cubicBezTo>
                      <a:pt x="2707" y="1731"/>
                      <a:pt x="2796" y="1765"/>
                      <a:pt x="2885" y="1765"/>
                    </a:cubicBezTo>
                    <a:cubicBezTo>
                      <a:pt x="2946" y="1765"/>
                      <a:pt x="3007" y="1749"/>
                      <a:pt x="3060" y="1715"/>
                    </a:cubicBezTo>
                    <a:cubicBezTo>
                      <a:pt x="3513" y="1429"/>
                      <a:pt x="4001" y="1227"/>
                      <a:pt x="4525" y="1120"/>
                    </a:cubicBezTo>
                    <a:cubicBezTo>
                      <a:pt x="4668" y="1084"/>
                      <a:pt x="4787" y="953"/>
                      <a:pt x="4787" y="787"/>
                    </a:cubicBezTo>
                    <a:lnTo>
                      <a:pt x="4787" y="334"/>
                    </a:lnTo>
                    <a:cubicBezTo>
                      <a:pt x="4787" y="334"/>
                      <a:pt x="4787" y="310"/>
                      <a:pt x="4811" y="310"/>
                    </a:cubicBezTo>
                    <a:close/>
                    <a:moveTo>
                      <a:pt x="4811" y="1"/>
                    </a:moveTo>
                    <a:cubicBezTo>
                      <a:pt x="4632" y="1"/>
                      <a:pt x="4477" y="156"/>
                      <a:pt x="4477" y="334"/>
                    </a:cubicBezTo>
                    <a:lnTo>
                      <a:pt x="4477" y="798"/>
                    </a:lnTo>
                    <a:cubicBezTo>
                      <a:pt x="4477" y="798"/>
                      <a:pt x="4477" y="810"/>
                      <a:pt x="4465" y="810"/>
                    </a:cubicBezTo>
                    <a:cubicBezTo>
                      <a:pt x="3918" y="929"/>
                      <a:pt x="3370" y="1156"/>
                      <a:pt x="2906" y="1453"/>
                    </a:cubicBezTo>
                    <a:lnTo>
                      <a:pt x="2882" y="1453"/>
                    </a:lnTo>
                    <a:lnTo>
                      <a:pt x="2560" y="1120"/>
                    </a:lnTo>
                    <a:cubicBezTo>
                      <a:pt x="2495" y="1054"/>
                      <a:pt x="2408" y="1022"/>
                      <a:pt x="2322" y="1022"/>
                    </a:cubicBezTo>
                    <a:cubicBezTo>
                      <a:pt x="2236" y="1022"/>
                      <a:pt x="2150" y="1054"/>
                      <a:pt x="2084" y="1120"/>
                    </a:cubicBezTo>
                    <a:lnTo>
                      <a:pt x="1120" y="2084"/>
                    </a:lnTo>
                    <a:cubicBezTo>
                      <a:pt x="977" y="2215"/>
                      <a:pt x="977" y="2430"/>
                      <a:pt x="1120" y="2561"/>
                    </a:cubicBezTo>
                    <a:lnTo>
                      <a:pt x="1441" y="2894"/>
                    </a:lnTo>
                    <a:lnTo>
                      <a:pt x="1441" y="2906"/>
                    </a:lnTo>
                    <a:cubicBezTo>
                      <a:pt x="1132" y="3382"/>
                      <a:pt x="917" y="3906"/>
                      <a:pt x="798" y="4466"/>
                    </a:cubicBezTo>
                    <a:cubicBezTo>
                      <a:pt x="798" y="4466"/>
                      <a:pt x="798" y="4489"/>
                      <a:pt x="786" y="4489"/>
                    </a:cubicBezTo>
                    <a:lnTo>
                      <a:pt x="322" y="4489"/>
                    </a:lnTo>
                    <a:cubicBezTo>
                      <a:pt x="143" y="4489"/>
                      <a:pt x="0" y="4632"/>
                      <a:pt x="0" y="4811"/>
                    </a:cubicBezTo>
                    <a:lnTo>
                      <a:pt x="0" y="6192"/>
                    </a:lnTo>
                    <a:cubicBezTo>
                      <a:pt x="0" y="6371"/>
                      <a:pt x="143" y="6525"/>
                      <a:pt x="322" y="6525"/>
                    </a:cubicBezTo>
                    <a:lnTo>
                      <a:pt x="786" y="6525"/>
                    </a:lnTo>
                    <a:cubicBezTo>
                      <a:pt x="786" y="6525"/>
                      <a:pt x="798" y="6525"/>
                      <a:pt x="798" y="6537"/>
                    </a:cubicBezTo>
                    <a:cubicBezTo>
                      <a:pt x="917" y="7085"/>
                      <a:pt x="1143" y="7621"/>
                      <a:pt x="1441" y="8097"/>
                    </a:cubicBezTo>
                    <a:lnTo>
                      <a:pt x="1441" y="8121"/>
                    </a:lnTo>
                    <a:lnTo>
                      <a:pt x="1120" y="8442"/>
                    </a:lnTo>
                    <a:cubicBezTo>
                      <a:pt x="977" y="8573"/>
                      <a:pt x="977" y="8788"/>
                      <a:pt x="1120" y="8918"/>
                    </a:cubicBezTo>
                    <a:lnTo>
                      <a:pt x="2084" y="9883"/>
                    </a:lnTo>
                    <a:cubicBezTo>
                      <a:pt x="2150" y="9954"/>
                      <a:pt x="2236" y="9990"/>
                      <a:pt x="2322" y="9990"/>
                    </a:cubicBezTo>
                    <a:cubicBezTo>
                      <a:pt x="2408" y="9990"/>
                      <a:pt x="2495" y="9954"/>
                      <a:pt x="2560" y="9883"/>
                    </a:cubicBezTo>
                    <a:lnTo>
                      <a:pt x="2882" y="9561"/>
                    </a:lnTo>
                    <a:lnTo>
                      <a:pt x="2906" y="9561"/>
                    </a:lnTo>
                    <a:cubicBezTo>
                      <a:pt x="3370" y="9871"/>
                      <a:pt x="3894" y="10085"/>
                      <a:pt x="4465" y="10204"/>
                    </a:cubicBezTo>
                    <a:cubicBezTo>
                      <a:pt x="4465" y="10204"/>
                      <a:pt x="4477" y="10204"/>
                      <a:pt x="4477" y="10216"/>
                    </a:cubicBezTo>
                    <a:lnTo>
                      <a:pt x="4477" y="10681"/>
                    </a:lnTo>
                    <a:cubicBezTo>
                      <a:pt x="4477" y="10859"/>
                      <a:pt x="4632" y="11002"/>
                      <a:pt x="4811" y="11002"/>
                    </a:cubicBezTo>
                    <a:lnTo>
                      <a:pt x="6192" y="11002"/>
                    </a:lnTo>
                    <a:cubicBezTo>
                      <a:pt x="6370" y="11002"/>
                      <a:pt x="6513" y="10859"/>
                      <a:pt x="6513" y="10681"/>
                    </a:cubicBezTo>
                    <a:lnTo>
                      <a:pt x="6513" y="10216"/>
                    </a:lnTo>
                    <a:cubicBezTo>
                      <a:pt x="6513" y="10216"/>
                      <a:pt x="6513" y="10204"/>
                      <a:pt x="6537" y="10204"/>
                    </a:cubicBezTo>
                    <a:cubicBezTo>
                      <a:pt x="7085" y="10085"/>
                      <a:pt x="7620" y="9859"/>
                      <a:pt x="8097" y="9561"/>
                    </a:cubicBezTo>
                    <a:lnTo>
                      <a:pt x="8109" y="9561"/>
                    </a:lnTo>
                    <a:lnTo>
                      <a:pt x="8442" y="9883"/>
                    </a:lnTo>
                    <a:cubicBezTo>
                      <a:pt x="8507" y="9954"/>
                      <a:pt x="8591" y="9990"/>
                      <a:pt x="8676" y="9990"/>
                    </a:cubicBezTo>
                    <a:cubicBezTo>
                      <a:pt x="8760" y="9990"/>
                      <a:pt x="8847" y="9954"/>
                      <a:pt x="8918" y="9883"/>
                    </a:cubicBezTo>
                    <a:lnTo>
                      <a:pt x="9883" y="8918"/>
                    </a:lnTo>
                    <a:cubicBezTo>
                      <a:pt x="10014" y="8788"/>
                      <a:pt x="10014" y="8573"/>
                      <a:pt x="9883" y="8442"/>
                    </a:cubicBezTo>
                    <a:lnTo>
                      <a:pt x="9549" y="8121"/>
                    </a:lnTo>
                    <a:lnTo>
                      <a:pt x="9549" y="8097"/>
                    </a:lnTo>
                    <a:cubicBezTo>
                      <a:pt x="9871" y="7621"/>
                      <a:pt x="10073" y="7109"/>
                      <a:pt x="10192" y="6537"/>
                    </a:cubicBezTo>
                    <a:cubicBezTo>
                      <a:pt x="10192" y="6537"/>
                      <a:pt x="10192" y="6525"/>
                      <a:pt x="10204" y="6525"/>
                    </a:cubicBezTo>
                    <a:lnTo>
                      <a:pt x="10668" y="6525"/>
                    </a:lnTo>
                    <a:cubicBezTo>
                      <a:pt x="10847" y="6525"/>
                      <a:pt x="11002" y="6371"/>
                      <a:pt x="11002" y="6192"/>
                    </a:cubicBezTo>
                    <a:lnTo>
                      <a:pt x="11002" y="4811"/>
                    </a:lnTo>
                    <a:cubicBezTo>
                      <a:pt x="10978" y="4632"/>
                      <a:pt x="10835" y="4489"/>
                      <a:pt x="10657" y="4489"/>
                    </a:cubicBezTo>
                    <a:lnTo>
                      <a:pt x="10192" y="4489"/>
                    </a:lnTo>
                    <a:cubicBezTo>
                      <a:pt x="10192" y="4489"/>
                      <a:pt x="10180" y="4489"/>
                      <a:pt x="10180" y="4466"/>
                    </a:cubicBezTo>
                    <a:cubicBezTo>
                      <a:pt x="10061" y="3918"/>
                      <a:pt x="9835" y="3382"/>
                      <a:pt x="9537" y="2906"/>
                    </a:cubicBezTo>
                    <a:lnTo>
                      <a:pt x="9537" y="2894"/>
                    </a:lnTo>
                    <a:lnTo>
                      <a:pt x="9859" y="2561"/>
                    </a:lnTo>
                    <a:cubicBezTo>
                      <a:pt x="10002" y="2430"/>
                      <a:pt x="10002" y="2215"/>
                      <a:pt x="9859" y="2084"/>
                    </a:cubicBezTo>
                    <a:lnTo>
                      <a:pt x="8894" y="1120"/>
                    </a:lnTo>
                    <a:cubicBezTo>
                      <a:pt x="8829" y="1054"/>
                      <a:pt x="8743" y="1022"/>
                      <a:pt x="8656" y="1022"/>
                    </a:cubicBezTo>
                    <a:cubicBezTo>
                      <a:pt x="8570" y="1022"/>
                      <a:pt x="8484" y="1054"/>
                      <a:pt x="8418" y="1120"/>
                    </a:cubicBezTo>
                    <a:lnTo>
                      <a:pt x="8097" y="1453"/>
                    </a:lnTo>
                    <a:lnTo>
                      <a:pt x="8073" y="1453"/>
                    </a:lnTo>
                    <a:cubicBezTo>
                      <a:pt x="7597" y="1132"/>
                      <a:pt x="7085" y="929"/>
                      <a:pt x="6513" y="810"/>
                    </a:cubicBezTo>
                    <a:cubicBezTo>
                      <a:pt x="6513" y="810"/>
                      <a:pt x="6501" y="810"/>
                      <a:pt x="6501" y="798"/>
                    </a:cubicBezTo>
                    <a:lnTo>
                      <a:pt x="6501" y="334"/>
                    </a:lnTo>
                    <a:cubicBezTo>
                      <a:pt x="6501" y="156"/>
                      <a:pt x="6346" y="1"/>
                      <a:pt x="6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1519" name="Google Shape;1519;p43"/>
              <p:cNvSpPr>
                <a:spLocks/>
              </p:cNvSpPr>
              <p:nvPr/>
            </p:nvSpPr>
            <p:spPr>
              <a:xfrm>
                <a:off x="1373049" y="1574063"/>
                <a:ext cx="181544" cy="17973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5647" extrusionOk="0">
                    <a:moveTo>
                      <a:pt x="3449" y="0"/>
                    </a:moveTo>
                    <a:cubicBezTo>
                      <a:pt x="3399" y="0"/>
                      <a:pt x="3349" y="1"/>
                      <a:pt x="3299" y="3"/>
                    </a:cubicBezTo>
                    <a:cubicBezTo>
                      <a:pt x="2453" y="51"/>
                      <a:pt x="1644" y="408"/>
                      <a:pt x="1036" y="1003"/>
                    </a:cubicBezTo>
                    <a:cubicBezTo>
                      <a:pt x="429" y="1611"/>
                      <a:pt x="84" y="2396"/>
                      <a:pt x="48" y="3266"/>
                    </a:cubicBezTo>
                    <a:cubicBezTo>
                      <a:pt x="1" y="4111"/>
                      <a:pt x="262" y="4933"/>
                      <a:pt x="798" y="5587"/>
                    </a:cubicBezTo>
                    <a:cubicBezTo>
                      <a:pt x="834" y="5635"/>
                      <a:pt x="882" y="5647"/>
                      <a:pt x="917" y="5647"/>
                    </a:cubicBezTo>
                    <a:cubicBezTo>
                      <a:pt x="953" y="5647"/>
                      <a:pt x="1001" y="5635"/>
                      <a:pt x="1024" y="5623"/>
                    </a:cubicBezTo>
                    <a:cubicBezTo>
                      <a:pt x="1096" y="5564"/>
                      <a:pt x="1096" y="5456"/>
                      <a:pt x="1060" y="5397"/>
                    </a:cubicBezTo>
                    <a:cubicBezTo>
                      <a:pt x="584" y="4802"/>
                      <a:pt x="322" y="4051"/>
                      <a:pt x="370" y="3278"/>
                    </a:cubicBezTo>
                    <a:cubicBezTo>
                      <a:pt x="417" y="2504"/>
                      <a:pt x="727" y="1777"/>
                      <a:pt x="1274" y="1242"/>
                    </a:cubicBezTo>
                    <a:cubicBezTo>
                      <a:pt x="1834" y="694"/>
                      <a:pt x="2560" y="384"/>
                      <a:pt x="3322" y="337"/>
                    </a:cubicBezTo>
                    <a:cubicBezTo>
                      <a:pt x="3385" y="333"/>
                      <a:pt x="3447" y="331"/>
                      <a:pt x="3509" y="331"/>
                    </a:cubicBezTo>
                    <a:cubicBezTo>
                      <a:pt x="4215" y="331"/>
                      <a:pt x="4883" y="578"/>
                      <a:pt x="5430" y="1015"/>
                    </a:cubicBezTo>
                    <a:cubicBezTo>
                      <a:pt x="5461" y="1041"/>
                      <a:pt x="5496" y="1053"/>
                      <a:pt x="5531" y="1053"/>
                    </a:cubicBezTo>
                    <a:cubicBezTo>
                      <a:pt x="5577" y="1053"/>
                      <a:pt x="5622" y="1032"/>
                      <a:pt x="5656" y="992"/>
                    </a:cubicBezTo>
                    <a:cubicBezTo>
                      <a:pt x="5704" y="920"/>
                      <a:pt x="5680" y="813"/>
                      <a:pt x="5620" y="765"/>
                    </a:cubicBezTo>
                    <a:cubicBezTo>
                      <a:pt x="5005" y="262"/>
                      <a:pt x="4232" y="0"/>
                      <a:pt x="3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1520" name="Google Shape;1520;p43"/>
              <p:cNvSpPr>
                <a:spLocks/>
              </p:cNvSpPr>
              <p:nvPr/>
            </p:nvSpPr>
            <p:spPr>
              <a:xfrm>
                <a:off x="1411338" y="1606368"/>
                <a:ext cx="182276" cy="186477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859" extrusionOk="0">
                    <a:moveTo>
                      <a:pt x="3286" y="334"/>
                    </a:moveTo>
                    <a:lnTo>
                      <a:pt x="3286" y="1000"/>
                    </a:lnTo>
                    <a:cubicBezTo>
                      <a:pt x="3286" y="1108"/>
                      <a:pt x="3262" y="1227"/>
                      <a:pt x="3215" y="1310"/>
                    </a:cubicBezTo>
                    <a:lnTo>
                      <a:pt x="3143" y="1477"/>
                    </a:lnTo>
                    <a:cubicBezTo>
                      <a:pt x="3119" y="1501"/>
                      <a:pt x="3119" y="1524"/>
                      <a:pt x="3119" y="1548"/>
                    </a:cubicBezTo>
                    <a:lnTo>
                      <a:pt x="3119" y="1893"/>
                    </a:lnTo>
                    <a:cubicBezTo>
                      <a:pt x="3119" y="2132"/>
                      <a:pt x="3036" y="2358"/>
                      <a:pt x="2858" y="2524"/>
                    </a:cubicBezTo>
                    <a:cubicBezTo>
                      <a:pt x="2691" y="2679"/>
                      <a:pt x="2453" y="2775"/>
                      <a:pt x="2215" y="2775"/>
                    </a:cubicBezTo>
                    <a:cubicBezTo>
                      <a:pt x="1774" y="2763"/>
                      <a:pt x="1381" y="2346"/>
                      <a:pt x="1381" y="1846"/>
                    </a:cubicBezTo>
                    <a:lnTo>
                      <a:pt x="1381" y="1548"/>
                    </a:lnTo>
                    <a:cubicBezTo>
                      <a:pt x="1381" y="1524"/>
                      <a:pt x="1381" y="1501"/>
                      <a:pt x="1369" y="1477"/>
                    </a:cubicBezTo>
                    <a:lnTo>
                      <a:pt x="1262" y="1286"/>
                    </a:lnTo>
                    <a:cubicBezTo>
                      <a:pt x="1238" y="1203"/>
                      <a:pt x="1203" y="1131"/>
                      <a:pt x="1203" y="1048"/>
                    </a:cubicBezTo>
                    <a:lnTo>
                      <a:pt x="1203" y="1024"/>
                    </a:lnTo>
                    <a:cubicBezTo>
                      <a:pt x="1203" y="643"/>
                      <a:pt x="1524" y="334"/>
                      <a:pt x="1905" y="334"/>
                    </a:cubicBezTo>
                    <a:close/>
                    <a:moveTo>
                      <a:pt x="2608" y="3025"/>
                    </a:moveTo>
                    <a:cubicBezTo>
                      <a:pt x="2619" y="3084"/>
                      <a:pt x="2631" y="3132"/>
                      <a:pt x="2655" y="3179"/>
                    </a:cubicBezTo>
                    <a:lnTo>
                      <a:pt x="2512" y="3310"/>
                    </a:lnTo>
                    <a:cubicBezTo>
                      <a:pt x="2441" y="3382"/>
                      <a:pt x="2357" y="3417"/>
                      <a:pt x="2262" y="3417"/>
                    </a:cubicBezTo>
                    <a:cubicBezTo>
                      <a:pt x="2179" y="3417"/>
                      <a:pt x="2084" y="3382"/>
                      <a:pt x="2012" y="3310"/>
                    </a:cubicBezTo>
                    <a:lnTo>
                      <a:pt x="1881" y="3179"/>
                    </a:lnTo>
                    <a:cubicBezTo>
                      <a:pt x="1893" y="3132"/>
                      <a:pt x="1905" y="3084"/>
                      <a:pt x="1905" y="3025"/>
                    </a:cubicBezTo>
                    <a:cubicBezTo>
                      <a:pt x="2012" y="3060"/>
                      <a:pt x="2119" y="3084"/>
                      <a:pt x="2215" y="3084"/>
                    </a:cubicBezTo>
                    <a:lnTo>
                      <a:pt x="2250" y="3084"/>
                    </a:lnTo>
                    <a:cubicBezTo>
                      <a:pt x="2369" y="3084"/>
                      <a:pt x="2488" y="3072"/>
                      <a:pt x="2608" y="3025"/>
                    </a:cubicBezTo>
                    <a:close/>
                    <a:moveTo>
                      <a:pt x="2810" y="3441"/>
                    </a:moveTo>
                    <a:cubicBezTo>
                      <a:pt x="2858" y="3477"/>
                      <a:pt x="2905" y="3489"/>
                      <a:pt x="2941" y="3501"/>
                    </a:cubicBezTo>
                    <a:lnTo>
                      <a:pt x="3524" y="3667"/>
                    </a:lnTo>
                    <a:cubicBezTo>
                      <a:pt x="3679" y="3715"/>
                      <a:pt x="3774" y="3846"/>
                      <a:pt x="3774" y="4013"/>
                    </a:cubicBezTo>
                    <a:lnTo>
                      <a:pt x="3774" y="5108"/>
                    </a:lnTo>
                    <a:lnTo>
                      <a:pt x="3822" y="5108"/>
                    </a:lnTo>
                    <a:cubicBezTo>
                      <a:pt x="3703" y="5180"/>
                      <a:pt x="3584" y="5239"/>
                      <a:pt x="3453" y="5287"/>
                    </a:cubicBezTo>
                    <a:lnTo>
                      <a:pt x="3453" y="4310"/>
                    </a:lnTo>
                    <a:cubicBezTo>
                      <a:pt x="3453" y="4215"/>
                      <a:pt x="3381" y="4144"/>
                      <a:pt x="3286" y="4144"/>
                    </a:cubicBezTo>
                    <a:cubicBezTo>
                      <a:pt x="3203" y="4144"/>
                      <a:pt x="3119" y="4215"/>
                      <a:pt x="3119" y="4310"/>
                    </a:cubicBezTo>
                    <a:lnTo>
                      <a:pt x="3119" y="5394"/>
                    </a:lnTo>
                    <a:cubicBezTo>
                      <a:pt x="2881" y="5465"/>
                      <a:pt x="2655" y="5501"/>
                      <a:pt x="2405" y="5513"/>
                    </a:cubicBezTo>
                    <a:lnTo>
                      <a:pt x="2262" y="5513"/>
                    </a:lnTo>
                    <a:cubicBezTo>
                      <a:pt x="1965" y="5513"/>
                      <a:pt x="1667" y="5465"/>
                      <a:pt x="1381" y="5394"/>
                    </a:cubicBezTo>
                    <a:lnTo>
                      <a:pt x="1381" y="4310"/>
                    </a:lnTo>
                    <a:cubicBezTo>
                      <a:pt x="1381" y="4215"/>
                      <a:pt x="1310" y="4144"/>
                      <a:pt x="1214" y="4144"/>
                    </a:cubicBezTo>
                    <a:cubicBezTo>
                      <a:pt x="1131" y="4144"/>
                      <a:pt x="1060" y="4215"/>
                      <a:pt x="1060" y="4310"/>
                    </a:cubicBezTo>
                    <a:lnTo>
                      <a:pt x="1060" y="5287"/>
                    </a:lnTo>
                    <a:cubicBezTo>
                      <a:pt x="941" y="5227"/>
                      <a:pt x="798" y="5168"/>
                      <a:pt x="679" y="5108"/>
                    </a:cubicBezTo>
                    <a:lnTo>
                      <a:pt x="679" y="4013"/>
                    </a:lnTo>
                    <a:cubicBezTo>
                      <a:pt x="679" y="3846"/>
                      <a:pt x="786" y="3715"/>
                      <a:pt x="941" y="3667"/>
                    </a:cubicBezTo>
                    <a:lnTo>
                      <a:pt x="1512" y="3501"/>
                    </a:lnTo>
                    <a:cubicBezTo>
                      <a:pt x="1560" y="3489"/>
                      <a:pt x="1619" y="3477"/>
                      <a:pt x="1655" y="3441"/>
                    </a:cubicBezTo>
                    <a:lnTo>
                      <a:pt x="1750" y="3548"/>
                    </a:lnTo>
                    <a:cubicBezTo>
                      <a:pt x="1893" y="3679"/>
                      <a:pt x="2072" y="3739"/>
                      <a:pt x="2227" y="3739"/>
                    </a:cubicBezTo>
                    <a:cubicBezTo>
                      <a:pt x="2393" y="3739"/>
                      <a:pt x="2572" y="3679"/>
                      <a:pt x="2703" y="3548"/>
                    </a:cubicBezTo>
                    <a:lnTo>
                      <a:pt x="2810" y="3441"/>
                    </a:lnTo>
                    <a:close/>
                    <a:moveTo>
                      <a:pt x="1893" y="0"/>
                    </a:moveTo>
                    <a:cubicBezTo>
                      <a:pt x="1322" y="0"/>
                      <a:pt x="869" y="465"/>
                      <a:pt x="869" y="1024"/>
                    </a:cubicBezTo>
                    <a:lnTo>
                      <a:pt x="869" y="1048"/>
                    </a:lnTo>
                    <a:cubicBezTo>
                      <a:pt x="869" y="1179"/>
                      <a:pt x="893" y="1310"/>
                      <a:pt x="953" y="1429"/>
                    </a:cubicBezTo>
                    <a:lnTo>
                      <a:pt x="1048" y="1596"/>
                    </a:lnTo>
                    <a:lnTo>
                      <a:pt x="1048" y="1870"/>
                    </a:lnTo>
                    <a:cubicBezTo>
                      <a:pt x="1048" y="2286"/>
                      <a:pt x="1250" y="2655"/>
                      <a:pt x="1560" y="2882"/>
                    </a:cubicBezTo>
                    <a:lnTo>
                      <a:pt x="1560" y="3025"/>
                    </a:lnTo>
                    <a:cubicBezTo>
                      <a:pt x="1560" y="3096"/>
                      <a:pt x="1500" y="3179"/>
                      <a:pt x="1429" y="3203"/>
                    </a:cubicBezTo>
                    <a:lnTo>
                      <a:pt x="845" y="3370"/>
                    </a:lnTo>
                    <a:cubicBezTo>
                      <a:pt x="572" y="3453"/>
                      <a:pt x="357" y="3727"/>
                      <a:pt x="357" y="4025"/>
                    </a:cubicBezTo>
                    <a:lnTo>
                      <a:pt x="357" y="4906"/>
                    </a:lnTo>
                    <a:cubicBezTo>
                      <a:pt x="333" y="4882"/>
                      <a:pt x="310" y="4858"/>
                      <a:pt x="286" y="4846"/>
                    </a:cubicBezTo>
                    <a:cubicBezTo>
                      <a:pt x="255" y="4820"/>
                      <a:pt x="220" y="4808"/>
                      <a:pt x="185" y="4808"/>
                    </a:cubicBezTo>
                    <a:cubicBezTo>
                      <a:pt x="139" y="4808"/>
                      <a:pt x="93" y="4829"/>
                      <a:pt x="60" y="4870"/>
                    </a:cubicBezTo>
                    <a:cubicBezTo>
                      <a:pt x="0" y="4941"/>
                      <a:pt x="12" y="5037"/>
                      <a:pt x="95" y="5096"/>
                    </a:cubicBezTo>
                    <a:cubicBezTo>
                      <a:pt x="703" y="5584"/>
                      <a:pt x="1465" y="5858"/>
                      <a:pt x="2250" y="5858"/>
                    </a:cubicBezTo>
                    <a:lnTo>
                      <a:pt x="2417" y="5858"/>
                    </a:lnTo>
                    <a:cubicBezTo>
                      <a:pt x="3262" y="5811"/>
                      <a:pt x="4060" y="5453"/>
                      <a:pt x="4679" y="4858"/>
                    </a:cubicBezTo>
                    <a:cubicBezTo>
                      <a:pt x="5286" y="4251"/>
                      <a:pt x="5632" y="3453"/>
                      <a:pt x="5667" y="2596"/>
                    </a:cubicBezTo>
                    <a:cubicBezTo>
                      <a:pt x="5727" y="1727"/>
                      <a:pt x="5465" y="905"/>
                      <a:pt x="4929" y="262"/>
                    </a:cubicBezTo>
                    <a:cubicBezTo>
                      <a:pt x="4895" y="215"/>
                      <a:pt x="4846" y="194"/>
                      <a:pt x="4799" y="194"/>
                    </a:cubicBezTo>
                    <a:cubicBezTo>
                      <a:pt x="4763" y="194"/>
                      <a:pt x="4729" y="206"/>
                      <a:pt x="4703" y="227"/>
                    </a:cubicBezTo>
                    <a:cubicBezTo>
                      <a:pt x="4632" y="286"/>
                      <a:pt x="4632" y="393"/>
                      <a:pt x="4679" y="453"/>
                    </a:cubicBezTo>
                    <a:cubicBezTo>
                      <a:pt x="5155" y="1048"/>
                      <a:pt x="5405" y="1786"/>
                      <a:pt x="5358" y="2560"/>
                    </a:cubicBezTo>
                    <a:cubicBezTo>
                      <a:pt x="5310" y="3334"/>
                      <a:pt x="5001" y="4072"/>
                      <a:pt x="4453" y="4608"/>
                    </a:cubicBezTo>
                    <a:cubicBezTo>
                      <a:pt x="4346" y="4703"/>
                      <a:pt x="4239" y="4799"/>
                      <a:pt x="4143" y="4882"/>
                    </a:cubicBezTo>
                    <a:lnTo>
                      <a:pt x="4143" y="4013"/>
                    </a:lnTo>
                    <a:cubicBezTo>
                      <a:pt x="4143" y="3715"/>
                      <a:pt x="3929" y="3441"/>
                      <a:pt x="3643" y="3358"/>
                    </a:cubicBezTo>
                    <a:lnTo>
                      <a:pt x="3072" y="3191"/>
                    </a:lnTo>
                    <a:cubicBezTo>
                      <a:pt x="2989" y="3156"/>
                      <a:pt x="2929" y="3096"/>
                      <a:pt x="2929" y="3013"/>
                    </a:cubicBezTo>
                    <a:lnTo>
                      <a:pt x="2929" y="2882"/>
                    </a:lnTo>
                    <a:cubicBezTo>
                      <a:pt x="2989" y="2834"/>
                      <a:pt x="3036" y="2798"/>
                      <a:pt x="3084" y="2763"/>
                    </a:cubicBezTo>
                    <a:cubicBezTo>
                      <a:pt x="3322" y="2536"/>
                      <a:pt x="3441" y="2227"/>
                      <a:pt x="3441" y="1893"/>
                    </a:cubicBezTo>
                    <a:lnTo>
                      <a:pt x="3441" y="1596"/>
                    </a:lnTo>
                    <a:lnTo>
                      <a:pt x="3500" y="1465"/>
                    </a:lnTo>
                    <a:cubicBezTo>
                      <a:pt x="3572" y="1334"/>
                      <a:pt x="3596" y="1167"/>
                      <a:pt x="3596" y="1000"/>
                    </a:cubicBezTo>
                    <a:lnTo>
                      <a:pt x="3596" y="167"/>
                    </a:lnTo>
                    <a:cubicBezTo>
                      <a:pt x="3596" y="72"/>
                      <a:pt x="3524" y="0"/>
                      <a:pt x="3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1521" name="Google Shape;1521;p43"/>
              <p:cNvSpPr>
                <a:spLocks/>
              </p:cNvSpPr>
              <p:nvPr/>
            </p:nvSpPr>
            <p:spPr>
              <a:xfrm>
                <a:off x="1461721" y="1634026"/>
                <a:ext cx="43986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89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5" y="322"/>
                    </a:cubicBezTo>
                    <a:cubicBezTo>
                      <a:pt x="334" y="322"/>
                      <a:pt x="858" y="358"/>
                      <a:pt x="1132" y="477"/>
                    </a:cubicBezTo>
                    <a:cubicBezTo>
                      <a:pt x="1155" y="489"/>
                      <a:pt x="1167" y="489"/>
                      <a:pt x="1203" y="489"/>
                    </a:cubicBezTo>
                    <a:cubicBezTo>
                      <a:pt x="1263" y="489"/>
                      <a:pt x="1322" y="465"/>
                      <a:pt x="1346" y="405"/>
                    </a:cubicBezTo>
                    <a:cubicBezTo>
                      <a:pt x="1382" y="322"/>
                      <a:pt x="1346" y="239"/>
                      <a:pt x="1263" y="191"/>
                    </a:cubicBezTo>
                    <a:cubicBezTo>
                      <a:pt x="894" y="1"/>
                      <a:pt x="191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78FE83-8AC0-5ED5-EEAB-1863BC070F40}"/>
              </a:ext>
            </a:extLst>
          </p:cNvPr>
          <p:cNvGrpSpPr/>
          <p:nvPr/>
        </p:nvGrpSpPr>
        <p:grpSpPr>
          <a:xfrm rot="10800000">
            <a:off x="2924229" y="2912980"/>
            <a:ext cx="2451372" cy="1176326"/>
            <a:chOff x="5063759" y="804141"/>
            <a:chExt cx="1374739" cy="47764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5CD28BF-67DD-2616-F4CB-6D8ADDAC0086}"/>
                </a:ext>
              </a:extLst>
            </p:cNvPr>
            <p:cNvSpPr/>
            <p:nvPr/>
          </p:nvSpPr>
          <p:spPr>
            <a:xfrm>
              <a:off x="5124163" y="804141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1" name="Rectangle 50">
              <a:extLst>
                <a:ext uri="{FF2B5EF4-FFF2-40B4-BE49-F238E27FC236}">
                  <a16:creationId xmlns:a16="http://schemas.microsoft.com/office/drawing/2014/main" id="{764F33A8-74CC-29DD-6134-003361CD8826}"/>
                </a:ext>
              </a:extLst>
            </p:cNvPr>
            <p:cNvSpPr/>
            <p:nvPr/>
          </p:nvSpPr>
          <p:spPr>
            <a:xfrm>
              <a:off x="5063759" y="804141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6A9A33-9B94-C1D4-E4EE-355FA509F847}"/>
              </a:ext>
            </a:extLst>
          </p:cNvPr>
          <p:cNvGrpSpPr/>
          <p:nvPr/>
        </p:nvGrpSpPr>
        <p:grpSpPr>
          <a:xfrm rot="10800000">
            <a:off x="2903228" y="1329822"/>
            <a:ext cx="2451372" cy="1176326"/>
            <a:chOff x="5063759" y="804141"/>
            <a:chExt cx="1374739" cy="477644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71EEB88-0DB0-6945-B834-68A81FBAB46B}"/>
                </a:ext>
              </a:extLst>
            </p:cNvPr>
            <p:cNvSpPr/>
            <p:nvPr/>
          </p:nvSpPr>
          <p:spPr>
            <a:xfrm>
              <a:off x="5124163" y="804141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CAE1776B-BF0C-CF68-62AE-C841F0E44D01}"/>
                </a:ext>
              </a:extLst>
            </p:cNvPr>
            <p:cNvSpPr/>
            <p:nvPr/>
          </p:nvSpPr>
          <p:spPr>
            <a:xfrm>
              <a:off x="5063759" y="804141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2" name="Group 1481">
            <a:extLst>
              <a:ext uri="{FF2B5EF4-FFF2-40B4-BE49-F238E27FC236}">
                <a16:creationId xmlns:a16="http://schemas.microsoft.com/office/drawing/2014/main" id="{05B2F371-F650-DE68-7D49-F29DBE96A612}"/>
              </a:ext>
            </a:extLst>
          </p:cNvPr>
          <p:cNvGrpSpPr/>
          <p:nvPr/>
        </p:nvGrpSpPr>
        <p:grpSpPr>
          <a:xfrm>
            <a:off x="5625970" y="1475447"/>
            <a:ext cx="2541000" cy="889073"/>
            <a:chOff x="3310929" y="1437368"/>
            <a:chExt cx="2541000" cy="889073"/>
          </a:xfrm>
        </p:grpSpPr>
        <p:sp>
          <p:nvSpPr>
            <p:cNvPr id="34" name="Google Shape;9395;p62">
              <a:extLst>
                <a:ext uri="{FF2B5EF4-FFF2-40B4-BE49-F238E27FC236}">
                  <a16:creationId xmlns:a16="http://schemas.microsoft.com/office/drawing/2014/main" id="{149DF262-4E8D-E55A-57A8-EBF6DABE2F40}"/>
                </a:ext>
              </a:extLst>
            </p:cNvPr>
            <p:cNvSpPr>
              <a:spLocks/>
            </p:cNvSpPr>
            <p:nvPr/>
          </p:nvSpPr>
          <p:spPr>
            <a:xfrm>
              <a:off x="3504886" y="1437368"/>
              <a:ext cx="360356" cy="358831"/>
            </a:xfrm>
            <a:custGeom>
              <a:avLst/>
              <a:gdLst/>
              <a:ahLst/>
              <a:cxnLst/>
              <a:rect l="l" t="t" r="r" b="b"/>
              <a:pathLst>
                <a:path w="11348" h="11300" extrusionOk="0">
                  <a:moveTo>
                    <a:pt x="7752" y="846"/>
                  </a:moveTo>
                  <a:cubicBezTo>
                    <a:pt x="7978" y="846"/>
                    <a:pt x="8133" y="1025"/>
                    <a:pt x="8133" y="1239"/>
                  </a:cubicBezTo>
                  <a:lnTo>
                    <a:pt x="8133" y="4001"/>
                  </a:lnTo>
                  <a:lnTo>
                    <a:pt x="4252" y="4001"/>
                  </a:lnTo>
                  <a:cubicBezTo>
                    <a:pt x="3763" y="4001"/>
                    <a:pt x="3359" y="4406"/>
                    <a:pt x="3359" y="4894"/>
                  </a:cubicBezTo>
                  <a:lnTo>
                    <a:pt x="3359" y="4990"/>
                  </a:lnTo>
                  <a:lnTo>
                    <a:pt x="1168" y="4990"/>
                  </a:lnTo>
                  <a:lnTo>
                    <a:pt x="1168" y="5001"/>
                  </a:lnTo>
                  <a:cubicBezTo>
                    <a:pt x="942" y="5001"/>
                    <a:pt x="787" y="4823"/>
                    <a:pt x="787" y="4609"/>
                  </a:cubicBezTo>
                  <a:lnTo>
                    <a:pt x="787" y="1239"/>
                  </a:lnTo>
                  <a:cubicBezTo>
                    <a:pt x="787" y="1013"/>
                    <a:pt x="965" y="846"/>
                    <a:pt x="1168" y="846"/>
                  </a:cubicBezTo>
                  <a:close/>
                  <a:moveTo>
                    <a:pt x="3370" y="6621"/>
                  </a:moveTo>
                  <a:lnTo>
                    <a:pt x="3370" y="6978"/>
                  </a:lnTo>
                  <a:lnTo>
                    <a:pt x="3180" y="6978"/>
                  </a:lnTo>
                  <a:lnTo>
                    <a:pt x="3370" y="6621"/>
                  </a:lnTo>
                  <a:close/>
                  <a:moveTo>
                    <a:pt x="3382" y="7335"/>
                  </a:moveTo>
                  <a:lnTo>
                    <a:pt x="3382" y="7490"/>
                  </a:lnTo>
                  <a:lnTo>
                    <a:pt x="2644" y="7490"/>
                  </a:lnTo>
                  <a:cubicBezTo>
                    <a:pt x="2597" y="7490"/>
                    <a:pt x="2573" y="7454"/>
                    <a:pt x="2573" y="7407"/>
                  </a:cubicBezTo>
                  <a:cubicBezTo>
                    <a:pt x="2573" y="7383"/>
                    <a:pt x="2585" y="7371"/>
                    <a:pt x="2597" y="7347"/>
                  </a:cubicBezTo>
                  <a:cubicBezTo>
                    <a:pt x="2620" y="7335"/>
                    <a:pt x="2632" y="7335"/>
                    <a:pt x="2656" y="7335"/>
                  </a:cubicBezTo>
                  <a:close/>
                  <a:moveTo>
                    <a:pt x="8966" y="8276"/>
                  </a:moveTo>
                  <a:cubicBezTo>
                    <a:pt x="9062" y="8276"/>
                    <a:pt x="9133" y="8347"/>
                    <a:pt x="9133" y="8442"/>
                  </a:cubicBezTo>
                  <a:lnTo>
                    <a:pt x="9133" y="8573"/>
                  </a:lnTo>
                  <a:cubicBezTo>
                    <a:pt x="9109" y="8573"/>
                    <a:pt x="9074" y="8561"/>
                    <a:pt x="9038" y="8561"/>
                  </a:cubicBezTo>
                  <a:lnTo>
                    <a:pt x="7454" y="8561"/>
                  </a:lnTo>
                  <a:cubicBezTo>
                    <a:pt x="7419" y="8561"/>
                    <a:pt x="7395" y="8561"/>
                    <a:pt x="7359" y="8573"/>
                  </a:cubicBezTo>
                  <a:lnTo>
                    <a:pt x="7359" y="8442"/>
                  </a:lnTo>
                  <a:cubicBezTo>
                    <a:pt x="7359" y="8347"/>
                    <a:pt x="7430" y="8276"/>
                    <a:pt x="7526" y="8276"/>
                  </a:cubicBezTo>
                  <a:close/>
                  <a:moveTo>
                    <a:pt x="9883" y="4347"/>
                  </a:moveTo>
                  <a:cubicBezTo>
                    <a:pt x="10193" y="4347"/>
                    <a:pt x="10443" y="4597"/>
                    <a:pt x="10443" y="4906"/>
                  </a:cubicBezTo>
                  <a:lnTo>
                    <a:pt x="10443" y="9276"/>
                  </a:lnTo>
                  <a:lnTo>
                    <a:pt x="9478" y="9276"/>
                  </a:lnTo>
                  <a:lnTo>
                    <a:pt x="9478" y="9109"/>
                  </a:lnTo>
                  <a:lnTo>
                    <a:pt x="9764" y="9109"/>
                  </a:lnTo>
                  <a:cubicBezTo>
                    <a:pt x="10038" y="9109"/>
                    <a:pt x="10264" y="8883"/>
                    <a:pt x="10264" y="8597"/>
                  </a:cubicBezTo>
                  <a:lnTo>
                    <a:pt x="10264" y="5942"/>
                  </a:lnTo>
                  <a:cubicBezTo>
                    <a:pt x="10264" y="5847"/>
                    <a:pt x="10193" y="5775"/>
                    <a:pt x="10097" y="5775"/>
                  </a:cubicBezTo>
                  <a:cubicBezTo>
                    <a:pt x="10014" y="5775"/>
                    <a:pt x="9931" y="5847"/>
                    <a:pt x="9931" y="5942"/>
                  </a:cubicBezTo>
                  <a:lnTo>
                    <a:pt x="9931" y="8585"/>
                  </a:lnTo>
                  <a:cubicBezTo>
                    <a:pt x="9931" y="8680"/>
                    <a:pt x="9859" y="8752"/>
                    <a:pt x="9764" y="8752"/>
                  </a:cubicBezTo>
                  <a:lnTo>
                    <a:pt x="9478" y="8752"/>
                  </a:lnTo>
                  <a:lnTo>
                    <a:pt x="9478" y="8419"/>
                  </a:lnTo>
                  <a:cubicBezTo>
                    <a:pt x="9478" y="8157"/>
                    <a:pt x="9252" y="7918"/>
                    <a:pt x="8966" y="7918"/>
                  </a:cubicBezTo>
                  <a:lnTo>
                    <a:pt x="7526" y="7918"/>
                  </a:lnTo>
                  <a:cubicBezTo>
                    <a:pt x="7264" y="7918"/>
                    <a:pt x="7026" y="8145"/>
                    <a:pt x="7026" y="8419"/>
                  </a:cubicBezTo>
                  <a:lnTo>
                    <a:pt x="7026" y="8752"/>
                  </a:lnTo>
                  <a:lnTo>
                    <a:pt x="4382" y="8752"/>
                  </a:lnTo>
                  <a:cubicBezTo>
                    <a:pt x="4299" y="8752"/>
                    <a:pt x="4204" y="8680"/>
                    <a:pt x="4204" y="8585"/>
                  </a:cubicBezTo>
                  <a:lnTo>
                    <a:pt x="4204" y="5121"/>
                  </a:lnTo>
                  <a:cubicBezTo>
                    <a:pt x="4204" y="5025"/>
                    <a:pt x="4287" y="4942"/>
                    <a:pt x="4382" y="4942"/>
                  </a:cubicBezTo>
                  <a:lnTo>
                    <a:pt x="9740" y="4942"/>
                  </a:lnTo>
                  <a:cubicBezTo>
                    <a:pt x="9836" y="4942"/>
                    <a:pt x="9919" y="5013"/>
                    <a:pt x="9919" y="5121"/>
                  </a:cubicBezTo>
                  <a:lnTo>
                    <a:pt x="9919" y="5251"/>
                  </a:lnTo>
                  <a:cubicBezTo>
                    <a:pt x="9919" y="5347"/>
                    <a:pt x="10002" y="5418"/>
                    <a:pt x="10086" y="5418"/>
                  </a:cubicBezTo>
                  <a:cubicBezTo>
                    <a:pt x="10181" y="5418"/>
                    <a:pt x="10252" y="5347"/>
                    <a:pt x="10252" y="5251"/>
                  </a:cubicBezTo>
                  <a:lnTo>
                    <a:pt x="10252" y="5121"/>
                  </a:lnTo>
                  <a:cubicBezTo>
                    <a:pt x="10252" y="4835"/>
                    <a:pt x="10026" y="4609"/>
                    <a:pt x="9740" y="4609"/>
                  </a:cubicBezTo>
                  <a:lnTo>
                    <a:pt x="4382" y="4609"/>
                  </a:lnTo>
                  <a:cubicBezTo>
                    <a:pt x="4109" y="4609"/>
                    <a:pt x="3882" y="4835"/>
                    <a:pt x="3882" y="5121"/>
                  </a:cubicBezTo>
                  <a:lnTo>
                    <a:pt x="3882" y="8585"/>
                  </a:lnTo>
                  <a:cubicBezTo>
                    <a:pt x="3882" y="8871"/>
                    <a:pt x="4109" y="9097"/>
                    <a:pt x="4382" y="9097"/>
                  </a:cubicBezTo>
                  <a:lnTo>
                    <a:pt x="7026" y="9097"/>
                  </a:lnTo>
                  <a:lnTo>
                    <a:pt x="7026" y="9252"/>
                  </a:lnTo>
                  <a:lnTo>
                    <a:pt x="3716" y="9252"/>
                  </a:lnTo>
                  <a:lnTo>
                    <a:pt x="3716" y="4906"/>
                  </a:lnTo>
                  <a:cubicBezTo>
                    <a:pt x="3716" y="4597"/>
                    <a:pt x="3966" y="4347"/>
                    <a:pt x="4287" y="4347"/>
                  </a:cubicBezTo>
                  <a:close/>
                  <a:moveTo>
                    <a:pt x="7038" y="9597"/>
                  </a:moveTo>
                  <a:lnTo>
                    <a:pt x="7038" y="10002"/>
                  </a:lnTo>
                  <a:lnTo>
                    <a:pt x="3549" y="10002"/>
                  </a:lnTo>
                  <a:cubicBezTo>
                    <a:pt x="3539" y="10003"/>
                    <a:pt x="3529" y="10004"/>
                    <a:pt x="3520" y="10004"/>
                  </a:cubicBezTo>
                  <a:cubicBezTo>
                    <a:pt x="3434" y="10004"/>
                    <a:pt x="3351" y="9959"/>
                    <a:pt x="3287" y="9895"/>
                  </a:cubicBezTo>
                  <a:cubicBezTo>
                    <a:pt x="3216" y="9823"/>
                    <a:pt x="3168" y="9716"/>
                    <a:pt x="3168" y="9609"/>
                  </a:cubicBezTo>
                  <a:cubicBezTo>
                    <a:pt x="3168" y="9597"/>
                    <a:pt x="3168" y="9597"/>
                    <a:pt x="3180" y="9597"/>
                  </a:cubicBezTo>
                  <a:close/>
                  <a:moveTo>
                    <a:pt x="10990" y="9609"/>
                  </a:moveTo>
                  <a:lnTo>
                    <a:pt x="10990" y="9633"/>
                  </a:lnTo>
                  <a:cubicBezTo>
                    <a:pt x="10979" y="9835"/>
                    <a:pt x="10812" y="10014"/>
                    <a:pt x="10598" y="10014"/>
                  </a:cubicBezTo>
                  <a:lnTo>
                    <a:pt x="9478" y="10014"/>
                  </a:lnTo>
                  <a:lnTo>
                    <a:pt x="9478" y="9609"/>
                  </a:lnTo>
                  <a:close/>
                  <a:moveTo>
                    <a:pt x="9050" y="8883"/>
                  </a:moveTo>
                  <a:cubicBezTo>
                    <a:pt x="9085" y="8883"/>
                    <a:pt x="9133" y="8931"/>
                    <a:pt x="9133" y="8978"/>
                  </a:cubicBezTo>
                  <a:lnTo>
                    <a:pt x="9133" y="10240"/>
                  </a:lnTo>
                  <a:cubicBezTo>
                    <a:pt x="9133" y="10288"/>
                    <a:pt x="9085" y="10324"/>
                    <a:pt x="9050" y="10324"/>
                  </a:cubicBezTo>
                  <a:lnTo>
                    <a:pt x="7454" y="10324"/>
                  </a:lnTo>
                  <a:cubicBezTo>
                    <a:pt x="7407" y="10324"/>
                    <a:pt x="7359" y="10288"/>
                    <a:pt x="7359" y="10240"/>
                  </a:cubicBezTo>
                  <a:lnTo>
                    <a:pt x="7359" y="10181"/>
                  </a:lnTo>
                  <a:lnTo>
                    <a:pt x="7359" y="8978"/>
                  </a:lnTo>
                  <a:cubicBezTo>
                    <a:pt x="7359" y="8931"/>
                    <a:pt x="7407" y="8883"/>
                    <a:pt x="7454" y="8883"/>
                  </a:cubicBezTo>
                  <a:close/>
                  <a:moveTo>
                    <a:pt x="9133" y="10645"/>
                  </a:moveTo>
                  <a:lnTo>
                    <a:pt x="9133" y="10776"/>
                  </a:lnTo>
                  <a:cubicBezTo>
                    <a:pt x="9133" y="10859"/>
                    <a:pt x="9062" y="10943"/>
                    <a:pt x="8966" y="10943"/>
                  </a:cubicBezTo>
                  <a:lnTo>
                    <a:pt x="7526" y="10943"/>
                  </a:lnTo>
                  <a:cubicBezTo>
                    <a:pt x="7442" y="10943"/>
                    <a:pt x="7359" y="10859"/>
                    <a:pt x="7359" y="10776"/>
                  </a:cubicBezTo>
                  <a:lnTo>
                    <a:pt x="7359" y="10645"/>
                  </a:lnTo>
                  <a:cubicBezTo>
                    <a:pt x="7395" y="10645"/>
                    <a:pt x="7419" y="10657"/>
                    <a:pt x="7454" y="10657"/>
                  </a:cubicBezTo>
                  <a:lnTo>
                    <a:pt x="9050" y="10657"/>
                  </a:lnTo>
                  <a:cubicBezTo>
                    <a:pt x="9074" y="10657"/>
                    <a:pt x="9109" y="10657"/>
                    <a:pt x="9133" y="10645"/>
                  </a:cubicBezTo>
                  <a:close/>
                  <a:moveTo>
                    <a:pt x="858" y="1"/>
                  </a:moveTo>
                  <a:cubicBezTo>
                    <a:pt x="382" y="1"/>
                    <a:pt x="1" y="382"/>
                    <a:pt x="1" y="858"/>
                  </a:cubicBezTo>
                  <a:lnTo>
                    <a:pt x="1" y="5561"/>
                  </a:lnTo>
                  <a:cubicBezTo>
                    <a:pt x="1" y="6037"/>
                    <a:pt x="382" y="6430"/>
                    <a:pt x="858" y="6430"/>
                  </a:cubicBezTo>
                  <a:lnTo>
                    <a:pt x="1334" y="6430"/>
                  </a:lnTo>
                  <a:cubicBezTo>
                    <a:pt x="1430" y="6430"/>
                    <a:pt x="1501" y="6359"/>
                    <a:pt x="1501" y="6264"/>
                  </a:cubicBezTo>
                  <a:cubicBezTo>
                    <a:pt x="1501" y="6180"/>
                    <a:pt x="1430" y="6097"/>
                    <a:pt x="1334" y="6097"/>
                  </a:cubicBezTo>
                  <a:lnTo>
                    <a:pt x="858" y="6097"/>
                  </a:lnTo>
                  <a:cubicBezTo>
                    <a:pt x="572" y="6097"/>
                    <a:pt x="334" y="5859"/>
                    <a:pt x="334" y="5585"/>
                  </a:cubicBezTo>
                  <a:lnTo>
                    <a:pt x="334" y="882"/>
                  </a:lnTo>
                  <a:cubicBezTo>
                    <a:pt x="334" y="596"/>
                    <a:pt x="572" y="358"/>
                    <a:pt x="858" y="358"/>
                  </a:cubicBezTo>
                  <a:lnTo>
                    <a:pt x="8062" y="358"/>
                  </a:lnTo>
                  <a:cubicBezTo>
                    <a:pt x="8347" y="358"/>
                    <a:pt x="8585" y="596"/>
                    <a:pt x="8585" y="882"/>
                  </a:cubicBezTo>
                  <a:lnTo>
                    <a:pt x="8585" y="4001"/>
                  </a:lnTo>
                  <a:lnTo>
                    <a:pt x="8478" y="4001"/>
                  </a:lnTo>
                  <a:lnTo>
                    <a:pt x="8478" y="1215"/>
                  </a:lnTo>
                  <a:cubicBezTo>
                    <a:pt x="8478" y="822"/>
                    <a:pt x="8157" y="489"/>
                    <a:pt x="7752" y="489"/>
                  </a:cubicBezTo>
                  <a:lnTo>
                    <a:pt x="1168" y="489"/>
                  </a:lnTo>
                  <a:cubicBezTo>
                    <a:pt x="775" y="489"/>
                    <a:pt x="442" y="822"/>
                    <a:pt x="442" y="1215"/>
                  </a:cubicBezTo>
                  <a:lnTo>
                    <a:pt x="442" y="4597"/>
                  </a:lnTo>
                  <a:cubicBezTo>
                    <a:pt x="442" y="5001"/>
                    <a:pt x="775" y="5323"/>
                    <a:pt x="1168" y="5323"/>
                  </a:cubicBezTo>
                  <a:lnTo>
                    <a:pt x="3370" y="5323"/>
                  </a:lnTo>
                  <a:lnTo>
                    <a:pt x="3370" y="6085"/>
                  </a:lnTo>
                  <a:lnTo>
                    <a:pt x="2001" y="6085"/>
                  </a:lnTo>
                  <a:cubicBezTo>
                    <a:pt x="1918" y="6085"/>
                    <a:pt x="1846" y="6156"/>
                    <a:pt x="1846" y="6252"/>
                  </a:cubicBezTo>
                  <a:cubicBezTo>
                    <a:pt x="1846" y="6335"/>
                    <a:pt x="1918" y="6418"/>
                    <a:pt x="2001" y="6418"/>
                  </a:cubicBezTo>
                  <a:lnTo>
                    <a:pt x="3109" y="6418"/>
                  </a:lnTo>
                  <a:lnTo>
                    <a:pt x="2811" y="6978"/>
                  </a:lnTo>
                  <a:lnTo>
                    <a:pt x="2656" y="6978"/>
                  </a:lnTo>
                  <a:cubicBezTo>
                    <a:pt x="2561" y="6978"/>
                    <a:pt x="2454" y="7026"/>
                    <a:pt x="2358" y="7097"/>
                  </a:cubicBezTo>
                  <a:cubicBezTo>
                    <a:pt x="2287" y="7168"/>
                    <a:pt x="2239" y="7276"/>
                    <a:pt x="2239" y="7395"/>
                  </a:cubicBezTo>
                  <a:cubicBezTo>
                    <a:pt x="2239" y="7621"/>
                    <a:pt x="2418" y="7811"/>
                    <a:pt x="2656" y="7811"/>
                  </a:cubicBezTo>
                  <a:lnTo>
                    <a:pt x="3394" y="7811"/>
                  </a:lnTo>
                  <a:lnTo>
                    <a:pt x="3394" y="9276"/>
                  </a:lnTo>
                  <a:lnTo>
                    <a:pt x="3192" y="9276"/>
                  </a:lnTo>
                  <a:cubicBezTo>
                    <a:pt x="3001" y="9276"/>
                    <a:pt x="2835" y="9431"/>
                    <a:pt x="2835" y="9633"/>
                  </a:cubicBezTo>
                  <a:cubicBezTo>
                    <a:pt x="2835" y="9823"/>
                    <a:pt x="2918" y="10002"/>
                    <a:pt x="3049" y="10145"/>
                  </a:cubicBezTo>
                  <a:cubicBezTo>
                    <a:pt x="3180" y="10288"/>
                    <a:pt x="3370" y="10359"/>
                    <a:pt x="3573" y="10359"/>
                  </a:cubicBezTo>
                  <a:lnTo>
                    <a:pt x="7049" y="10359"/>
                  </a:lnTo>
                  <a:lnTo>
                    <a:pt x="7049" y="10788"/>
                  </a:lnTo>
                  <a:cubicBezTo>
                    <a:pt x="7049" y="11062"/>
                    <a:pt x="7276" y="11300"/>
                    <a:pt x="7550" y="11300"/>
                  </a:cubicBezTo>
                  <a:lnTo>
                    <a:pt x="9002" y="11300"/>
                  </a:lnTo>
                  <a:cubicBezTo>
                    <a:pt x="9264" y="11300"/>
                    <a:pt x="9502" y="11074"/>
                    <a:pt x="9502" y="10788"/>
                  </a:cubicBezTo>
                  <a:lnTo>
                    <a:pt x="9502" y="10359"/>
                  </a:lnTo>
                  <a:lnTo>
                    <a:pt x="10621" y="10359"/>
                  </a:lnTo>
                  <a:cubicBezTo>
                    <a:pt x="11026" y="10359"/>
                    <a:pt x="11348" y="10026"/>
                    <a:pt x="11348" y="9633"/>
                  </a:cubicBezTo>
                  <a:cubicBezTo>
                    <a:pt x="11324" y="9526"/>
                    <a:pt x="11276" y="9431"/>
                    <a:pt x="11217" y="9371"/>
                  </a:cubicBezTo>
                  <a:cubicBezTo>
                    <a:pt x="11157" y="9312"/>
                    <a:pt x="11074" y="9276"/>
                    <a:pt x="10967" y="9276"/>
                  </a:cubicBezTo>
                  <a:lnTo>
                    <a:pt x="10776" y="9276"/>
                  </a:lnTo>
                  <a:lnTo>
                    <a:pt x="10776" y="4906"/>
                  </a:lnTo>
                  <a:cubicBezTo>
                    <a:pt x="10776" y="4418"/>
                    <a:pt x="10371" y="4013"/>
                    <a:pt x="9883" y="4013"/>
                  </a:cubicBezTo>
                  <a:lnTo>
                    <a:pt x="8931" y="4013"/>
                  </a:lnTo>
                  <a:lnTo>
                    <a:pt x="8931" y="858"/>
                  </a:lnTo>
                  <a:cubicBezTo>
                    <a:pt x="8931" y="382"/>
                    <a:pt x="8538" y="1"/>
                    <a:pt x="8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 txBox="1">
              <a:spLocks noGrp="1"/>
            </p:cNvSpPr>
            <p:nvPr>
              <p:ph type="subTitle" idx="3"/>
            </p:nvPr>
          </p:nvSpPr>
          <p:spPr>
            <a:xfrm>
              <a:off x="3310929" y="1804741"/>
              <a:ext cx="2541000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/>
              <a:r>
                <a:rPr lang="en-US" altLang="he-IL" sz="1200" dirty="0">
                  <a:solidFill>
                    <a:schemeClr val="bg1"/>
                  </a:solidFill>
                </a:rPr>
                <a:t>Uses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delay</a:t>
              </a:r>
              <a:r>
                <a:rPr lang="en-US" altLang="he-IL" sz="1200" dirty="0">
                  <a:solidFill>
                    <a:schemeClr val="bg1"/>
                  </a:solidFill>
                </a:rPr>
                <a:t> (RTT) as the primary congestion signal instead of loss or ECN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481" name="Group 1480">
            <a:extLst>
              <a:ext uri="{FF2B5EF4-FFF2-40B4-BE49-F238E27FC236}">
                <a16:creationId xmlns:a16="http://schemas.microsoft.com/office/drawing/2014/main" id="{D30A6E06-32EC-22D6-BCFD-8879687FEB9A}"/>
              </a:ext>
            </a:extLst>
          </p:cNvPr>
          <p:cNvGrpSpPr/>
          <p:nvPr/>
        </p:nvGrpSpPr>
        <p:grpSpPr>
          <a:xfrm>
            <a:off x="5722065" y="2985258"/>
            <a:ext cx="2541000" cy="1425776"/>
            <a:chOff x="3379120" y="2889827"/>
            <a:chExt cx="2541000" cy="1425776"/>
          </a:xfrm>
        </p:grpSpPr>
        <p:sp>
          <p:nvSpPr>
            <p:cNvPr id="35" name="Google Shape;9620;p62">
              <a:extLst>
                <a:ext uri="{FF2B5EF4-FFF2-40B4-BE49-F238E27FC236}">
                  <a16:creationId xmlns:a16="http://schemas.microsoft.com/office/drawing/2014/main" id="{D079DE06-E7BD-AFC4-7041-87CE73013D09}"/>
                </a:ext>
              </a:extLst>
            </p:cNvPr>
            <p:cNvSpPr>
              <a:spLocks/>
            </p:cNvSpPr>
            <p:nvPr/>
          </p:nvSpPr>
          <p:spPr>
            <a:xfrm>
              <a:off x="3638302" y="2889827"/>
              <a:ext cx="229906" cy="364135"/>
            </a:xfrm>
            <a:custGeom>
              <a:avLst/>
              <a:gdLst/>
              <a:ahLst/>
              <a:cxnLst/>
              <a:rect l="l" t="t" r="r" b="b"/>
              <a:pathLst>
                <a:path w="7240" h="11467" extrusionOk="0">
                  <a:moveTo>
                    <a:pt x="1048" y="346"/>
                  </a:moveTo>
                  <a:cubicBezTo>
                    <a:pt x="1156" y="346"/>
                    <a:pt x="1239" y="441"/>
                    <a:pt x="1239" y="537"/>
                  </a:cubicBezTo>
                  <a:cubicBezTo>
                    <a:pt x="1239" y="644"/>
                    <a:pt x="1156" y="727"/>
                    <a:pt x="1048" y="727"/>
                  </a:cubicBezTo>
                  <a:cubicBezTo>
                    <a:pt x="941" y="727"/>
                    <a:pt x="858" y="644"/>
                    <a:pt x="858" y="537"/>
                  </a:cubicBezTo>
                  <a:cubicBezTo>
                    <a:pt x="858" y="429"/>
                    <a:pt x="941" y="346"/>
                    <a:pt x="1048" y="346"/>
                  </a:cubicBezTo>
                  <a:close/>
                  <a:moveTo>
                    <a:pt x="3549" y="1203"/>
                  </a:moveTo>
                  <a:lnTo>
                    <a:pt x="3906" y="1453"/>
                  </a:lnTo>
                  <a:lnTo>
                    <a:pt x="3549" y="1453"/>
                  </a:lnTo>
                  <a:lnTo>
                    <a:pt x="3549" y="1203"/>
                  </a:lnTo>
                  <a:close/>
                  <a:moveTo>
                    <a:pt x="6883" y="1060"/>
                  </a:moveTo>
                  <a:lnTo>
                    <a:pt x="6883" y="1072"/>
                  </a:lnTo>
                  <a:lnTo>
                    <a:pt x="6097" y="2799"/>
                  </a:lnTo>
                  <a:cubicBezTo>
                    <a:pt x="6085" y="2846"/>
                    <a:pt x="6085" y="2894"/>
                    <a:pt x="6097" y="2942"/>
                  </a:cubicBezTo>
                  <a:lnTo>
                    <a:pt x="6883" y="4680"/>
                  </a:lnTo>
                  <a:lnTo>
                    <a:pt x="4620" y="4680"/>
                  </a:lnTo>
                  <a:lnTo>
                    <a:pt x="4620" y="1608"/>
                  </a:lnTo>
                  <a:cubicBezTo>
                    <a:pt x="4620" y="1549"/>
                    <a:pt x="4597" y="1501"/>
                    <a:pt x="4549" y="1477"/>
                  </a:cubicBezTo>
                  <a:lnTo>
                    <a:pt x="3942" y="1060"/>
                  </a:lnTo>
                  <a:close/>
                  <a:moveTo>
                    <a:pt x="6883" y="4680"/>
                  </a:moveTo>
                  <a:cubicBezTo>
                    <a:pt x="6883" y="4686"/>
                    <a:pt x="6880" y="4689"/>
                    <a:pt x="6878" y="4689"/>
                  </a:cubicBezTo>
                  <a:cubicBezTo>
                    <a:pt x="6877" y="4689"/>
                    <a:pt x="6877" y="4686"/>
                    <a:pt x="6883" y="4680"/>
                  </a:cubicBezTo>
                  <a:close/>
                  <a:moveTo>
                    <a:pt x="4299" y="1787"/>
                  </a:moveTo>
                  <a:lnTo>
                    <a:pt x="4299" y="5394"/>
                  </a:lnTo>
                  <a:lnTo>
                    <a:pt x="1941" y="5406"/>
                  </a:lnTo>
                  <a:lnTo>
                    <a:pt x="1941" y="2692"/>
                  </a:lnTo>
                  <a:cubicBezTo>
                    <a:pt x="1941" y="2608"/>
                    <a:pt x="1870" y="2537"/>
                    <a:pt x="1787" y="2537"/>
                  </a:cubicBezTo>
                  <a:cubicBezTo>
                    <a:pt x="1691" y="2537"/>
                    <a:pt x="1620" y="2608"/>
                    <a:pt x="1620" y="2692"/>
                  </a:cubicBezTo>
                  <a:lnTo>
                    <a:pt x="1620" y="5406"/>
                  </a:lnTo>
                  <a:lnTo>
                    <a:pt x="1227" y="5406"/>
                  </a:lnTo>
                  <a:lnTo>
                    <a:pt x="1227" y="1787"/>
                  </a:lnTo>
                  <a:lnTo>
                    <a:pt x="1620" y="1787"/>
                  </a:lnTo>
                  <a:lnTo>
                    <a:pt x="1620" y="1989"/>
                  </a:lnTo>
                  <a:cubicBezTo>
                    <a:pt x="1620" y="2072"/>
                    <a:pt x="1691" y="2144"/>
                    <a:pt x="1787" y="2144"/>
                  </a:cubicBezTo>
                  <a:cubicBezTo>
                    <a:pt x="1870" y="2144"/>
                    <a:pt x="1941" y="2072"/>
                    <a:pt x="1941" y="1989"/>
                  </a:cubicBezTo>
                  <a:lnTo>
                    <a:pt x="1941" y="1787"/>
                  </a:lnTo>
                  <a:close/>
                  <a:moveTo>
                    <a:pt x="1584" y="10764"/>
                  </a:moveTo>
                  <a:cubicBezTo>
                    <a:pt x="1691" y="10764"/>
                    <a:pt x="1787" y="10859"/>
                    <a:pt x="1787" y="10954"/>
                  </a:cubicBezTo>
                  <a:lnTo>
                    <a:pt x="1787" y="11145"/>
                  </a:lnTo>
                  <a:lnTo>
                    <a:pt x="322" y="11145"/>
                  </a:lnTo>
                  <a:lnTo>
                    <a:pt x="322" y="10954"/>
                  </a:lnTo>
                  <a:cubicBezTo>
                    <a:pt x="322" y="10847"/>
                    <a:pt x="417" y="10764"/>
                    <a:pt x="513" y="10764"/>
                  </a:cubicBezTo>
                  <a:close/>
                  <a:moveTo>
                    <a:pt x="1048" y="1"/>
                  </a:moveTo>
                  <a:cubicBezTo>
                    <a:pt x="775" y="1"/>
                    <a:pt x="536" y="239"/>
                    <a:pt x="536" y="525"/>
                  </a:cubicBezTo>
                  <a:cubicBezTo>
                    <a:pt x="536" y="763"/>
                    <a:pt x="679" y="953"/>
                    <a:pt x="894" y="1037"/>
                  </a:cubicBezTo>
                  <a:lnTo>
                    <a:pt x="894" y="10419"/>
                  </a:lnTo>
                  <a:lnTo>
                    <a:pt x="513" y="10419"/>
                  </a:lnTo>
                  <a:cubicBezTo>
                    <a:pt x="215" y="10419"/>
                    <a:pt x="1" y="10657"/>
                    <a:pt x="1" y="10943"/>
                  </a:cubicBezTo>
                  <a:lnTo>
                    <a:pt x="1" y="11300"/>
                  </a:lnTo>
                  <a:cubicBezTo>
                    <a:pt x="1" y="11395"/>
                    <a:pt x="72" y="11466"/>
                    <a:pt x="155" y="11466"/>
                  </a:cubicBezTo>
                  <a:lnTo>
                    <a:pt x="1965" y="11466"/>
                  </a:lnTo>
                  <a:cubicBezTo>
                    <a:pt x="2049" y="11466"/>
                    <a:pt x="2120" y="11395"/>
                    <a:pt x="2120" y="11300"/>
                  </a:cubicBezTo>
                  <a:lnTo>
                    <a:pt x="2120" y="10943"/>
                  </a:lnTo>
                  <a:cubicBezTo>
                    <a:pt x="2120" y="10645"/>
                    <a:pt x="1882" y="10419"/>
                    <a:pt x="1608" y="10419"/>
                  </a:cubicBezTo>
                  <a:lnTo>
                    <a:pt x="1227" y="10419"/>
                  </a:lnTo>
                  <a:lnTo>
                    <a:pt x="1227" y="5740"/>
                  </a:lnTo>
                  <a:lnTo>
                    <a:pt x="4299" y="5740"/>
                  </a:lnTo>
                  <a:cubicBezTo>
                    <a:pt x="4489" y="5740"/>
                    <a:pt x="4632" y="5585"/>
                    <a:pt x="4632" y="5394"/>
                  </a:cubicBezTo>
                  <a:lnTo>
                    <a:pt x="4632" y="5025"/>
                  </a:lnTo>
                  <a:lnTo>
                    <a:pt x="6883" y="5025"/>
                  </a:lnTo>
                  <a:cubicBezTo>
                    <a:pt x="7002" y="5025"/>
                    <a:pt x="7109" y="4966"/>
                    <a:pt x="7180" y="4859"/>
                  </a:cubicBezTo>
                  <a:cubicBezTo>
                    <a:pt x="7228" y="4763"/>
                    <a:pt x="7240" y="4632"/>
                    <a:pt x="7180" y="4525"/>
                  </a:cubicBezTo>
                  <a:lnTo>
                    <a:pt x="6442" y="2882"/>
                  </a:lnTo>
                  <a:lnTo>
                    <a:pt x="7180" y="1227"/>
                  </a:lnTo>
                  <a:cubicBezTo>
                    <a:pt x="7228" y="1120"/>
                    <a:pt x="7228" y="989"/>
                    <a:pt x="7156" y="894"/>
                  </a:cubicBezTo>
                  <a:cubicBezTo>
                    <a:pt x="7097" y="787"/>
                    <a:pt x="6978" y="727"/>
                    <a:pt x="6859" y="727"/>
                  </a:cubicBezTo>
                  <a:lnTo>
                    <a:pt x="3358" y="727"/>
                  </a:lnTo>
                  <a:cubicBezTo>
                    <a:pt x="3275" y="727"/>
                    <a:pt x="3192" y="810"/>
                    <a:pt x="3192" y="894"/>
                  </a:cubicBezTo>
                  <a:lnTo>
                    <a:pt x="3192" y="1453"/>
                  </a:lnTo>
                  <a:lnTo>
                    <a:pt x="1215" y="1453"/>
                  </a:lnTo>
                  <a:lnTo>
                    <a:pt x="1215" y="1037"/>
                  </a:lnTo>
                  <a:cubicBezTo>
                    <a:pt x="1429" y="953"/>
                    <a:pt x="1572" y="763"/>
                    <a:pt x="1572" y="525"/>
                  </a:cubicBezTo>
                  <a:cubicBezTo>
                    <a:pt x="1572" y="227"/>
                    <a:pt x="1334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 txBox="1">
              <a:spLocks noGrp="1"/>
            </p:cNvSpPr>
            <p:nvPr>
              <p:ph type="subTitle" idx="7"/>
            </p:nvPr>
          </p:nvSpPr>
          <p:spPr>
            <a:xfrm>
              <a:off x="3379120" y="3301153"/>
              <a:ext cx="2541000" cy="101445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1200" dirty="0">
                  <a:solidFill>
                    <a:schemeClr val="bg1"/>
                  </a:solidFill>
                </a:rPr>
                <a:t>Delay is decomposed into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fabric </a:t>
              </a:r>
              <a:r>
                <a:rPr lang="en-US" altLang="he-IL" sz="1200" dirty="0">
                  <a:solidFill>
                    <a:schemeClr val="bg1"/>
                  </a:solidFill>
                </a:rPr>
                <a:t>and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endpoint</a:t>
              </a:r>
              <a:r>
                <a:rPr lang="en-US" altLang="he-IL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9A00B83-9A03-3784-7639-5043C62AC504}"/>
              </a:ext>
            </a:extLst>
          </p:cNvPr>
          <p:cNvGrpSpPr/>
          <p:nvPr/>
        </p:nvGrpSpPr>
        <p:grpSpPr>
          <a:xfrm rot="10800000">
            <a:off x="5557995" y="2918517"/>
            <a:ext cx="2451372" cy="1176326"/>
            <a:chOff x="5063759" y="804141"/>
            <a:chExt cx="1374739" cy="47764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82B22A4-1260-D098-611B-F900DD3B8665}"/>
                </a:ext>
              </a:extLst>
            </p:cNvPr>
            <p:cNvSpPr/>
            <p:nvPr/>
          </p:nvSpPr>
          <p:spPr>
            <a:xfrm>
              <a:off x="5124163" y="804141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7" name="Rectangle 56">
              <a:extLst>
                <a:ext uri="{FF2B5EF4-FFF2-40B4-BE49-F238E27FC236}">
                  <a16:creationId xmlns:a16="http://schemas.microsoft.com/office/drawing/2014/main" id="{71475BD9-07C3-B97A-10DD-D28C761B6C5A}"/>
                </a:ext>
              </a:extLst>
            </p:cNvPr>
            <p:cNvSpPr/>
            <p:nvPr/>
          </p:nvSpPr>
          <p:spPr>
            <a:xfrm>
              <a:off x="5063759" y="804141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62238A5-53FC-2341-94A7-726417CD6380}"/>
              </a:ext>
            </a:extLst>
          </p:cNvPr>
          <p:cNvGrpSpPr/>
          <p:nvPr/>
        </p:nvGrpSpPr>
        <p:grpSpPr>
          <a:xfrm rot="10800000">
            <a:off x="5536994" y="1335359"/>
            <a:ext cx="2451372" cy="1176326"/>
            <a:chOff x="5063759" y="804141"/>
            <a:chExt cx="1374739" cy="47764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E62989A-49DB-EBDB-7C7D-837AD52D4C72}"/>
                </a:ext>
              </a:extLst>
            </p:cNvPr>
            <p:cNvSpPr/>
            <p:nvPr/>
          </p:nvSpPr>
          <p:spPr>
            <a:xfrm>
              <a:off x="5124163" y="804141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60" name="Rectangle 59">
              <a:extLst>
                <a:ext uri="{FF2B5EF4-FFF2-40B4-BE49-F238E27FC236}">
                  <a16:creationId xmlns:a16="http://schemas.microsoft.com/office/drawing/2014/main" id="{450A17CD-E105-CEAF-5E6F-0604E3991035}"/>
                </a:ext>
              </a:extLst>
            </p:cNvPr>
            <p:cNvSpPr/>
            <p:nvPr/>
          </p:nvSpPr>
          <p:spPr>
            <a:xfrm>
              <a:off x="5063759" y="804141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83" name="Group 1482">
            <a:extLst>
              <a:ext uri="{FF2B5EF4-FFF2-40B4-BE49-F238E27FC236}">
                <a16:creationId xmlns:a16="http://schemas.microsoft.com/office/drawing/2014/main" id="{8842B186-FB67-7D5C-2238-14B0C46E18D4}"/>
              </a:ext>
            </a:extLst>
          </p:cNvPr>
          <p:cNvGrpSpPr/>
          <p:nvPr/>
        </p:nvGrpSpPr>
        <p:grpSpPr>
          <a:xfrm>
            <a:off x="7789589" y="2026230"/>
            <a:ext cx="2596428" cy="931086"/>
            <a:chOff x="5598256" y="2039781"/>
            <a:chExt cx="2596428" cy="931086"/>
          </a:xfrm>
        </p:grpSpPr>
        <p:grpSp>
          <p:nvGrpSpPr>
            <p:cNvPr id="36" name="Google Shape;9684;p62">
              <a:extLst>
                <a:ext uri="{FF2B5EF4-FFF2-40B4-BE49-F238E27FC236}">
                  <a16:creationId xmlns:a16="http://schemas.microsoft.com/office/drawing/2014/main" id="{7053BEE7-7B13-EE2B-6A76-17ADE2407619}"/>
                </a:ext>
              </a:extLst>
            </p:cNvPr>
            <p:cNvGrpSpPr/>
            <p:nvPr/>
          </p:nvGrpSpPr>
          <p:grpSpPr>
            <a:xfrm>
              <a:off x="5892513" y="2039781"/>
              <a:ext cx="374709" cy="374010"/>
              <a:chOff x="1421638" y="4125629"/>
              <a:chExt cx="374709" cy="374010"/>
            </a:xfrm>
          </p:grpSpPr>
          <p:sp>
            <p:nvSpPr>
              <p:cNvPr id="37" name="Google Shape;9685;p62">
                <a:extLst>
                  <a:ext uri="{FF2B5EF4-FFF2-40B4-BE49-F238E27FC236}">
                    <a16:creationId xmlns:a16="http://schemas.microsoft.com/office/drawing/2014/main" id="{6CDFCAF3-FE4D-5482-C7B2-87390AC0E62D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686;p62">
                <a:extLst>
                  <a:ext uri="{FF2B5EF4-FFF2-40B4-BE49-F238E27FC236}">
                    <a16:creationId xmlns:a16="http://schemas.microsoft.com/office/drawing/2014/main" id="{29BEBE27-278C-81CD-AC16-73874D502817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" name="Google Shape;1527;p43">
              <a:extLst>
                <a:ext uri="{FF2B5EF4-FFF2-40B4-BE49-F238E27FC236}">
                  <a16:creationId xmlns:a16="http://schemas.microsoft.com/office/drawing/2014/main" id="{C8D9B9DC-60C8-AD7E-E0F4-0B67BD2EFA48}"/>
                </a:ext>
              </a:extLst>
            </p:cNvPr>
            <p:cNvSpPr txBox="1">
              <a:spLocks/>
            </p:cNvSpPr>
            <p:nvPr/>
          </p:nvSpPr>
          <p:spPr>
            <a:xfrm>
              <a:off x="5598256" y="2449167"/>
              <a:ext cx="2596428" cy="5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127000" indent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1200" b="1" dirty="0">
                  <a:solidFill>
                    <a:schemeClr val="bg1"/>
                  </a:solidFill>
                </a:rPr>
                <a:t>Scales target delay</a:t>
              </a:r>
              <a:r>
                <a:rPr lang="en-US" altLang="he-IL" sz="1200" dirty="0">
                  <a:solidFill>
                    <a:schemeClr val="bg1"/>
                  </a:solidFill>
                </a:rPr>
                <a:t> dynamically based on:</a:t>
              </a:r>
            </a:p>
            <a:p>
              <a:pPr marL="755650" lvl="1" indent="-171450" algn="l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he-IL" sz="1200" dirty="0">
                  <a:solidFill>
                    <a:schemeClr val="bg1"/>
                  </a:solidFill>
                </a:rPr>
                <a:t>Topology </a:t>
              </a:r>
            </a:p>
            <a:p>
              <a:pPr marL="755650" lvl="1" indent="-171450" algn="l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he-IL" sz="1200" dirty="0">
                  <a:solidFill>
                    <a:schemeClr val="bg1"/>
                  </a:solidFill>
                </a:rPr>
                <a:t>Flow load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DFC9B8-76B0-1FBF-D310-FB8F0444B49C}"/>
              </a:ext>
            </a:extLst>
          </p:cNvPr>
          <p:cNvGrpSpPr/>
          <p:nvPr/>
        </p:nvGrpSpPr>
        <p:grpSpPr>
          <a:xfrm rot="10800000">
            <a:off x="7557263" y="1970073"/>
            <a:ext cx="2451372" cy="1342429"/>
            <a:chOff x="5063759" y="804141"/>
            <a:chExt cx="1374739" cy="47764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388085-63FF-61F6-ACE9-6A4029B9FCD6}"/>
                </a:ext>
              </a:extLst>
            </p:cNvPr>
            <p:cNvSpPr/>
            <p:nvPr/>
          </p:nvSpPr>
          <p:spPr>
            <a:xfrm>
              <a:off x="5124163" y="804141"/>
              <a:ext cx="1314335" cy="477644"/>
            </a:xfrm>
            <a:prstGeom prst="rect">
              <a:avLst/>
            </a:prstGeom>
            <a:solidFill>
              <a:srgbClr val="02063C">
                <a:alpha val="50000"/>
              </a:srgb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63" name="Rectangle 62">
              <a:extLst>
                <a:ext uri="{FF2B5EF4-FFF2-40B4-BE49-F238E27FC236}">
                  <a16:creationId xmlns:a16="http://schemas.microsoft.com/office/drawing/2014/main" id="{D81928E6-337F-EA44-E163-A48FDFD38072}"/>
                </a:ext>
              </a:extLst>
            </p:cNvPr>
            <p:cNvSpPr/>
            <p:nvPr/>
          </p:nvSpPr>
          <p:spPr>
            <a:xfrm>
              <a:off x="5063759" y="804141"/>
              <a:ext cx="1314335" cy="47764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02" name="Google Shape;1502;p43"/>
          <p:cNvGrpSpPr/>
          <p:nvPr/>
        </p:nvGrpSpPr>
        <p:grpSpPr>
          <a:xfrm>
            <a:off x="2335050" y="1069304"/>
            <a:ext cx="4473900" cy="192184"/>
            <a:chOff x="2363547" y="1069304"/>
            <a:chExt cx="4473900" cy="192184"/>
          </a:xfrm>
        </p:grpSpPr>
        <p:grpSp>
          <p:nvGrpSpPr>
            <p:cNvPr id="1503" name="Google Shape;1503;p43"/>
            <p:cNvGrpSpPr/>
            <p:nvPr/>
          </p:nvGrpSpPr>
          <p:grpSpPr>
            <a:xfrm>
              <a:off x="2363547" y="1069304"/>
              <a:ext cx="4416900" cy="192184"/>
              <a:chOff x="2335097" y="1069304"/>
              <a:chExt cx="4416900" cy="192184"/>
            </a:xfrm>
          </p:grpSpPr>
          <p:sp>
            <p:nvSpPr>
              <p:cNvPr id="1504" name="Google Shape;1504;p43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05" name="Google Shape;1505;p43"/>
              <p:cNvCxnSpPr>
                <a:stCxn id="1506" idx="6"/>
                <a:endCxn id="1507" idx="2"/>
              </p:cNvCxnSpPr>
              <p:nvPr/>
            </p:nvCxnSpPr>
            <p:spPr>
              <a:xfrm rot="10800000">
                <a:off x="2392097" y="1164417"/>
                <a:ext cx="4359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07" name="Google Shape;1507;p43"/>
              <p:cNvSpPr/>
              <p:nvPr/>
            </p:nvSpPr>
            <p:spPr>
              <a:xfrm flipH="1">
                <a:off x="2335097" y="1135917"/>
                <a:ext cx="57000" cy="57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6" name="Google Shape;1506;p43"/>
            <p:cNvSpPr/>
            <p:nvPr/>
          </p:nvSpPr>
          <p:spPr>
            <a:xfrm flipH="1">
              <a:off x="6780447" y="11359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43"/>
          <p:cNvGrpSpPr/>
          <p:nvPr/>
        </p:nvGrpSpPr>
        <p:grpSpPr>
          <a:xfrm>
            <a:off x="7219944" y="-221507"/>
            <a:ext cx="1019565" cy="1290805"/>
            <a:chOff x="-4017975" y="-49702"/>
            <a:chExt cx="1162825" cy="1472177"/>
          </a:xfrm>
        </p:grpSpPr>
        <p:sp>
          <p:nvSpPr>
            <p:cNvPr id="1530" name="Google Shape;1530;p43"/>
            <p:cNvSpPr/>
            <p:nvPr/>
          </p:nvSpPr>
          <p:spPr>
            <a:xfrm>
              <a:off x="-3993425" y="647375"/>
              <a:ext cx="751825" cy="750275"/>
            </a:xfrm>
            <a:custGeom>
              <a:avLst/>
              <a:gdLst/>
              <a:ahLst/>
              <a:cxnLst/>
              <a:rect l="l" t="t" r="r" b="b"/>
              <a:pathLst>
                <a:path w="30073" h="30011" extrusionOk="0">
                  <a:moveTo>
                    <a:pt x="29876" y="1"/>
                  </a:moveTo>
                  <a:cubicBezTo>
                    <a:pt x="29846" y="1"/>
                    <a:pt x="29814" y="11"/>
                    <a:pt x="29785" y="36"/>
                  </a:cubicBezTo>
                  <a:lnTo>
                    <a:pt x="56" y="29776"/>
                  </a:lnTo>
                  <a:cubicBezTo>
                    <a:pt x="0" y="29821"/>
                    <a:pt x="0" y="29910"/>
                    <a:pt x="56" y="29966"/>
                  </a:cubicBezTo>
                  <a:cubicBezTo>
                    <a:pt x="78" y="29999"/>
                    <a:pt x="112" y="30010"/>
                    <a:pt x="156" y="30010"/>
                  </a:cubicBezTo>
                  <a:cubicBezTo>
                    <a:pt x="190" y="30010"/>
                    <a:pt x="223" y="29999"/>
                    <a:pt x="257" y="29966"/>
                  </a:cubicBezTo>
                  <a:lnTo>
                    <a:pt x="29986" y="237"/>
                  </a:lnTo>
                  <a:cubicBezTo>
                    <a:pt x="30073" y="132"/>
                    <a:pt x="29983" y="1"/>
                    <a:pt x="298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-3547325" y="792500"/>
              <a:ext cx="155125" cy="154850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-3265275" y="616650"/>
              <a:ext cx="61400" cy="57100"/>
            </a:xfrm>
            <a:custGeom>
              <a:avLst/>
              <a:gdLst/>
              <a:ahLst/>
              <a:cxnLst/>
              <a:rect l="l" t="t" r="r" b="b"/>
              <a:pathLst>
                <a:path w="2456" h="2284" extrusionOk="0">
                  <a:moveTo>
                    <a:pt x="1226" y="0"/>
                  </a:moveTo>
                  <a:cubicBezTo>
                    <a:pt x="681" y="0"/>
                    <a:pt x="191" y="400"/>
                    <a:pt x="101" y="964"/>
                  </a:cubicBezTo>
                  <a:cubicBezTo>
                    <a:pt x="0" y="1577"/>
                    <a:pt x="424" y="2169"/>
                    <a:pt x="1049" y="2269"/>
                  </a:cubicBezTo>
                  <a:cubicBezTo>
                    <a:pt x="1110" y="2279"/>
                    <a:pt x="1170" y="2284"/>
                    <a:pt x="1230" y="2284"/>
                  </a:cubicBezTo>
                  <a:cubicBezTo>
                    <a:pt x="1775" y="2284"/>
                    <a:pt x="2264" y="1884"/>
                    <a:pt x="2355" y="1321"/>
                  </a:cubicBezTo>
                  <a:cubicBezTo>
                    <a:pt x="2455" y="696"/>
                    <a:pt x="2031" y="115"/>
                    <a:pt x="1406" y="15"/>
                  </a:cubicBezTo>
                  <a:cubicBezTo>
                    <a:pt x="1346" y="5"/>
                    <a:pt x="1285" y="0"/>
                    <a:pt x="1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-4017975" y="1365825"/>
              <a:ext cx="56925" cy="56650"/>
            </a:xfrm>
            <a:custGeom>
              <a:avLst/>
              <a:gdLst/>
              <a:ahLst/>
              <a:cxnLst/>
              <a:rect l="l" t="t" r="r" b="b"/>
              <a:pathLst>
                <a:path w="2277" h="2266" extrusionOk="0">
                  <a:moveTo>
                    <a:pt x="1138" y="0"/>
                  </a:moveTo>
                  <a:cubicBezTo>
                    <a:pt x="502" y="0"/>
                    <a:pt x="0" y="502"/>
                    <a:pt x="0" y="1127"/>
                  </a:cubicBezTo>
                  <a:cubicBezTo>
                    <a:pt x="0" y="1763"/>
                    <a:pt x="502" y="2265"/>
                    <a:pt x="1138" y="2265"/>
                  </a:cubicBezTo>
                  <a:cubicBezTo>
                    <a:pt x="1763" y="2265"/>
                    <a:pt x="2277" y="1763"/>
                    <a:pt x="2277" y="1127"/>
                  </a:cubicBezTo>
                  <a:cubicBezTo>
                    <a:pt x="2277" y="502"/>
                    <a:pt x="1763" y="0"/>
                    <a:pt x="1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-3633259" y="-49702"/>
              <a:ext cx="547675" cy="547325"/>
            </a:xfrm>
            <a:custGeom>
              <a:avLst/>
              <a:gdLst/>
              <a:ahLst/>
              <a:cxnLst/>
              <a:rect l="l" t="t" r="r" b="b"/>
              <a:pathLst>
                <a:path w="21907" h="21893" extrusionOk="0">
                  <a:moveTo>
                    <a:pt x="21752" y="0"/>
                  </a:moveTo>
                  <a:cubicBezTo>
                    <a:pt x="21717" y="0"/>
                    <a:pt x="21684" y="14"/>
                    <a:pt x="21661" y="42"/>
                  </a:cubicBezTo>
                  <a:lnTo>
                    <a:pt x="57" y="21647"/>
                  </a:lnTo>
                  <a:cubicBezTo>
                    <a:pt x="1" y="21703"/>
                    <a:pt x="1" y="21792"/>
                    <a:pt x="57" y="21848"/>
                  </a:cubicBezTo>
                  <a:cubicBezTo>
                    <a:pt x="79" y="21870"/>
                    <a:pt x="113" y="21892"/>
                    <a:pt x="157" y="21892"/>
                  </a:cubicBezTo>
                  <a:cubicBezTo>
                    <a:pt x="191" y="21881"/>
                    <a:pt x="224" y="21870"/>
                    <a:pt x="258" y="21837"/>
                  </a:cubicBezTo>
                  <a:lnTo>
                    <a:pt x="21851" y="243"/>
                  </a:lnTo>
                  <a:cubicBezTo>
                    <a:pt x="21907" y="187"/>
                    <a:pt x="21907" y="98"/>
                    <a:pt x="21851" y="42"/>
                  </a:cubicBezTo>
                  <a:cubicBezTo>
                    <a:pt x="21823" y="14"/>
                    <a:pt x="21787" y="0"/>
                    <a:pt x="217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-3103750" y="258425"/>
              <a:ext cx="248600" cy="239200"/>
            </a:xfrm>
            <a:custGeom>
              <a:avLst/>
              <a:gdLst/>
              <a:ahLst/>
              <a:cxnLst/>
              <a:rect l="l" t="t" r="r" b="b"/>
              <a:pathLst>
                <a:path w="9944" h="9568" extrusionOk="0">
                  <a:moveTo>
                    <a:pt x="5168" y="283"/>
                  </a:moveTo>
                  <a:cubicBezTo>
                    <a:pt x="7645" y="283"/>
                    <a:pt x="9665" y="2292"/>
                    <a:pt x="9665" y="4780"/>
                  </a:cubicBezTo>
                  <a:cubicBezTo>
                    <a:pt x="9665" y="6599"/>
                    <a:pt x="8571" y="8240"/>
                    <a:pt x="6886" y="8943"/>
                  </a:cubicBezTo>
                  <a:cubicBezTo>
                    <a:pt x="6328" y="9172"/>
                    <a:pt x="5744" y="9283"/>
                    <a:pt x="5165" y="9283"/>
                  </a:cubicBezTo>
                  <a:cubicBezTo>
                    <a:pt x="3993" y="9283"/>
                    <a:pt x="2842" y="8827"/>
                    <a:pt x="1976" y="7961"/>
                  </a:cubicBezTo>
                  <a:cubicBezTo>
                    <a:pt x="693" y="6677"/>
                    <a:pt x="302" y="4736"/>
                    <a:pt x="1005" y="3062"/>
                  </a:cubicBezTo>
                  <a:cubicBezTo>
                    <a:pt x="1697" y="1377"/>
                    <a:pt x="3337" y="283"/>
                    <a:pt x="5168" y="283"/>
                  </a:cubicBezTo>
                  <a:close/>
                  <a:moveTo>
                    <a:pt x="5166" y="0"/>
                  </a:moveTo>
                  <a:cubicBezTo>
                    <a:pt x="3922" y="0"/>
                    <a:pt x="2699" y="487"/>
                    <a:pt x="1786" y="1399"/>
                  </a:cubicBezTo>
                  <a:cubicBezTo>
                    <a:pt x="414" y="2772"/>
                    <a:pt x="1" y="4825"/>
                    <a:pt x="748" y="6611"/>
                  </a:cubicBezTo>
                  <a:cubicBezTo>
                    <a:pt x="1485" y="8396"/>
                    <a:pt x="3226" y="9568"/>
                    <a:pt x="5168" y="9568"/>
                  </a:cubicBezTo>
                  <a:cubicBezTo>
                    <a:pt x="7801" y="9557"/>
                    <a:pt x="9944" y="7425"/>
                    <a:pt x="9944" y="4780"/>
                  </a:cubicBezTo>
                  <a:cubicBezTo>
                    <a:pt x="9944" y="2850"/>
                    <a:pt x="8783" y="1109"/>
                    <a:pt x="6987" y="361"/>
                  </a:cubicBezTo>
                  <a:cubicBezTo>
                    <a:pt x="6397" y="118"/>
                    <a:pt x="5779" y="0"/>
                    <a:pt x="5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-3027850" y="324625"/>
              <a:ext cx="106300" cy="106600"/>
            </a:xfrm>
            <a:custGeom>
              <a:avLst/>
              <a:gdLst/>
              <a:ahLst/>
              <a:cxnLst/>
              <a:rect l="l" t="t" r="r" b="b"/>
              <a:pathLst>
                <a:path w="4252" h="4264" extrusionOk="0">
                  <a:moveTo>
                    <a:pt x="2120" y="1"/>
                  </a:moveTo>
                  <a:cubicBezTo>
                    <a:pt x="949" y="1"/>
                    <a:pt x="0" y="961"/>
                    <a:pt x="0" y="2132"/>
                  </a:cubicBezTo>
                  <a:cubicBezTo>
                    <a:pt x="0" y="3304"/>
                    <a:pt x="949" y="4264"/>
                    <a:pt x="2120" y="4264"/>
                  </a:cubicBezTo>
                  <a:cubicBezTo>
                    <a:pt x="3303" y="4264"/>
                    <a:pt x="4252" y="3304"/>
                    <a:pt x="4252" y="2132"/>
                  </a:cubicBezTo>
                  <a:cubicBezTo>
                    <a:pt x="4252" y="961"/>
                    <a:pt x="3303" y="1"/>
                    <a:pt x="2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7B54A0-E2A8-C36E-66DC-98CA9605FC80}"/>
              </a:ext>
            </a:extLst>
          </p:cNvPr>
          <p:cNvSpPr txBox="1">
            <a:spLocks/>
          </p:cNvSpPr>
          <p:nvPr/>
        </p:nvSpPr>
        <p:spPr>
          <a:xfrm>
            <a:off x="2677828" y="592805"/>
            <a:ext cx="3525909" cy="65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Overview</a:t>
            </a:r>
            <a:endParaRPr lang="en-US" dirty="0"/>
          </a:p>
        </p:txBody>
      </p:sp>
      <p:pic>
        <p:nvPicPr>
          <p:cNvPr id="4" name="תמונה 4">
            <a:extLst>
              <a:ext uri="{FF2B5EF4-FFF2-40B4-BE49-F238E27FC236}">
                <a16:creationId xmlns:a16="http://schemas.microsoft.com/office/drawing/2014/main" id="{F79D729A-67A9-CF0F-1D9A-8889B9B35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953" y="11120501"/>
            <a:ext cx="3053629" cy="1058490"/>
          </a:xfrm>
          <a:prstGeom prst="rect">
            <a:avLst/>
          </a:prstGeom>
        </p:spPr>
      </p:pic>
      <p:sp>
        <p:nvSpPr>
          <p:cNvPr id="1487" name="כותרת 1">
            <a:extLst>
              <a:ext uri="{FF2B5EF4-FFF2-40B4-BE49-F238E27FC236}">
                <a16:creationId xmlns:a16="http://schemas.microsoft.com/office/drawing/2014/main" id="{395B05DA-9244-75F5-3E4A-5D9943FE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35224" y="603509"/>
            <a:ext cx="4071769" cy="41747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Algorithm</a:t>
            </a:r>
            <a:endParaRPr lang="he-IL" dirty="0"/>
          </a:p>
        </p:txBody>
      </p:sp>
      <p:sp>
        <p:nvSpPr>
          <p:cNvPr id="1488" name="מציין מיקום תוכן 2">
            <a:extLst>
              <a:ext uri="{FF2B5EF4-FFF2-40B4-BE49-F238E27FC236}">
                <a16:creationId xmlns:a16="http://schemas.microsoft.com/office/drawing/2014/main" id="{75CB1532-E136-BCA6-E12B-333CC5707E5C}"/>
              </a:ext>
            </a:extLst>
          </p:cNvPr>
          <p:cNvSpPr txBox="1">
            <a:spLocks/>
          </p:cNvSpPr>
          <p:nvPr/>
        </p:nvSpPr>
        <p:spPr>
          <a:xfrm>
            <a:off x="-9769427" y="1272946"/>
            <a:ext cx="5564776" cy="2443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Switches mark incoming packets with </a:t>
            </a:r>
            <a:r>
              <a:rPr lang="en-US" sz="1100" b="1" dirty="0">
                <a:solidFill>
                  <a:schemeClr val="bg1"/>
                </a:solidFill>
              </a:rPr>
              <a:t>CE</a:t>
            </a:r>
            <a:r>
              <a:rPr lang="en-US" sz="1100" dirty="0">
                <a:solidFill>
                  <a:schemeClr val="bg1"/>
                </a:solidFill>
              </a:rPr>
              <a:t> when queue occupancy exceeds parameter </a:t>
            </a:r>
            <a:r>
              <a:rPr lang="en-US" sz="1100" b="1" dirty="0">
                <a:solidFill>
                  <a:schemeClr val="bg1"/>
                </a:solidFill>
              </a:rPr>
              <a:t>K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The Receiver </a:t>
            </a:r>
            <a:r>
              <a:rPr lang="en-US" sz="1100" dirty="0">
                <a:solidFill>
                  <a:schemeClr val="bg1"/>
                </a:solidFill>
              </a:rPr>
              <a:t>Sets the </a:t>
            </a:r>
            <a:r>
              <a:rPr lang="en-US" sz="1100" b="1" dirty="0">
                <a:solidFill>
                  <a:schemeClr val="bg1"/>
                </a:solidFill>
              </a:rPr>
              <a:t>ECN-Echo</a:t>
            </a:r>
            <a:r>
              <a:rPr lang="en-US" sz="1100" dirty="0">
                <a:solidFill>
                  <a:schemeClr val="bg1"/>
                </a:solidFill>
              </a:rPr>
              <a:t> flag in ACKs to notify the sender of congestion until the sender acknowledges with a </a:t>
            </a:r>
            <a:r>
              <a:rPr lang="en-US" sz="1100" b="1" dirty="0">
                <a:solidFill>
                  <a:schemeClr val="bg1"/>
                </a:solidFill>
              </a:rPr>
              <a:t>CWR </a:t>
            </a:r>
            <a:r>
              <a:rPr lang="en-US" sz="1100" dirty="0">
                <a:solidFill>
                  <a:schemeClr val="bg1"/>
                </a:solidFill>
              </a:rPr>
              <a:t>flag.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The receiver aims to reflect the </a:t>
            </a:r>
            <a:r>
              <a:rPr lang="en-US" sz="1100" b="1" dirty="0">
                <a:solidFill>
                  <a:schemeClr val="bg1"/>
                </a:solidFill>
              </a:rPr>
              <a:t>exact pattern of marked packets</a:t>
            </a:r>
            <a:r>
              <a:rPr lang="en-US" sz="1100" dirty="0">
                <a:solidFill>
                  <a:schemeClr val="bg1"/>
                </a:solidFill>
              </a:rPr>
              <a:t>, enabling accurate estimation of congestion at the sender.</a:t>
            </a:r>
          </a:p>
          <a:p>
            <a:pPr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The sender computes </a:t>
            </a:r>
            <a:r>
              <a:rPr lang="en-US" sz="1100" b="1" dirty="0">
                <a:solidFill>
                  <a:schemeClr val="bg1"/>
                </a:solidFill>
              </a:rPr>
              <a:t>α</a:t>
            </a:r>
            <a:r>
              <a:rPr lang="en-US" sz="1100" dirty="0">
                <a:solidFill>
                  <a:schemeClr val="bg1"/>
                </a:solidFill>
              </a:rPr>
              <a:t> (fraction of marked packets) and adjusts the </a:t>
            </a:r>
            <a:r>
              <a:rPr lang="en-US" sz="1100" dirty="0" err="1">
                <a:solidFill>
                  <a:schemeClr val="bg1"/>
                </a:solidFill>
              </a:rPr>
              <a:t>cwnd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b="1" dirty="0">
                <a:solidFill>
                  <a:schemeClr val="bg1"/>
                </a:solidFill>
              </a:rPr>
              <a:t>proportionally</a:t>
            </a:r>
            <a:r>
              <a:rPr lang="en-US" sz="1100" dirty="0">
                <a:solidFill>
                  <a:schemeClr val="bg1"/>
                </a:solidFill>
              </a:rPr>
              <a:t>: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Larger α → more aggressive window reduction</a:t>
            </a:r>
          </a:p>
          <a:p>
            <a:pPr marL="742950" lvl="1" indent="-285750" algn="l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Smaller α → gentler adjustment</a:t>
            </a:r>
          </a:p>
          <a:p>
            <a:endParaRPr lang="he-IL" dirty="0">
              <a:solidFill>
                <a:schemeClr val="bg1"/>
              </a:solidFill>
            </a:endParaRPr>
          </a:p>
        </p:txBody>
      </p:sp>
      <p:grpSp>
        <p:nvGrpSpPr>
          <p:cNvPr id="1489" name="Group 1488">
            <a:extLst>
              <a:ext uri="{FF2B5EF4-FFF2-40B4-BE49-F238E27FC236}">
                <a16:creationId xmlns:a16="http://schemas.microsoft.com/office/drawing/2014/main" id="{870559D3-90CE-50F9-5873-54B45CA8E978}"/>
              </a:ext>
            </a:extLst>
          </p:cNvPr>
          <p:cNvGrpSpPr/>
          <p:nvPr/>
        </p:nvGrpSpPr>
        <p:grpSpPr>
          <a:xfrm>
            <a:off x="-4204651" y="2063965"/>
            <a:ext cx="3716357" cy="743302"/>
            <a:chOff x="6241500" y="2140862"/>
            <a:chExt cx="3716357" cy="743302"/>
          </a:xfrm>
        </p:grpSpPr>
        <p:sp>
          <p:nvSpPr>
            <p:cNvPr id="1490" name="Rectangle: Rounded Corners 1489">
              <a:extLst>
                <a:ext uri="{FF2B5EF4-FFF2-40B4-BE49-F238E27FC236}">
                  <a16:creationId xmlns:a16="http://schemas.microsoft.com/office/drawing/2014/main" id="{49AF9300-2569-0355-2708-DC75B6D8343F}"/>
                </a:ext>
              </a:extLst>
            </p:cNvPr>
            <p:cNvSpPr/>
            <p:nvPr/>
          </p:nvSpPr>
          <p:spPr>
            <a:xfrm>
              <a:off x="6241500" y="2140862"/>
              <a:ext cx="3716357" cy="743302"/>
            </a:xfrm>
            <a:prstGeom prst="roundRect">
              <a:avLst>
                <a:gd name="adj" fmla="val 397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1" name="Group 1490">
              <a:extLst>
                <a:ext uri="{FF2B5EF4-FFF2-40B4-BE49-F238E27FC236}">
                  <a16:creationId xmlns:a16="http://schemas.microsoft.com/office/drawing/2014/main" id="{BBBFB0B8-4200-ADFB-18F2-E3D0F2013DE5}"/>
                </a:ext>
              </a:extLst>
            </p:cNvPr>
            <p:cNvGrpSpPr/>
            <p:nvPr/>
          </p:nvGrpSpPr>
          <p:grpSpPr>
            <a:xfrm>
              <a:off x="6604377" y="2140862"/>
              <a:ext cx="1963270" cy="430887"/>
              <a:chOff x="3184264" y="3958877"/>
              <a:chExt cx="1963270" cy="430887"/>
            </a:xfrm>
          </p:grpSpPr>
          <p:sp>
            <p:nvSpPr>
              <p:cNvPr id="1495" name="TextBox 1494">
                <a:extLst>
                  <a:ext uri="{FF2B5EF4-FFF2-40B4-BE49-F238E27FC236}">
                    <a16:creationId xmlns:a16="http://schemas.microsoft.com/office/drawing/2014/main" id="{14F3F2C5-2F20-95DB-5DAD-DC3ED5DA0880}"/>
                  </a:ext>
                </a:extLst>
              </p:cNvPr>
              <p:cNvSpPr txBox="1"/>
              <p:nvPr/>
            </p:nvSpPr>
            <p:spPr>
              <a:xfrm>
                <a:off x="3184264" y="3958877"/>
                <a:ext cx="196327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α   (1-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g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) x α + 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g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x </a:t>
                </a:r>
                <a:r>
                  <a:rPr lang="en-US" sz="2200" dirty="0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F</a:t>
                </a:r>
              </a:p>
            </p:txBody>
          </p:sp>
          <p:cxnSp>
            <p:nvCxnSpPr>
              <p:cNvPr id="1496" name="Straight Arrow Connector 1495">
                <a:extLst>
                  <a:ext uri="{FF2B5EF4-FFF2-40B4-BE49-F238E27FC236}">
                    <a16:creationId xmlns:a16="http://schemas.microsoft.com/office/drawing/2014/main" id="{2DA4E008-5B4E-D696-4578-82F21A22EE46}"/>
                  </a:ext>
                </a:extLst>
              </p:cNvPr>
              <p:cNvCxnSpPr/>
              <p:nvPr/>
            </p:nvCxnSpPr>
            <p:spPr>
              <a:xfrm flipH="1">
                <a:off x="3371850" y="4229100"/>
                <a:ext cx="1306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2" name="Group 1491">
              <a:extLst>
                <a:ext uri="{FF2B5EF4-FFF2-40B4-BE49-F238E27FC236}">
                  <a16:creationId xmlns:a16="http://schemas.microsoft.com/office/drawing/2014/main" id="{B220CA86-55AC-9E7F-B017-8D0E632B93D0}"/>
                </a:ext>
              </a:extLst>
            </p:cNvPr>
            <p:cNvGrpSpPr/>
            <p:nvPr/>
          </p:nvGrpSpPr>
          <p:grpSpPr>
            <a:xfrm>
              <a:off x="6392017" y="2414866"/>
              <a:ext cx="2167666" cy="430887"/>
              <a:chOff x="2979868" y="4266591"/>
              <a:chExt cx="2167666" cy="430887"/>
            </a:xfrm>
          </p:grpSpPr>
          <p:sp>
            <p:nvSpPr>
              <p:cNvPr id="1493" name="TextBox 1492">
                <a:extLst>
                  <a:ext uri="{FF2B5EF4-FFF2-40B4-BE49-F238E27FC236}">
                    <a16:creationId xmlns:a16="http://schemas.microsoft.com/office/drawing/2014/main" id="{B7B265BE-4F31-DFEB-4705-226B2B1F9426}"/>
                  </a:ext>
                </a:extLst>
              </p:cNvPr>
              <p:cNvSpPr txBox="1"/>
              <p:nvPr/>
            </p:nvSpPr>
            <p:spPr>
              <a:xfrm>
                <a:off x="2979868" y="4266591"/>
                <a:ext cx="216766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err="1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cwnd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   </a:t>
                </a:r>
                <a:r>
                  <a:rPr lang="en-US" sz="2200" dirty="0" err="1">
                    <a:solidFill>
                      <a:srgbClr val="02063C"/>
                    </a:solidFill>
                    <a:latin typeface="Aldhabi" panose="01000000000000000000" pitchFamily="2" charset="-78"/>
                    <a:cs typeface="Aldhabi" panose="01000000000000000000" pitchFamily="2" charset="-78"/>
                  </a:rPr>
                  <a:t>cwnd</a:t>
                </a:r>
                <a:r>
                  <a:rPr lang="en-US" sz="1400" dirty="0">
                    <a:solidFill>
                      <a:srgbClr val="02063C"/>
                    </a:solidFill>
                    <a:latin typeface="Dubai Light" panose="020B0303030403030204" pitchFamily="34" charset="-78"/>
                    <a:cs typeface="Dubai Light" panose="020B0303030403030204" pitchFamily="34" charset="-78"/>
                  </a:rPr>
                  <a:t> x (1- α / 2)</a:t>
                </a:r>
                <a:endParaRPr lang="en-US" dirty="0">
                  <a:solidFill>
                    <a:srgbClr val="02063C"/>
                  </a:solidFill>
                  <a:latin typeface="Dubai Light" panose="020B0303030403030204" pitchFamily="34" charset="-78"/>
                  <a:cs typeface="Dubai Light" panose="020B0303030403030204" pitchFamily="34" charset="-78"/>
                </a:endParaRPr>
              </a:p>
            </p:txBody>
          </p:sp>
          <p:cxnSp>
            <p:nvCxnSpPr>
              <p:cNvPr id="1494" name="Straight Arrow Connector 1493">
                <a:extLst>
                  <a:ext uri="{FF2B5EF4-FFF2-40B4-BE49-F238E27FC236}">
                    <a16:creationId xmlns:a16="http://schemas.microsoft.com/office/drawing/2014/main" id="{DF38506B-ED2C-0A7A-5333-164B3DEC75ED}"/>
                  </a:ext>
                </a:extLst>
              </p:cNvPr>
              <p:cNvCxnSpPr/>
              <p:nvPr/>
            </p:nvCxnSpPr>
            <p:spPr>
              <a:xfrm flipH="1">
                <a:off x="3477986" y="4529336"/>
                <a:ext cx="13062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37" name="כותרת 1">
            <a:extLst>
              <a:ext uri="{FF2B5EF4-FFF2-40B4-BE49-F238E27FC236}">
                <a16:creationId xmlns:a16="http://schemas.microsoft.com/office/drawing/2014/main" id="{A4D465FA-74A7-EC03-A1E6-531F3180F0CE}"/>
              </a:ext>
            </a:extLst>
          </p:cNvPr>
          <p:cNvSpPr txBox="1">
            <a:spLocks/>
          </p:cNvSpPr>
          <p:nvPr/>
        </p:nvSpPr>
        <p:spPr>
          <a:xfrm>
            <a:off x="-2121262" y="1246005"/>
            <a:ext cx="2328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Algorithm</a:t>
            </a:r>
            <a:endParaRPr lang="he-IL" dirty="0"/>
          </a:p>
        </p:txBody>
      </p:sp>
      <p:grpSp>
        <p:nvGrpSpPr>
          <p:cNvPr id="1538" name="Group 1537">
            <a:extLst>
              <a:ext uri="{FF2B5EF4-FFF2-40B4-BE49-F238E27FC236}">
                <a16:creationId xmlns:a16="http://schemas.microsoft.com/office/drawing/2014/main" id="{E1814F78-6162-5448-5606-7067EB3C71AA}"/>
              </a:ext>
            </a:extLst>
          </p:cNvPr>
          <p:cNvGrpSpPr/>
          <p:nvPr/>
        </p:nvGrpSpPr>
        <p:grpSpPr>
          <a:xfrm>
            <a:off x="11568032" y="2899497"/>
            <a:ext cx="3172372" cy="1928326"/>
            <a:chOff x="3113660" y="330326"/>
            <a:chExt cx="6482775" cy="4324370"/>
          </a:xfrm>
        </p:grpSpPr>
        <p:sp>
          <p:nvSpPr>
            <p:cNvPr id="1539" name="Rectangle: Rounded Corners 1538">
              <a:extLst>
                <a:ext uri="{FF2B5EF4-FFF2-40B4-BE49-F238E27FC236}">
                  <a16:creationId xmlns:a16="http://schemas.microsoft.com/office/drawing/2014/main" id="{AED0C211-EFD9-87ED-F4E8-FDE6899E8621}"/>
                </a:ext>
              </a:extLst>
            </p:cNvPr>
            <p:cNvSpPr/>
            <p:nvPr/>
          </p:nvSpPr>
          <p:spPr>
            <a:xfrm rot="1923564">
              <a:off x="5882079" y="1371978"/>
              <a:ext cx="3714356" cy="178146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0" name="Diagonal Stripe 1539">
              <a:extLst>
                <a:ext uri="{FF2B5EF4-FFF2-40B4-BE49-F238E27FC236}">
                  <a16:creationId xmlns:a16="http://schemas.microsoft.com/office/drawing/2014/main" id="{8E5FA5B9-05B6-D831-5747-5A7B51F0D0B8}"/>
                </a:ext>
              </a:extLst>
            </p:cNvPr>
            <p:cNvSpPr/>
            <p:nvPr/>
          </p:nvSpPr>
          <p:spPr>
            <a:xfrm rot="7325582">
              <a:off x="5529033" y="2915538"/>
              <a:ext cx="1613176" cy="1845624"/>
            </a:xfrm>
            <a:prstGeom prst="diagStripe">
              <a:avLst>
                <a:gd name="adj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541" name="Group 1540">
              <a:extLst>
                <a:ext uri="{FF2B5EF4-FFF2-40B4-BE49-F238E27FC236}">
                  <a16:creationId xmlns:a16="http://schemas.microsoft.com/office/drawing/2014/main" id="{F84F3927-9D06-6B5C-C344-1A00EB11A425}"/>
                </a:ext>
              </a:extLst>
            </p:cNvPr>
            <p:cNvGrpSpPr/>
            <p:nvPr/>
          </p:nvGrpSpPr>
          <p:grpSpPr>
            <a:xfrm>
              <a:off x="3113660" y="330326"/>
              <a:ext cx="5730286" cy="4324370"/>
              <a:chOff x="3113660" y="330326"/>
              <a:chExt cx="5730286" cy="4324370"/>
            </a:xfrm>
          </p:grpSpPr>
          <p:grpSp>
            <p:nvGrpSpPr>
              <p:cNvPr id="1542" name="Google Shape;1663;p48">
                <a:extLst>
                  <a:ext uri="{FF2B5EF4-FFF2-40B4-BE49-F238E27FC236}">
                    <a16:creationId xmlns:a16="http://schemas.microsoft.com/office/drawing/2014/main" id="{D65989FA-7C0A-C3A5-E1BF-1815D06F2030}"/>
                  </a:ext>
                </a:extLst>
              </p:cNvPr>
              <p:cNvGrpSpPr/>
              <p:nvPr/>
            </p:nvGrpSpPr>
            <p:grpSpPr>
              <a:xfrm>
                <a:off x="3113660" y="330326"/>
                <a:ext cx="5730286" cy="4324370"/>
                <a:chOff x="4414435" y="1410387"/>
                <a:chExt cx="3239238" cy="2324247"/>
              </a:xfrm>
              <a:effectLst/>
            </p:grpSpPr>
            <p:sp>
              <p:nvSpPr>
                <p:cNvPr id="1544" name="Google Shape;1669;p48">
                  <a:extLst>
                    <a:ext uri="{FF2B5EF4-FFF2-40B4-BE49-F238E27FC236}">
                      <a16:creationId xmlns:a16="http://schemas.microsoft.com/office/drawing/2014/main" id="{4E2005E0-A8CF-2D78-8DD5-0115A3E8A9AE}"/>
                    </a:ext>
                  </a:extLst>
                </p:cNvPr>
                <p:cNvSpPr/>
                <p:nvPr/>
              </p:nvSpPr>
              <p:spPr>
                <a:xfrm>
                  <a:off x="5498920" y="3408361"/>
                  <a:ext cx="1040944" cy="32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508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545" name="Google Shape;1664;p48">
                  <a:extLst>
                    <a:ext uri="{FF2B5EF4-FFF2-40B4-BE49-F238E27FC236}">
                      <a16:creationId xmlns:a16="http://schemas.microsoft.com/office/drawing/2014/main" id="{9473CA03-C146-E527-950E-15945D1D8FD8}"/>
                    </a:ext>
                  </a:extLst>
                </p:cNvPr>
                <p:cNvGrpSpPr/>
                <p:nvPr/>
              </p:nvGrpSpPr>
              <p:grpSpPr>
                <a:xfrm>
                  <a:off x="4414435" y="1410387"/>
                  <a:ext cx="3239238" cy="2040386"/>
                  <a:chOff x="3405067" y="814066"/>
                  <a:chExt cx="5360316" cy="3320942"/>
                </a:xfrm>
              </p:grpSpPr>
              <p:grpSp>
                <p:nvGrpSpPr>
                  <p:cNvPr id="1546" name="Google Shape;1665;p48">
                    <a:extLst>
                      <a:ext uri="{FF2B5EF4-FFF2-40B4-BE49-F238E27FC236}">
                        <a16:creationId xmlns:a16="http://schemas.microsoft.com/office/drawing/2014/main" id="{18263467-89F7-5241-5C7B-D408B9F75E98}"/>
                      </a:ext>
                    </a:extLst>
                  </p:cNvPr>
                  <p:cNvGrpSpPr/>
                  <p:nvPr/>
                </p:nvGrpSpPr>
                <p:grpSpPr>
                  <a:xfrm>
                    <a:off x="3405067" y="814066"/>
                    <a:ext cx="5360316" cy="3320942"/>
                    <a:chOff x="161131" y="241504"/>
                    <a:chExt cx="7349946" cy="4553604"/>
                  </a:xfrm>
                </p:grpSpPr>
                <p:sp>
                  <p:nvSpPr>
                    <p:cNvPr id="1548" name="Google Shape;1666;p48">
                      <a:extLst>
                        <a:ext uri="{FF2B5EF4-FFF2-40B4-BE49-F238E27FC236}">
                          <a16:creationId xmlns:a16="http://schemas.microsoft.com/office/drawing/2014/main" id="{38E3AAB8-4239-6FCE-12EC-D7077150C4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3" y="4226283"/>
                      <a:ext cx="7349944" cy="568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22753" extrusionOk="0">
                          <a:moveTo>
                            <a:pt x="0" y="14846"/>
                          </a:moveTo>
                          <a:cubicBezTo>
                            <a:pt x="0" y="19169"/>
                            <a:pt x="4039" y="22753"/>
                            <a:pt x="8305" y="22753"/>
                          </a:cubicBezTo>
                          <a:lnTo>
                            <a:pt x="253120" y="22753"/>
                          </a:lnTo>
                          <a:cubicBezTo>
                            <a:pt x="257443" y="22696"/>
                            <a:pt x="260913" y="19169"/>
                            <a:pt x="260970" y="14846"/>
                          </a:cubicBezTo>
                          <a:lnTo>
                            <a:pt x="2609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549" name="Google Shape;1667;p48">
                      <a:extLst>
                        <a:ext uri="{FF2B5EF4-FFF2-40B4-BE49-F238E27FC236}">
                          <a16:creationId xmlns:a16="http://schemas.microsoft.com/office/drawing/2014/main" id="{C5B2563E-5F85-454D-BC0C-454FBEB9D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131" y="241504"/>
                      <a:ext cx="7349944" cy="39847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155741" extrusionOk="0">
                          <a:moveTo>
                            <a:pt x="249594" y="9954"/>
                          </a:moveTo>
                          <a:lnTo>
                            <a:pt x="249594" y="144364"/>
                          </a:lnTo>
                          <a:lnTo>
                            <a:pt x="11376" y="144364"/>
                          </a:lnTo>
                          <a:lnTo>
                            <a:pt x="11376" y="9954"/>
                          </a:lnTo>
                          <a:close/>
                          <a:moveTo>
                            <a:pt x="8305" y="0"/>
                          </a:moveTo>
                          <a:cubicBezTo>
                            <a:pt x="4039" y="0"/>
                            <a:pt x="0" y="2844"/>
                            <a:pt x="0" y="7110"/>
                          </a:cubicBezTo>
                          <a:lnTo>
                            <a:pt x="0" y="155740"/>
                          </a:lnTo>
                          <a:lnTo>
                            <a:pt x="260970" y="155740"/>
                          </a:lnTo>
                          <a:lnTo>
                            <a:pt x="260970" y="7110"/>
                          </a:lnTo>
                          <a:cubicBezTo>
                            <a:pt x="260970" y="2844"/>
                            <a:pt x="257386" y="0"/>
                            <a:pt x="25312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47" name="Google Shape;1668;p48">
                    <a:extLst>
                      <a:ext uri="{FF2B5EF4-FFF2-40B4-BE49-F238E27FC236}">
                        <a16:creationId xmlns:a16="http://schemas.microsoft.com/office/drawing/2014/main" id="{2F62CF6D-E689-FF8C-FC8E-3C5978972ED7}"/>
                      </a:ext>
                    </a:extLst>
                  </p:cNvPr>
                  <p:cNvSpPr/>
                  <p:nvPr/>
                </p:nvSpPr>
                <p:spPr>
                  <a:xfrm>
                    <a:off x="5947879" y="3761397"/>
                    <a:ext cx="194076" cy="1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7" h="9100" extrusionOk="0">
                        <a:moveTo>
                          <a:pt x="6092" y="0"/>
                        </a:moveTo>
                        <a:cubicBezTo>
                          <a:pt x="2020" y="0"/>
                          <a:pt x="0" y="4900"/>
                          <a:pt x="2881" y="7747"/>
                        </a:cubicBezTo>
                        <a:cubicBezTo>
                          <a:pt x="3804" y="8681"/>
                          <a:pt x="4944" y="9100"/>
                          <a:pt x="6063" y="9100"/>
                        </a:cubicBezTo>
                        <a:cubicBezTo>
                          <a:pt x="8391" y="9100"/>
                          <a:pt x="10627" y="7286"/>
                          <a:pt x="10627" y="4536"/>
                        </a:cubicBezTo>
                        <a:cubicBezTo>
                          <a:pt x="10627" y="2020"/>
                          <a:pt x="8608" y="0"/>
                          <a:pt x="609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543" name="Rectangle: Rounded Corners 1542">
                <a:extLst>
                  <a:ext uri="{FF2B5EF4-FFF2-40B4-BE49-F238E27FC236}">
                    <a16:creationId xmlns:a16="http://schemas.microsoft.com/office/drawing/2014/main" id="{E0E17BA6-7949-39EE-A31B-810D70D93676}"/>
                  </a:ext>
                </a:extLst>
              </p:cNvPr>
              <p:cNvSpPr/>
              <p:nvPr/>
            </p:nvSpPr>
            <p:spPr>
              <a:xfrm>
                <a:off x="3288989" y="497752"/>
                <a:ext cx="5379629" cy="3004072"/>
              </a:xfrm>
              <a:prstGeom prst="roundRect">
                <a:avLst>
                  <a:gd name="adj" fmla="val 1448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-0.23229 0.00772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5" y="3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-4.5679E-6 L -0.2283 -4.5679E-6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38889E-6 -8.64198E-7 L -0.25625 -0.00123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6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33333E-6 1.85185E-6 L -0.24827 -0.00031 " pathEditMode="relative" rAng="0" ptsTypes="AA">
                                      <p:cBhvr>
                                        <p:cTn id="27" dur="1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13" y="-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 7.40741E-7 L -0.22708 -0.00833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54" y="-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8" name="Google Shape;1678;p48"/>
          <p:cNvGrpSpPr/>
          <p:nvPr/>
        </p:nvGrpSpPr>
        <p:grpSpPr>
          <a:xfrm>
            <a:off x="-843022" y="2025576"/>
            <a:ext cx="3249477" cy="91796"/>
            <a:chOff x="1728963" y="1097509"/>
            <a:chExt cx="5108484" cy="135774"/>
          </a:xfrm>
        </p:grpSpPr>
        <p:grpSp>
          <p:nvGrpSpPr>
            <p:cNvPr id="1679" name="Google Shape;1679;p48"/>
            <p:cNvGrpSpPr/>
            <p:nvPr/>
          </p:nvGrpSpPr>
          <p:grpSpPr>
            <a:xfrm>
              <a:off x="1728963" y="1097509"/>
              <a:ext cx="5051484" cy="135774"/>
              <a:chOff x="1700513" y="1097509"/>
              <a:chExt cx="5051484" cy="135774"/>
            </a:xfrm>
          </p:grpSpPr>
          <p:sp>
            <p:nvSpPr>
              <p:cNvPr id="1680" name="Google Shape;1680;p48"/>
              <p:cNvSpPr/>
              <p:nvPr/>
            </p:nvSpPr>
            <p:spPr>
              <a:xfrm rot="-2700000" flipH="1">
                <a:off x="3212640" y="1097509"/>
                <a:ext cx="136016" cy="135774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6194" extrusionOk="0">
                    <a:moveTo>
                      <a:pt x="6160" y="0"/>
                    </a:moveTo>
                    <a:lnTo>
                      <a:pt x="0" y="6149"/>
                    </a:lnTo>
                    <a:lnTo>
                      <a:pt x="1395" y="6194"/>
                    </a:lnTo>
                    <a:lnTo>
                      <a:pt x="6205" y="1384"/>
                    </a:lnTo>
                    <a:lnTo>
                      <a:pt x="61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81" name="Google Shape;1681;p48"/>
              <p:cNvCxnSpPr>
                <a:stCxn id="1682" idx="6"/>
                <a:endCxn id="1683" idx="2"/>
              </p:cNvCxnSpPr>
              <p:nvPr/>
            </p:nvCxnSpPr>
            <p:spPr>
              <a:xfrm flipH="1" flipV="1">
                <a:off x="1757512" y="1135916"/>
                <a:ext cx="4994485" cy="28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83" name="Google Shape;1683;p48"/>
              <p:cNvSpPr/>
              <p:nvPr/>
            </p:nvSpPr>
            <p:spPr>
              <a:xfrm flipH="1">
                <a:off x="1700513" y="1107416"/>
                <a:ext cx="56999" cy="5699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82" name="Google Shape;1682;p48"/>
            <p:cNvSpPr/>
            <p:nvPr/>
          </p:nvSpPr>
          <p:spPr>
            <a:xfrm flipH="1">
              <a:off x="6780447" y="1135917"/>
              <a:ext cx="57000" cy="57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E5E12EFE-20D8-C68D-1BE8-64D8335D2841}"/>
              </a:ext>
            </a:extLst>
          </p:cNvPr>
          <p:cNvSpPr txBox="1">
            <a:spLocks/>
          </p:cNvSpPr>
          <p:nvPr/>
        </p:nvSpPr>
        <p:spPr>
          <a:xfrm>
            <a:off x="300054" y="1220994"/>
            <a:ext cx="23280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l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Algorithm</a:t>
            </a:r>
            <a:endParaRPr lang="he-IL" dirty="0"/>
          </a:p>
        </p:txBody>
      </p:sp>
      <p:pic>
        <p:nvPicPr>
          <p:cNvPr id="5" name="תמונה 5">
            <a:extLst>
              <a:ext uri="{FF2B5EF4-FFF2-40B4-BE49-F238E27FC236}">
                <a16:creationId xmlns:a16="http://schemas.microsoft.com/office/drawing/2014/main" id="{B270E25C-1E02-9679-6373-B4853A1952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5300"/>
                    </a14:imgEffect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62" y="845591"/>
            <a:ext cx="5730284" cy="515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0E2520B-E27F-8F1B-F860-F805B27A1458}"/>
              </a:ext>
            </a:extLst>
          </p:cNvPr>
          <p:cNvGrpSpPr/>
          <p:nvPr/>
        </p:nvGrpSpPr>
        <p:grpSpPr>
          <a:xfrm>
            <a:off x="2690062" y="746261"/>
            <a:ext cx="6482775" cy="4324370"/>
            <a:chOff x="3113660" y="330326"/>
            <a:chExt cx="6482775" cy="432437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49B257D-DC03-BF88-0B10-28D83DC2CAF1}"/>
                </a:ext>
              </a:extLst>
            </p:cNvPr>
            <p:cNvSpPr/>
            <p:nvPr/>
          </p:nvSpPr>
          <p:spPr>
            <a:xfrm rot="1923564">
              <a:off x="5882079" y="1371978"/>
              <a:ext cx="3714356" cy="1781461"/>
            </a:xfrm>
            <a:prstGeom prst="round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iagonal Stripe 11">
              <a:extLst>
                <a:ext uri="{FF2B5EF4-FFF2-40B4-BE49-F238E27FC236}">
                  <a16:creationId xmlns:a16="http://schemas.microsoft.com/office/drawing/2014/main" id="{B4AE729E-23C5-136B-E347-64331CC48946}"/>
                </a:ext>
              </a:extLst>
            </p:cNvPr>
            <p:cNvSpPr/>
            <p:nvPr/>
          </p:nvSpPr>
          <p:spPr>
            <a:xfrm rot="7325582">
              <a:off x="5529033" y="2915538"/>
              <a:ext cx="1613176" cy="1845624"/>
            </a:xfrm>
            <a:prstGeom prst="diagStripe">
              <a:avLst>
                <a:gd name="adj" fmla="val 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671642-50AC-7AE6-C5FB-E3A2F4FD2250}"/>
                </a:ext>
              </a:extLst>
            </p:cNvPr>
            <p:cNvGrpSpPr/>
            <p:nvPr/>
          </p:nvGrpSpPr>
          <p:grpSpPr>
            <a:xfrm>
              <a:off x="3113660" y="330326"/>
              <a:ext cx="5730286" cy="4324370"/>
              <a:chOff x="3113660" y="330326"/>
              <a:chExt cx="5730286" cy="4324370"/>
            </a:xfrm>
          </p:grpSpPr>
          <p:grpSp>
            <p:nvGrpSpPr>
              <p:cNvPr id="1663" name="Google Shape;1663;p48"/>
              <p:cNvGrpSpPr/>
              <p:nvPr/>
            </p:nvGrpSpPr>
            <p:grpSpPr>
              <a:xfrm>
                <a:off x="3113660" y="330326"/>
                <a:ext cx="5730286" cy="4324370"/>
                <a:chOff x="4414435" y="1410387"/>
                <a:chExt cx="3239238" cy="2324247"/>
              </a:xfrm>
              <a:effectLst/>
            </p:grpSpPr>
            <p:sp>
              <p:nvSpPr>
                <p:cNvPr id="1669" name="Google Shape;1669;p48"/>
                <p:cNvSpPr/>
                <p:nvPr/>
              </p:nvSpPr>
              <p:spPr>
                <a:xfrm>
                  <a:off x="5498920" y="3408361"/>
                  <a:ext cx="1040944" cy="326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81" h="29125" extrusionOk="0">
                      <a:moveTo>
                        <a:pt x="79805" y="18317"/>
                      </a:moveTo>
                      <a:cubicBezTo>
                        <a:pt x="74117" y="12515"/>
                        <a:pt x="73889" y="1"/>
                        <a:pt x="73889" y="1"/>
                      </a:cubicBezTo>
                      <a:lnTo>
                        <a:pt x="20592" y="1"/>
                      </a:lnTo>
                      <a:cubicBezTo>
                        <a:pt x="20592" y="1"/>
                        <a:pt x="20364" y="12515"/>
                        <a:pt x="14676" y="18317"/>
                      </a:cubicBezTo>
                      <a:cubicBezTo>
                        <a:pt x="8931" y="24175"/>
                        <a:pt x="1" y="29124"/>
                        <a:pt x="15529" y="29124"/>
                      </a:cubicBezTo>
                      <a:lnTo>
                        <a:pt x="78952" y="29124"/>
                      </a:lnTo>
                      <a:cubicBezTo>
                        <a:pt x="94480" y="29124"/>
                        <a:pt x="85493" y="24175"/>
                        <a:pt x="79805" y="183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50800" dist="50800" dir="2700000" sx="104000" sy="104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64" name="Google Shape;1664;p48"/>
                <p:cNvGrpSpPr/>
                <p:nvPr/>
              </p:nvGrpSpPr>
              <p:grpSpPr>
                <a:xfrm>
                  <a:off x="4414435" y="1410387"/>
                  <a:ext cx="3239238" cy="2040386"/>
                  <a:chOff x="3405067" y="814066"/>
                  <a:chExt cx="5360316" cy="3320942"/>
                </a:xfrm>
              </p:grpSpPr>
              <p:grpSp>
                <p:nvGrpSpPr>
                  <p:cNvPr id="1665" name="Google Shape;1665;p48"/>
                  <p:cNvGrpSpPr/>
                  <p:nvPr/>
                </p:nvGrpSpPr>
                <p:grpSpPr>
                  <a:xfrm>
                    <a:off x="3405067" y="814066"/>
                    <a:ext cx="5360316" cy="3320942"/>
                    <a:chOff x="161131" y="241504"/>
                    <a:chExt cx="7349946" cy="4553604"/>
                  </a:xfrm>
                </p:grpSpPr>
                <p:sp>
                  <p:nvSpPr>
                    <p:cNvPr id="1666" name="Google Shape;1666;p48"/>
                    <p:cNvSpPr/>
                    <p:nvPr/>
                  </p:nvSpPr>
                  <p:spPr>
                    <a:xfrm>
                      <a:off x="161133" y="4226283"/>
                      <a:ext cx="7349944" cy="5688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22753" extrusionOk="0">
                          <a:moveTo>
                            <a:pt x="0" y="14846"/>
                          </a:moveTo>
                          <a:cubicBezTo>
                            <a:pt x="0" y="19169"/>
                            <a:pt x="4039" y="22753"/>
                            <a:pt x="8305" y="22753"/>
                          </a:cubicBezTo>
                          <a:lnTo>
                            <a:pt x="253120" y="22753"/>
                          </a:lnTo>
                          <a:cubicBezTo>
                            <a:pt x="257443" y="22696"/>
                            <a:pt x="260913" y="19169"/>
                            <a:pt x="260970" y="14846"/>
                          </a:cubicBezTo>
                          <a:lnTo>
                            <a:pt x="2609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sp>
                  <p:nvSpPr>
                    <p:cNvPr id="1667" name="Google Shape;1667;p48"/>
                    <p:cNvSpPr/>
                    <p:nvPr/>
                  </p:nvSpPr>
                  <p:spPr>
                    <a:xfrm>
                      <a:off x="161131" y="241504"/>
                      <a:ext cx="7349944" cy="39847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0970" h="155741" extrusionOk="0">
                          <a:moveTo>
                            <a:pt x="249594" y="9954"/>
                          </a:moveTo>
                          <a:lnTo>
                            <a:pt x="249594" y="144364"/>
                          </a:lnTo>
                          <a:lnTo>
                            <a:pt x="11376" y="144364"/>
                          </a:lnTo>
                          <a:lnTo>
                            <a:pt x="11376" y="9954"/>
                          </a:lnTo>
                          <a:close/>
                          <a:moveTo>
                            <a:pt x="8305" y="0"/>
                          </a:moveTo>
                          <a:cubicBezTo>
                            <a:pt x="4039" y="0"/>
                            <a:pt x="0" y="2844"/>
                            <a:pt x="0" y="7110"/>
                          </a:cubicBezTo>
                          <a:lnTo>
                            <a:pt x="0" y="155740"/>
                          </a:lnTo>
                          <a:lnTo>
                            <a:pt x="260970" y="155740"/>
                          </a:lnTo>
                          <a:lnTo>
                            <a:pt x="260970" y="7110"/>
                          </a:lnTo>
                          <a:cubicBezTo>
                            <a:pt x="260970" y="2844"/>
                            <a:pt x="257386" y="0"/>
                            <a:pt x="253120" y="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  <a:effectLst/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668" name="Google Shape;1668;p48"/>
                  <p:cNvSpPr/>
                  <p:nvPr/>
                </p:nvSpPr>
                <p:spPr>
                  <a:xfrm>
                    <a:off x="5947879" y="3761397"/>
                    <a:ext cx="194076" cy="166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7" h="9100" extrusionOk="0">
                        <a:moveTo>
                          <a:pt x="6092" y="0"/>
                        </a:moveTo>
                        <a:cubicBezTo>
                          <a:pt x="2020" y="0"/>
                          <a:pt x="0" y="4900"/>
                          <a:pt x="2881" y="7747"/>
                        </a:cubicBezTo>
                        <a:cubicBezTo>
                          <a:pt x="3804" y="8681"/>
                          <a:pt x="4944" y="9100"/>
                          <a:pt x="6063" y="9100"/>
                        </a:cubicBezTo>
                        <a:cubicBezTo>
                          <a:pt x="8391" y="9100"/>
                          <a:pt x="10627" y="7286"/>
                          <a:pt x="10627" y="4536"/>
                        </a:cubicBezTo>
                        <a:cubicBezTo>
                          <a:pt x="10627" y="2020"/>
                          <a:pt x="8608" y="0"/>
                          <a:pt x="6092" y="0"/>
                        </a:cubicBez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chemeClr val="l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ECE7967-89F6-7FDA-D151-FCE7A3CB1500}"/>
                  </a:ext>
                </a:extLst>
              </p:cNvPr>
              <p:cNvSpPr/>
              <p:nvPr/>
            </p:nvSpPr>
            <p:spPr>
              <a:xfrm>
                <a:off x="3288989" y="497752"/>
                <a:ext cx="5379629" cy="3004072"/>
              </a:xfrm>
              <a:prstGeom prst="roundRect">
                <a:avLst>
                  <a:gd name="adj" fmla="val 1448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DF1FF5-1D89-B593-3E70-C69C159C1DB9}"/>
              </a:ext>
            </a:extLst>
          </p:cNvPr>
          <p:cNvGrpSpPr/>
          <p:nvPr/>
        </p:nvGrpSpPr>
        <p:grpSpPr>
          <a:xfrm>
            <a:off x="989447" y="6572775"/>
            <a:ext cx="2123627" cy="936383"/>
            <a:chOff x="953320" y="1392371"/>
            <a:chExt cx="2123627" cy="936383"/>
          </a:xfrm>
        </p:grpSpPr>
        <p:sp>
          <p:nvSpPr>
            <p:cNvPr id="18" name="Google Shape;1500;p43">
              <a:extLst>
                <a:ext uri="{FF2B5EF4-FFF2-40B4-BE49-F238E27FC236}">
                  <a16:creationId xmlns:a16="http://schemas.microsoft.com/office/drawing/2014/main" id="{F5005876-1FA3-3BC7-370B-D689568BDA5E}"/>
                </a:ext>
              </a:extLst>
            </p:cNvPr>
            <p:cNvSpPr txBox="1">
              <a:spLocks noGrp="1"/>
            </p:cNvSpPr>
            <p:nvPr>
              <p:ph type="subTitle" idx="1"/>
            </p:nvPr>
          </p:nvSpPr>
          <p:spPr>
            <a:xfrm>
              <a:off x="953320" y="1807054"/>
              <a:ext cx="2123627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/>
              <a:r>
                <a:rPr lang="en-US" sz="1200" b="1" dirty="0"/>
                <a:t>Delay-based </a:t>
              </a:r>
              <a:r>
                <a:rPr lang="en-US" sz="1200" dirty="0"/>
                <a:t>congestion control.</a:t>
              </a:r>
              <a:r>
                <a:rPr lang="en-US" altLang="he-IL" sz="1200" dirty="0">
                  <a:solidFill>
                    <a:schemeClr val="tx1"/>
                  </a:solidFill>
                </a:rPr>
                <a:t> 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87589EF-620B-CC8D-F396-3C565DB3D8FD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56139" y="1392371"/>
              <a:ext cx="315327" cy="314978"/>
              <a:chOff x="1156139" y="1392371"/>
              <a:chExt cx="315327" cy="314978"/>
            </a:xfrm>
          </p:grpSpPr>
          <p:sp>
            <p:nvSpPr>
              <p:cNvPr id="20" name="Google Shape;9441;p62">
                <a:extLst>
                  <a:ext uri="{FF2B5EF4-FFF2-40B4-BE49-F238E27FC236}">
                    <a16:creationId xmlns:a16="http://schemas.microsoft.com/office/drawing/2014/main" id="{4FEF91B2-D35F-2567-3FEC-651176F0A3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6139" y="1392371"/>
                <a:ext cx="315327" cy="314978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9919" extrusionOk="0">
                    <a:moveTo>
                      <a:pt x="4953" y="0"/>
                    </a:moveTo>
                    <a:cubicBezTo>
                      <a:pt x="3632" y="0"/>
                      <a:pt x="2381" y="524"/>
                      <a:pt x="1465" y="1465"/>
                    </a:cubicBezTo>
                    <a:cubicBezTo>
                      <a:pt x="524" y="2405"/>
                      <a:pt x="0" y="3656"/>
                      <a:pt x="0" y="4965"/>
                    </a:cubicBezTo>
                    <a:cubicBezTo>
                      <a:pt x="0" y="6275"/>
                      <a:pt x="524" y="7537"/>
                      <a:pt x="1465" y="8466"/>
                    </a:cubicBezTo>
                    <a:cubicBezTo>
                      <a:pt x="2393" y="9394"/>
                      <a:pt x="3643" y="9918"/>
                      <a:pt x="4953" y="9918"/>
                    </a:cubicBezTo>
                    <a:cubicBezTo>
                      <a:pt x="6263" y="9918"/>
                      <a:pt x="7537" y="9394"/>
                      <a:pt x="8454" y="8466"/>
                    </a:cubicBezTo>
                    <a:cubicBezTo>
                      <a:pt x="9394" y="7525"/>
                      <a:pt x="9918" y="6275"/>
                      <a:pt x="9918" y="4965"/>
                    </a:cubicBezTo>
                    <a:cubicBezTo>
                      <a:pt x="9930" y="4858"/>
                      <a:pt x="9930" y="4775"/>
                      <a:pt x="9930" y="4680"/>
                    </a:cubicBezTo>
                    <a:cubicBezTo>
                      <a:pt x="9930" y="4613"/>
                      <a:pt x="9869" y="4547"/>
                      <a:pt x="9803" y="4547"/>
                    </a:cubicBezTo>
                    <a:cubicBezTo>
                      <a:pt x="9798" y="4547"/>
                      <a:pt x="9792" y="4548"/>
                      <a:pt x="9787" y="4549"/>
                    </a:cubicBezTo>
                    <a:cubicBezTo>
                      <a:pt x="9704" y="4549"/>
                      <a:pt x="9632" y="4620"/>
                      <a:pt x="9644" y="4691"/>
                    </a:cubicBezTo>
                    <a:lnTo>
                      <a:pt x="9644" y="4953"/>
                    </a:lnTo>
                    <a:cubicBezTo>
                      <a:pt x="9644" y="6204"/>
                      <a:pt x="9156" y="7358"/>
                      <a:pt x="8275" y="8251"/>
                    </a:cubicBezTo>
                    <a:cubicBezTo>
                      <a:pt x="7394" y="9144"/>
                      <a:pt x="6227" y="9621"/>
                      <a:pt x="4977" y="9621"/>
                    </a:cubicBezTo>
                    <a:cubicBezTo>
                      <a:pt x="3727" y="9621"/>
                      <a:pt x="2560" y="9132"/>
                      <a:pt x="1667" y="8251"/>
                    </a:cubicBezTo>
                    <a:cubicBezTo>
                      <a:pt x="774" y="7370"/>
                      <a:pt x="298" y="6204"/>
                      <a:pt x="298" y="4953"/>
                    </a:cubicBezTo>
                    <a:cubicBezTo>
                      <a:pt x="298" y="3703"/>
                      <a:pt x="786" y="2536"/>
                      <a:pt x="1667" y="1643"/>
                    </a:cubicBezTo>
                    <a:cubicBezTo>
                      <a:pt x="2548" y="750"/>
                      <a:pt x="3727" y="274"/>
                      <a:pt x="4977" y="274"/>
                    </a:cubicBezTo>
                    <a:cubicBezTo>
                      <a:pt x="6072" y="274"/>
                      <a:pt x="7144" y="667"/>
                      <a:pt x="7977" y="1382"/>
                    </a:cubicBezTo>
                    <a:cubicBezTo>
                      <a:pt x="8811" y="2072"/>
                      <a:pt x="9382" y="3048"/>
                      <a:pt x="9561" y="4120"/>
                    </a:cubicBezTo>
                    <a:cubicBezTo>
                      <a:pt x="9572" y="4185"/>
                      <a:pt x="9632" y="4241"/>
                      <a:pt x="9697" y="4241"/>
                    </a:cubicBezTo>
                    <a:cubicBezTo>
                      <a:pt x="9703" y="4241"/>
                      <a:pt x="9709" y="4240"/>
                      <a:pt x="9716" y="4239"/>
                    </a:cubicBezTo>
                    <a:cubicBezTo>
                      <a:pt x="9799" y="4215"/>
                      <a:pt x="9858" y="4144"/>
                      <a:pt x="9835" y="4072"/>
                    </a:cubicBezTo>
                    <a:cubicBezTo>
                      <a:pt x="9632" y="2941"/>
                      <a:pt x="9037" y="1917"/>
                      <a:pt x="8156" y="1167"/>
                    </a:cubicBezTo>
                    <a:cubicBezTo>
                      <a:pt x="7263" y="405"/>
                      <a:pt x="6132" y="0"/>
                      <a:pt x="4953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Google Shape;9442;p62">
                <a:extLst>
                  <a:ext uri="{FF2B5EF4-FFF2-40B4-BE49-F238E27FC236}">
                    <a16:creationId xmlns:a16="http://schemas.microsoft.com/office/drawing/2014/main" id="{463C0F14-C280-3438-8813-CDFA53836B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79193" y="1415425"/>
                <a:ext cx="268457" cy="268489"/>
              </a:xfrm>
              <a:custGeom>
                <a:avLst/>
                <a:gdLst/>
                <a:ahLst/>
                <a:cxnLst/>
                <a:rect l="l" t="t" r="r" b="b"/>
                <a:pathLst>
                  <a:path w="8454" h="8455" extrusionOk="0">
                    <a:moveTo>
                      <a:pt x="4227" y="1"/>
                    </a:moveTo>
                    <a:cubicBezTo>
                      <a:pt x="3632" y="1"/>
                      <a:pt x="3060" y="120"/>
                      <a:pt x="2501" y="370"/>
                    </a:cubicBezTo>
                    <a:cubicBezTo>
                      <a:pt x="1989" y="608"/>
                      <a:pt x="1512" y="929"/>
                      <a:pt x="1120" y="1358"/>
                    </a:cubicBezTo>
                    <a:cubicBezTo>
                      <a:pt x="1060" y="1418"/>
                      <a:pt x="1072" y="1513"/>
                      <a:pt x="1131" y="1572"/>
                    </a:cubicBezTo>
                    <a:cubicBezTo>
                      <a:pt x="1158" y="1599"/>
                      <a:pt x="1192" y="1611"/>
                      <a:pt x="1227" y="1611"/>
                    </a:cubicBezTo>
                    <a:cubicBezTo>
                      <a:pt x="1270" y="1611"/>
                      <a:pt x="1313" y="1593"/>
                      <a:pt x="1346" y="1560"/>
                    </a:cubicBezTo>
                    <a:cubicBezTo>
                      <a:pt x="1715" y="1156"/>
                      <a:pt x="2155" y="846"/>
                      <a:pt x="2644" y="632"/>
                    </a:cubicBezTo>
                    <a:cubicBezTo>
                      <a:pt x="3144" y="405"/>
                      <a:pt x="3679" y="286"/>
                      <a:pt x="4251" y="286"/>
                    </a:cubicBezTo>
                    <a:cubicBezTo>
                      <a:pt x="6418" y="286"/>
                      <a:pt x="8192" y="2060"/>
                      <a:pt x="8192" y="4239"/>
                    </a:cubicBezTo>
                    <a:cubicBezTo>
                      <a:pt x="8192" y="6406"/>
                      <a:pt x="6418" y="8180"/>
                      <a:pt x="4251" y="8180"/>
                    </a:cubicBezTo>
                    <a:cubicBezTo>
                      <a:pt x="2072" y="8180"/>
                      <a:pt x="298" y="6406"/>
                      <a:pt x="298" y="4239"/>
                    </a:cubicBezTo>
                    <a:cubicBezTo>
                      <a:pt x="298" y="3465"/>
                      <a:pt x="524" y="2703"/>
                      <a:pt x="965" y="2060"/>
                    </a:cubicBezTo>
                    <a:cubicBezTo>
                      <a:pt x="1001" y="1989"/>
                      <a:pt x="989" y="1882"/>
                      <a:pt x="917" y="1846"/>
                    </a:cubicBezTo>
                    <a:cubicBezTo>
                      <a:pt x="893" y="1827"/>
                      <a:pt x="862" y="1818"/>
                      <a:pt x="830" y="1818"/>
                    </a:cubicBezTo>
                    <a:cubicBezTo>
                      <a:pt x="781" y="1818"/>
                      <a:pt x="731" y="1839"/>
                      <a:pt x="703" y="1882"/>
                    </a:cubicBezTo>
                    <a:cubicBezTo>
                      <a:pt x="250" y="2584"/>
                      <a:pt x="0" y="3394"/>
                      <a:pt x="0" y="4227"/>
                    </a:cubicBezTo>
                    <a:cubicBezTo>
                      <a:pt x="0" y="5358"/>
                      <a:pt x="453" y="6406"/>
                      <a:pt x="1239" y="7216"/>
                    </a:cubicBezTo>
                    <a:cubicBezTo>
                      <a:pt x="2048" y="8014"/>
                      <a:pt x="3096" y="8454"/>
                      <a:pt x="4227" y="8454"/>
                    </a:cubicBezTo>
                    <a:cubicBezTo>
                      <a:pt x="5358" y="8454"/>
                      <a:pt x="6418" y="8002"/>
                      <a:pt x="7227" y="7216"/>
                    </a:cubicBezTo>
                    <a:cubicBezTo>
                      <a:pt x="8025" y="6430"/>
                      <a:pt x="8454" y="5358"/>
                      <a:pt x="8454" y="4227"/>
                    </a:cubicBezTo>
                    <a:cubicBezTo>
                      <a:pt x="8454" y="3096"/>
                      <a:pt x="8013" y="2037"/>
                      <a:pt x="7227" y="1227"/>
                    </a:cubicBezTo>
                    <a:cubicBezTo>
                      <a:pt x="6418" y="429"/>
                      <a:pt x="5358" y="1"/>
                      <a:pt x="422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Google Shape;9443;p62">
                <a:extLst>
                  <a:ext uri="{FF2B5EF4-FFF2-40B4-BE49-F238E27FC236}">
                    <a16:creationId xmlns:a16="http://schemas.microsoft.com/office/drawing/2014/main" id="{CE021F29-5A67-E325-CA36-5D30A7F3A0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2247" y="1544731"/>
                <a:ext cx="15909" cy="949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299" extrusionOk="0">
                    <a:moveTo>
                      <a:pt x="144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27"/>
                      <a:pt x="60" y="298"/>
                      <a:pt x="144" y="298"/>
                    </a:cubicBezTo>
                    <a:lnTo>
                      <a:pt x="358" y="298"/>
                    </a:lnTo>
                    <a:cubicBezTo>
                      <a:pt x="429" y="298"/>
                      <a:pt x="501" y="239"/>
                      <a:pt x="501" y="155"/>
                    </a:cubicBezTo>
                    <a:cubicBezTo>
                      <a:pt x="501" y="60"/>
                      <a:pt x="441" y="1"/>
                      <a:pt x="358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Google Shape;9444;p62">
                <a:extLst>
                  <a:ext uri="{FF2B5EF4-FFF2-40B4-BE49-F238E27FC236}">
                    <a16:creationId xmlns:a16="http://schemas.microsoft.com/office/drawing/2014/main" id="{2F43E4FC-357E-6DF0-2888-B0D54EE51DF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9261" y="1437368"/>
                <a:ext cx="116858" cy="116858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680" extrusionOk="0">
                    <a:moveTo>
                      <a:pt x="155" y="0"/>
                    </a:moveTo>
                    <a:cubicBezTo>
                      <a:pt x="60" y="0"/>
                      <a:pt x="0" y="60"/>
                      <a:pt x="0" y="155"/>
                    </a:cubicBezTo>
                    <a:lnTo>
                      <a:pt x="0" y="3536"/>
                    </a:lnTo>
                    <a:cubicBezTo>
                      <a:pt x="0" y="3608"/>
                      <a:pt x="60" y="3679"/>
                      <a:pt x="155" y="3679"/>
                    </a:cubicBezTo>
                    <a:lnTo>
                      <a:pt x="3536" y="3679"/>
                    </a:lnTo>
                    <a:cubicBezTo>
                      <a:pt x="3608" y="3679"/>
                      <a:pt x="3679" y="3620"/>
                      <a:pt x="3679" y="3536"/>
                    </a:cubicBezTo>
                    <a:cubicBezTo>
                      <a:pt x="3679" y="3441"/>
                      <a:pt x="3620" y="3382"/>
                      <a:pt x="3536" y="3382"/>
                    </a:cubicBezTo>
                    <a:lnTo>
                      <a:pt x="298" y="3382"/>
                    </a:lnTo>
                    <a:lnTo>
                      <a:pt x="298" y="155"/>
                    </a:lnTo>
                    <a:cubicBezTo>
                      <a:pt x="298" y="84"/>
                      <a:pt x="238" y="0"/>
                      <a:pt x="155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oogle Shape;9445;p62">
                <a:extLst>
                  <a:ext uri="{FF2B5EF4-FFF2-40B4-BE49-F238E27FC236}">
                    <a16:creationId xmlns:a16="http://schemas.microsoft.com/office/drawing/2014/main" id="{73B821B7-E3B8-D771-7B63-4E17BE6A7F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9261" y="1645299"/>
                <a:ext cx="9463" cy="1629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513" extrusionOk="0">
                    <a:moveTo>
                      <a:pt x="155" y="1"/>
                    </a:moveTo>
                    <a:cubicBezTo>
                      <a:pt x="60" y="1"/>
                      <a:pt x="0" y="60"/>
                      <a:pt x="0" y="155"/>
                    </a:cubicBezTo>
                    <a:lnTo>
                      <a:pt x="0" y="358"/>
                    </a:lnTo>
                    <a:cubicBezTo>
                      <a:pt x="0" y="441"/>
                      <a:pt x="60" y="513"/>
                      <a:pt x="155" y="513"/>
                    </a:cubicBezTo>
                    <a:cubicBezTo>
                      <a:pt x="238" y="513"/>
                      <a:pt x="298" y="453"/>
                      <a:pt x="298" y="358"/>
                    </a:cubicBezTo>
                    <a:lnTo>
                      <a:pt x="298" y="155"/>
                    </a:lnTo>
                    <a:cubicBezTo>
                      <a:pt x="298" y="84"/>
                      <a:pt x="238" y="1"/>
                      <a:pt x="15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Google Shape;9446;p62">
                <a:extLst>
                  <a:ext uri="{FF2B5EF4-FFF2-40B4-BE49-F238E27FC236}">
                    <a16:creationId xmlns:a16="http://schemas.microsoft.com/office/drawing/2014/main" id="{22400713-B9F2-ED6B-DBAC-F543E8BBA0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3240" y="1468837"/>
                <a:ext cx="15179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8" extrusionOk="0">
                    <a:moveTo>
                      <a:pt x="168" y="0"/>
                    </a:moveTo>
                    <a:cubicBezTo>
                      <a:pt x="129" y="0"/>
                      <a:pt x="90" y="15"/>
                      <a:pt x="61" y="45"/>
                    </a:cubicBezTo>
                    <a:cubicBezTo>
                      <a:pt x="1" y="105"/>
                      <a:pt x="1" y="188"/>
                      <a:pt x="61" y="247"/>
                    </a:cubicBezTo>
                    <a:lnTo>
                      <a:pt x="215" y="402"/>
                    </a:lnTo>
                    <a:cubicBezTo>
                      <a:pt x="239" y="426"/>
                      <a:pt x="275" y="438"/>
                      <a:pt x="311" y="438"/>
                    </a:cubicBezTo>
                    <a:cubicBezTo>
                      <a:pt x="358" y="438"/>
                      <a:pt x="394" y="426"/>
                      <a:pt x="418" y="402"/>
                    </a:cubicBezTo>
                    <a:cubicBezTo>
                      <a:pt x="477" y="343"/>
                      <a:pt x="477" y="247"/>
                      <a:pt x="418" y="188"/>
                    </a:cubicBezTo>
                    <a:lnTo>
                      <a:pt x="275" y="45"/>
                    </a:lnTo>
                    <a:cubicBezTo>
                      <a:pt x="245" y="15"/>
                      <a:pt x="206" y="0"/>
                      <a:pt x="1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Google Shape;9447;p62">
                <a:extLst>
                  <a:ext uri="{FF2B5EF4-FFF2-40B4-BE49-F238E27FC236}">
                    <a16:creationId xmlns:a16="http://schemas.microsoft.com/office/drawing/2014/main" id="{839DFCDE-D2B3-8AAB-F71F-B41F4A03CC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0329" y="1616275"/>
                <a:ext cx="15147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9" extrusionOk="0">
                    <a:moveTo>
                      <a:pt x="161" y="1"/>
                    </a:moveTo>
                    <a:cubicBezTo>
                      <a:pt x="126" y="1"/>
                      <a:pt x="90" y="16"/>
                      <a:pt x="60" y="46"/>
                    </a:cubicBezTo>
                    <a:cubicBezTo>
                      <a:pt x="1" y="93"/>
                      <a:pt x="1" y="188"/>
                      <a:pt x="60" y="248"/>
                    </a:cubicBezTo>
                    <a:lnTo>
                      <a:pt x="203" y="391"/>
                    </a:lnTo>
                    <a:cubicBezTo>
                      <a:pt x="239" y="427"/>
                      <a:pt x="262" y="438"/>
                      <a:pt x="310" y="438"/>
                    </a:cubicBezTo>
                    <a:cubicBezTo>
                      <a:pt x="358" y="438"/>
                      <a:pt x="382" y="427"/>
                      <a:pt x="417" y="391"/>
                    </a:cubicBezTo>
                    <a:cubicBezTo>
                      <a:pt x="477" y="343"/>
                      <a:pt x="477" y="248"/>
                      <a:pt x="417" y="188"/>
                    </a:cubicBezTo>
                    <a:lnTo>
                      <a:pt x="262" y="46"/>
                    </a:lnTo>
                    <a:cubicBezTo>
                      <a:pt x="233" y="16"/>
                      <a:pt x="197" y="1"/>
                      <a:pt x="16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Google Shape;9448;p62">
                <a:extLst>
                  <a:ext uri="{FF2B5EF4-FFF2-40B4-BE49-F238E27FC236}">
                    <a16:creationId xmlns:a16="http://schemas.microsoft.com/office/drawing/2014/main" id="{5C8B358F-F397-8BD2-D695-E2A9CA1D25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80329" y="1468837"/>
                <a:ext cx="15147" cy="1390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438" extrusionOk="0">
                    <a:moveTo>
                      <a:pt x="310" y="0"/>
                    </a:moveTo>
                    <a:cubicBezTo>
                      <a:pt x="271" y="0"/>
                      <a:pt x="233" y="15"/>
                      <a:pt x="203" y="45"/>
                    </a:cubicBezTo>
                    <a:lnTo>
                      <a:pt x="60" y="188"/>
                    </a:lnTo>
                    <a:cubicBezTo>
                      <a:pt x="1" y="247"/>
                      <a:pt x="1" y="343"/>
                      <a:pt x="60" y="402"/>
                    </a:cubicBezTo>
                    <a:cubicBezTo>
                      <a:pt x="84" y="426"/>
                      <a:pt x="120" y="438"/>
                      <a:pt x="167" y="438"/>
                    </a:cubicBezTo>
                    <a:cubicBezTo>
                      <a:pt x="203" y="438"/>
                      <a:pt x="239" y="426"/>
                      <a:pt x="262" y="402"/>
                    </a:cubicBezTo>
                    <a:lnTo>
                      <a:pt x="417" y="247"/>
                    </a:lnTo>
                    <a:cubicBezTo>
                      <a:pt x="477" y="188"/>
                      <a:pt x="477" y="105"/>
                      <a:pt x="417" y="45"/>
                    </a:cubicBezTo>
                    <a:cubicBezTo>
                      <a:pt x="387" y="15"/>
                      <a:pt x="349" y="0"/>
                      <a:pt x="310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Google Shape;9449;p62">
                <a:extLst>
                  <a:ext uri="{FF2B5EF4-FFF2-40B4-BE49-F238E27FC236}">
                    <a16:creationId xmlns:a16="http://schemas.microsoft.com/office/drawing/2014/main" id="{395BA7A9-E31E-879E-1C91-41AE715C9C0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33240" y="1616275"/>
                <a:ext cx="15179" cy="13940"/>
              </a:xfrm>
              <a:custGeom>
                <a:avLst/>
                <a:gdLst/>
                <a:ahLst/>
                <a:cxnLst/>
                <a:rect l="l" t="t" r="r" b="b"/>
                <a:pathLst>
                  <a:path w="478" h="439" extrusionOk="0">
                    <a:moveTo>
                      <a:pt x="316" y="1"/>
                    </a:moveTo>
                    <a:cubicBezTo>
                      <a:pt x="281" y="1"/>
                      <a:pt x="245" y="16"/>
                      <a:pt x="215" y="46"/>
                    </a:cubicBezTo>
                    <a:lnTo>
                      <a:pt x="61" y="188"/>
                    </a:lnTo>
                    <a:cubicBezTo>
                      <a:pt x="1" y="248"/>
                      <a:pt x="1" y="343"/>
                      <a:pt x="61" y="403"/>
                    </a:cubicBezTo>
                    <a:cubicBezTo>
                      <a:pt x="96" y="427"/>
                      <a:pt x="120" y="438"/>
                      <a:pt x="168" y="438"/>
                    </a:cubicBezTo>
                    <a:cubicBezTo>
                      <a:pt x="215" y="438"/>
                      <a:pt x="239" y="427"/>
                      <a:pt x="275" y="403"/>
                    </a:cubicBezTo>
                    <a:lnTo>
                      <a:pt x="418" y="248"/>
                    </a:lnTo>
                    <a:cubicBezTo>
                      <a:pt x="477" y="188"/>
                      <a:pt x="477" y="105"/>
                      <a:pt x="418" y="46"/>
                    </a:cubicBezTo>
                    <a:cubicBezTo>
                      <a:pt x="388" y="16"/>
                      <a:pt x="352" y="1"/>
                      <a:pt x="316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Google Shape;9450;p62">
                <a:extLst>
                  <a:ext uri="{FF2B5EF4-FFF2-40B4-BE49-F238E27FC236}">
                    <a16:creationId xmlns:a16="http://schemas.microsoft.com/office/drawing/2014/main" id="{88B9648B-4A68-C1BF-402D-006F163D58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10186" y="150325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67" y="0"/>
                    </a:moveTo>
                    <a:cubicBezTo>
                      <a:pt x="106" y="0"/>
                      <a:pt x="52" y="29"/>
                      <a:pt x="25" y="92"/>
                    </a:cubicBezTo>
                    <a:cubicBezTo>
                      <a:pt x="1" y="164"/>
                      <a:pt x="25" y="247"/>
                      <a:pt x="108" y="283"/>
                    </a:cubicBezTo>
                    <a:lnTo>
                      <a:pt x="298" y="354"/>
                    </a:lnTo>
                    <a:cubicBezTo>
                      <a:pt x="310" y="366"/>
                      <a:pt x="346" y="366"/>
                      <a:pt x="358" y="366"/>
                    </a:cubicBezTo>
                    <a:cubicBezTo>
                      <a:pt x="417" y="366"/>
                      <a:pt x="465" y="342"/>
                      <a:pt x="489" y="283"/>
                    </a:cubicBezTo>
                    <a:cubicBezTo>
                      <a:pt x="525" y="187"/>
                      <a:pt x="489" y="116"/>
                      <a:pt x="417" y="92"/>
                    </a:cubicBezTo>
                    <a:lnTo>
                      <a:pt x="227" y="9"/>
                    </a:lnTo>
                    <a:cubicBezTo>
                      <a:pt x="207" y="3"/>
                      <a:pt x="186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Google Shape;9451;p62">
                <a:extLst>
                  <a:ext uri="{FF2B5EF4-FFF2-40B4-BE49-F238E27FC236}">
                    <a16:creationId xmlns:a16="http://schemas.microsoft.com/office/drawing/2014/main" id="{00D5CDBE-DD98-7CE5-A906-14E3A0937D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1510" y="1584139"/>
                <a:ext cx="16671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67" extrusionOk="0">
                    <a:moveTo>
                      <a:pt x="170" y="1"/>
                    </a:moveTo>
                    <a:cubicBezTo>
                      <a:pt x="112" y="1"/>
                      <a:pt x="54" y="28"/>
                      <a:pt x="36" y="81"/>
                    </a:cubicBezTo>
                    <a:cubicBezTo>
                      <a:pt x="0" y="165"/>
                      <a:pt x="36" y="248"/>
                      <a:pt x="107" y="284"/>
                    </a:cubicBezTo>
                    <a:lnTo>
                      <a:pt x="298" y="355"/>
                    </a:lnTo>
                    <a:cubicBezTo>
                      <a:pt x="310" y="367"/>
                      <a:pt x="346" y="367"/>
                      <a:pt x="357" y="367"/>
                    </a:cubicBezTo>
                    <a:cubicBezTo>
                      <a:pt x="417" y="367"/>
                      <a:pt x="465" y="343"/>
                      <a:pt x="488" y="284"/>
                    </a:cubicBezTo>
                    <a:cubicBezTo>
                      <a:pt x="524" y="200"/>
                      <a:pt x="488" y="117"/>
                      <a:pt x="417" y="81"/>
                    </a:cubicBezTo>
                    <a:lnTo>
                      <a:pt x="226" y="10"/>
                    </a:lnTo>
                    <a:cubicBezTo>
                      <a:pt x="209" y="4"/>
                      <a:pt x="189" y="1"/>
                      <a:pt x="17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Google Shape;9452;p62">
                <a:extLst>
                  <a:ext uri="{FF2B5EF4-FFF2-40B4-BE49-F238E27FC236}">
                    <a16:creationId xmlns:a16="http://schemas.microsoft.com/office/drawing/2014/main" id="{AA1787CB-90D5-42F1-4280-217D25351A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8574" y="1445973"/>
                <a:ext cx="12893" cy="15623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2" extrusionOk="0">
                    <a:moveTo>
                      <a:pt x="237" y="1"/>
                    </a:moveTo>
                    <a:cubicBezTo>
                      <a:pt x="181" y="1"/>
                      <a:pt x="125" y="34"/>
                      <a:pt x="108" y="86"/>
                    </a:cubicBezTo>
                    <a:lnTo>
                      <a:pt x="36" y="277"/>
                    </a:lnTo>
                    <a:cubicBezTo>
                      <a:pt x="0" y="360"/>
                      <a:pt x="36" y="444"/>
                      <a:pt x="108" y="479"/>
                    </a:cubicBezTo>
                    <a:cubicBezTo>
                      <a:pt x="119" y="479"/>
                      <a:pt x="131" y="491"/>
                      <a:pt x="167" y="491"/>
                    </a:cubicBezTo>
                    <a:cubicBezTo>
                      <a:pt x="227" y="491"/>
                      <a:pt x="274" y="467"/>
                      <a:pt x="298" y="396"/>
                    </a:cubicBezTo>
                    <a:lnTo>
                      <a:pt x="369" y="205"/>
                    </a:lnTo>
                    <a:cubicBezTo>
                      <a:pt x="405" y="134"/>
                      <a:pt x="369" y="39"/>
                      <a:pt x="298" y="15"/>
                    </a:cubicBezTo>
                    <a:cubicBezTo>
                      <a:pt x="279" y="5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Google Shape;9453;p62">
                <a:extLst>
                  <a:ext uri="{FF2B5EF4-FFF2-40B4-BE49-F238E27FC236}">
                    <a16:creationId xmlns:a16="http://schemas.microsoft.com/office/drawing/2014/main" id="{7BBA3C6C-9F72-811E-D4CD-D2B5ED3DE5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6900" y="1637456"/>
                <a:ext cx="13274" cy="15433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86" extrusionOk="0">
                    <a:moveTo>
                      <a:pt x="255" y="1"/>
                    </a:moveTo>
                    <a:cubicBezTo>
                      <a:pt x="197" y="1"/>
                      <a:pt x="138" y="30"/>
                      <a:pt x="120" y="93"/>
                    </a:cubicBezTo>
                    <a:lnTo>
                      <a:pt x="48" y="283"/>
                    </a:lnTo>
                    <a:cubicBezTo>
                      <a:pt x="1" y="355"/>
                      <a:pt x="48" y="450"/>
                      <a:pt x="120" y="474"/>
                    </a:cubicBezTo>
                    <a:cubicBezTo>
                      <a:pt x="132" y="486"/>
                      <a:pt x="167" y="486"/>
                      <a:pt x="179" y="486"/>
                    </a:cubicBezTo>
                    <a:cubicBezTo>
                      <a:pt x="239" y="486"/>
                      <a:pt x="286" y="462"/>
                      <a:pt x="310" y="402"/>
                    </a:cubicBezTo>
                    <a:lnTo>
                      <a:pt x="382" y="212"/>
                    </a:lnTo>
                    <a:cubicBezTo>
                      <a:pt x="417" y="129"/>
                      <a:pt x="382" y="45"/>
                      <a:pt x="310" y="10"/>
                    </a:cubicBezTo>
                    <a:cubicBezTo>
                      <a:pt x="293" y="4"/>
                      <a:pt x="274" y="1"/>
                      <a:pt x="25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Google Shape;9454;p62">
                <a:extLst>
                  <a:ext uri="{FF2B5EF4-FFF2-40B4-BE49-F238E27FC236}">
                    <a16:creationId xmlns:a16="http://schemas.microsoft.com/office/drawing/2014/main" id="{7F26B8DA-202E-A18C-6A8C-6484F80ED1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68805" y="1445021"/>
                <a:ext cx="12861" cy="15814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98" extrusionOk="0">
                    <a:moveTo>
                      <a:pt x="161" y="1"/>
                    </a:moveTo>
                    <a:cubicBezTo>
                      <a:pt x="143" y="1"/>
                      <a:pt x="125" y="3"/>
                      <a:pt x="107" y="9"/>
                    </a:cubicBezTo>
                    <a:cubicBezTo>
                      <a:pt x="24" y="45"/>
                      <a:pt x="0" y="128"/>
                      <a:pt x="24" y="212"/>
                    </a:cubicBezTo>
                    <a:lnTo>
                      <a:pt x="107" y="402"/>
                    </a:lnTo>
                    <a:cubicBezTo>
                      <a:pt x="131" y="462"/>
                      <a:pt x="191" y="497"/>
                      <a:pt x="238" y="497"/>
                    </a:cubicBezTo>
                    <a:cubicBezTo>
                      <a:pt x="250" y="497"/>
                      <a:pt x="262" y="497"/>
                      <a:pt x="298" y="474"/>
                    </a:cubicBezTo>
                    <a:cubicBezTo>
                      <a:pt x="369" y="450"/>
                      <a:pt x="405" y="355"/>
                      <a:pt x="369" y="283"/>
                    </a:cubicBezTo>
                    <a:lnTo>
                      <a:pt x="298" y="93"/>
                    </a:lnTo>
                    <a:cubicBezTo>
                      <a:pt x="271" y="29"/>
                      <a:pt x="216" y="1"/>
                      <a:pt x="161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Google Shape;9455;p62">
                <a:extLst>
                  <a:ext uri="{FF2B5EF4-FFF2-40B4-BE49-F238E27FC236}">
                    <a16:creationId xmlns:a16="http://schemas.microsoft.com/office/drawing/2014/main" id="{466D2BEB-1B5C-CFAE-6DB7-30C9869C9A0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46669" y="1638440"/>
                <a:ext cx="12893" cy="1559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491" extrusionOk="0">
                    <a:moveTo>
                      <a:pt x="167" y="0"/>
                    </a:moveTo>
                    <a:cubicBezTo>
                      <a:pt x="147" y="0"/>
                      <a:pt x="127" y="5"/>
                      <a:pt x="108" y="14"/>
                    </a:cubicBezTo>
                    <a:cubicBezTo>
                      <a:pt x="37" y="38"/>
                      <a:pt x="1" y="133"/>
                      <a:pt x="37" y="205"/>
                    </a:cubicBezTo>
                    <a:lnTo>
                      <a:pt x="108" y="395"/>
                    </a:lnTo>
                    <a:cubicBezTo>
                      <a:pt x="132" y="455"/>
                      <a:pt x="179" y="491"/>
                      <a:pt x="239" y="491"/>
                    </a:cubicBezTo>
                    <a:cubicBezTo>
                      <a:pt x="251" y="491"/>
                      <a:pt x="275" y="491"/>
                      <a:pt x="299" y="479"/>
                    </a:cubicBezTo>
                    <a:cubicBezTo>
                      <a:pt x="370" y="443"/>
                      <a:pt x="406" y="360"/>
                      <a:pt x="370" y="276"/>
                    </a:cubicBezTo>
                    <a:lnTo>
                      <a:pt x="299" y="86"/>
                    </a:lnTo>
                    <a:cubicBezTo>
                      <a:pt x="272" y="33"/>
                      <a:pt x="221" y="0"/>
                      <a:pt x="16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Google Shape;9456;p62">
                <a:extLst>
                  <a:ext uri="{FF2B5EF4-FFF2-40B4-BE49-F238E27FC236}">
                    <a16:creationId xmlns:a16="http://schemas.microsoft.com/office/drawing/2014/main" id="{4AA5EC03-3461-2FF7-6343-9C06C6BCD60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2621" y="1504752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4" y="1"/>
                    </a:moveTo>
                    <a:cubicBezTo>
                      <a:pt x="335" y="1"/>
                      <a:pt x="316" y="3"/>
                      <a:pt x="299" y="9"/>
                    </a:cubicBezTo>
                    <a:lnTo>
                      <a:pt x="96" y="81"/>
                    </a:lnTo>
                    <a:cubicBezTo>
                      <a:pt x="25" y="117"/>
                      <a:pt x="1" y="200"/>
                      <a:pt x="25" y="283"/>
                    </a:cubicBezTo>
                    <a:cubicBezTo>
                      <a:pt x="37" y="343"/>
                      <a:pt x="96" y="367"/>
                      <a:pt x="156" y="367"/>
                    </a:cubicBezTo>
                    <a:cubicBezTo>
                      <a:pt x="180" y="367"/>
                      <a:pt x="191" y="367"/>
                      <a:pt x="215" y="355"/>
                    </a:cubicBezTo>
                    <a:lnTo>
                      <a:pt x="418" y="283"/>
                    </a:lnTo>
                    <a:cubicBezTo>
                      <a:pt x="489" y="248"/>
                      <a:pt x="513" y="164"/>
                      <a:pt x="489" y="81"/>
                    </a:cubicBezTo>
                    <a:cubicBezTo>
                      <a:pt x="462" y="27"/>
                      <a:pt x="409" y="1"/>
                      <a:pt x="354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Google Shape;9457;p62">
                <a:extLst>
                  <a:ext uri="{FF2B5EF4-FFF2-40B4-BE49-F238E27FC236}">
                    <a16:creationId xmlns:a16="http://schemas.microsoft.com/office/drawing/2014/main" id="{ECEADD9E-D364-D005-56AE-D62A1692717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09805" y="1582647"/>
                <a:ext cx="16290" cy="11654"/>
              </a:xfrm>
              <a:custGeom>
                <a:avLst/>
                <a:gdLst/>
                <a:ahLst/>
                <a:cxnLst/>
                <a:rect l="l" t="t" r="r" b="b"/>
                <a:pathLst>
                  <a:path w="513" h="367" extrusionOk="0">
                    <a:moveTo>
                      <a:pt x="352" y="0"/>
                    </a:moveTo>
                    <a:cubicBezTo>
                      <a:pt x="334" y="0"/>
                      <a:pt x="316" y="3"/>
                      <a:pt x="298" y="9"/>
                    </a:cubicBezTo>
                    <a:lnTo>
                      <a:pt x="96" y="92"/>
                    </a:lnTo>
                    <a:cubicBezTo>
                      <a:pt x="25" y="116"/>
                      <a:pt x="1" y="212"/>
                      <a:pt x="25" y="283"/>
                    </a:cubicBezTo>
                    <a:cubicBezTo>
                      <a:pt x="60" y="343"/>
                      <a:pt x="96" y="366"/>
                      <a:pt x="156" y="366"/>
                    </a:cubicBezTo>
                    <a:cubicBezTo>
                      <a:pt x="179" y="366"/>
                      <a:pt x="191" y="366"/>
                      <a:pt x="215" y="354"/>
                    </a:cubicBezTo>
                    <a:lnTo>
                      <a:pt x="418" y="283"/>
                    </a:lnTo>
                    <a:cubicBezTo>
                      <a:pt x="489" y="247"/>
                      <a:pt x="513" y="164"/>
                      <a:pt x="489" y="92"/>
                    </a:cubicBezTo>
                    <a:cubicBezTo>
                      <a:pt x="462" y="29"/>
                      <a:pt x="408" y="0"/>
                      <a:pt x="352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E8CF16-E2C1-4DF2-CB46-98D1A8EB516A}"/>
              </a:ext>
            </a:extLst>
          </p:cNvPr>
          <p:cNvGrpSpPr/>
          <p:nvPr/>
        </p:nvGrpSpPr>
        <p:grpSpPr>
          <a:xfrm>
            <a:off x="1088177" y="8111136"/>
            <a:ext cx="2270540" cy="902826"/>
            <a:chOff x="1064550" y="2952697"/>
            <a:chExt cx="2270540" cy="902826"/>
          </a:xfrm>
        </p:grpSpPr>
        <p:sp>
          <p:nvSpPr>
            <p:cNvPr id="38" name="Google Shape;1497;p43">
              <a:extLst>
                <a:ext uri="{FF2B5EF4-FFF2-40B4-BE49-F238E27FC236}">
                  <a16:creationId xmlns:a16="http://schemas.microsoft.com/office/drawing/2014/main" id="{22AF3838-0BE7-0403-5600-A76F3ECC5124}"/>
                </a:ext>
              </a:extLst>
            </p:cNvPr>
            <p:cNvSpPr txBox="1">
              <a:spLocks noGrp="1"/>
            </p:cNvSpPr>
            <p:nvPr>
              <p:ph type="subTitle" idx="5"/>
            </p:nvPr>
          </p:nvSpPr>
          <p:spPr>
            <a:xfrm>
              <a:off x="1064550" y="3333823"/>
              <a:ext cx="2270540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indent="0"/>
              <a:r>
                <a:rPr lang="en-US" altLang="he-IL" sz="1200" dirty="0">
                  <a:solidFill>
                    <a:schemeClr val="bg1"/>
                  </a:solidFill>
                </a:rPr>
                <a:t>Employs a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simple AIMD </a:t>
              </a:r>
              <a:r>
                <a:rPr lang="en-US" altLang="he-IL" sz="1200" dirty="0">
                  <a:solidFill>
                    <a:schemeClr val="bg1"/>
                  </a:solidFill>
                </a:rPr>
                <a:t>controller to maintain a target delay.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39" name="Google Shape;1517;p43">
              <a:extLst>
                <a:ext uri="{FF2B5EF4-FFF2-40B4-BE49-F238E27FC236}">
                  <a16:creationId xmlns:a16="http://schemas.microsoft.com/office/drawing/2014/main" id="{06D62218-60DD-2DC1-756D-7310DEE051D7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66388" y="2952697"/>
              <a:ext cx="304801" cy="326418"/>
              <a:chOff x="1308631" y="1507830"/>
              <a:chExt cx="350166" cy="350198"/>
            </a:xfrm>
          </p:grpSpPr>
          <p:sp>
            <p:nvSpPr>
              <p:cNvPr id="40" name="Google Shape;1518;p43">
                <a:extLst>
                  <a:ext uri="{FF2B5EF4-FFF2-40B4-BE49-F238E27FC236}">
                    <a16:creationId xmlns:a16="http://schemas.microsoft.com/office/drawing/2014/main" id="{4F1E2864-A61F-0067-1EB8-66AC80EEDB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8631" y="1507830"/>
                <a:ext cx="350166" cy="350198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1003" extrusionOk="0">
                    <a:moveTo>
                      <a:pt x="6192" y="310"/>
                    </a:moveTo>
                    <a:cubicBezTo>
                      <a:pt x="6192" y="310"/>
                      <a:pt x="6204" y="310"/>
                      <a:pt x="6204" y="334"/>
                    </a:cubicBezTo>
                    <a:lnTo>
                      <a:pt x="6204" y="787"/>
                    </a:lnTo>
                    <a:cubicBezTo>
                      <a:pt x="6204" y="953"/>
                      <a:pt x="6311" y="1084"/>
                      <a:pt x="6477" y="1120"/>
                    </a:cubicBezTo>
                    <a:cubicBezTo>
                      <a:pt x="6989" y="1239"/>
                      <a:pt x="7489" y="1429"/>
                      <a:pt x="7930" y="1715"/>
                    </a:cubicBezTo>
                    <a:cubicBezTo>
                      <a:pt x="7986" y="1751"/>
                      <a:pt x="8048" y="1769"/>
                      <a:pt x="8110" y="1769"/>
                    </a:cubicBezTo>
                    <a:cubicBezTo>
                      <a:pt x="8194" y="1769"/>
                      <a:pt x="8278" y="1736"/>
                      <a:pt x="8347" y="1668"/>
                    </a:cubicBezTo>
                    <a:lnTo>
                      <a:pt x="8680" y="1346"/>
                    </a:lnTo>
                    <a:lnTo>
                      <a:pt x="8692" y="1346"/>
                    </a:lnTo>
                    <a:lnTo>
                      <a:pt x="9656" y="2311"/>
                    </a:lnTo>
                    <a:lnTo>
                      <a:pt x="9656" y="2322"/>
                    </a:lnTo>
                    <a:lnTo>
                      <a:pt x="9335" y="2656"/>
                    </a:lnTo>
                    <a:cubicBezTo>
                      <a:pt x="9228" y="2751"/>
                      <a:pt x="9192" y="2930"/>
                      <a:pt x="9287" y="3073"/>
                    </a:cubicBezTo>
                    <a:cubicBezTo>
                      <a:pt x="9573" y="3513"/>
                      <a:pt x="9775" y="4001"/>
                      <a:pt x="9883" y="4525"/>
                    </a:cubicBezTo>
                    <a:cubicBezTo>
                      <a:pt x="9906" y="4680"/>
                      <a:pt x="10049" y="4799"/>
                      <a:pt x="10204" y="4799"/>
                    </a:cubicBezTo>
                    <a:lnTo>
                      <a:pt x="10668" y="4799"/>
                    </a:lnTo>
                    <a:cubicBezTo>
                      <a:pt x="10668" y="4799"/>
                      <a:pt x="10680" y="4799"/>
                      <a:pt x="10680" y="4811"/>
                    </a:cubicBezTo>
                    <a:lnTo>
                      <a:pt x="10657" y="6216"/>
                    </a:lnTo>
                    <a:lnTo>
                      <a:pt x="10192" y="6216"/>
                    </a:lnTo>
                    <a:cubicBezTo>
                      <a:pt x="10026" y="6216"/>
                      <a:pt x="9895" y="6311"/>
                      <a:pt x="9871" y="6478"/>
                    </a:cubicBezTo>
                    <a:cubicBezTo>
                      <a:pt x="9752" y="7002"/>
                      <a:pt x="9549" y="7490"/>
                      <a:pt x="9275" y="7942"/>
                    </a:cubicBezTo>
                    <a:cubicBezTo>
                      <a:pt x="9180" y="8073"/>
                      <a:pt x="9192" y="8240"/>
                      <a:pt x="9311" y="8359"/>
                    </a:cubicBezTo>
                    <a:lnTo>
                      <a:pt x="9645" y="8680"/>
                    </a:lnTo>
                    <a:lnTo>
                      <a:pt x="9645" y="8692"/>
                    </a:lnTo>
                    <a:lnTo>
                      <a:pt x="8680" y="9669"/>
                    </a:lnTo>
                    <a:lnTo>
                      <a:pt x="8656" y="9669"/>
                    </a:lnTo>
                    <a:lnTo>
                      <a:pt x="8335" y="9335"/>
                    </a:lnTo>
                    <a:cubicBezTo>
                      <a:pt x="8271" y="9272"/>
                      <a:pt x="8183" y="9237"/>
                      <a:pt x="8094" y="9237"/>
                    </a:cubicBezTo>
                    <a:cubicBezTo>
                      <a:pt x="8033" y="9237"/>
                      <a:pt x="7971" y="9254"/>
                      <a:pt x="7918" y="9288"/>
                    </a:cubicBezTo>
                    <a:cubicBezTo>
                      <a:pt x="7466" y="9573"/>
                      <a:pt x="6978" y="9788"/>
                      <a:pt x="6454" y="9883"/>
                    </a:cubicBezTo>
                    <a:cubicBezTo>
                      <a:pt x="6311" y="9919"/>
                      <a:pt x="6192" y="10050"/>
                      <a:pt x="6192" y="10216"/>
                    </a:cubicBezTo>
                    <a:lnTo>
                      <a:pt x="6192" y="10681"/>
                    </a:lnTo>
                    <a:cubicBezTo>
                      <a:pt x="6192" y="10681"/>
                      <a:pt x="6192" y="10693"/>
                      <a:pt x="6168" y="10693"/>
                    </a:cubicBezTo>
                    <a:lnTo>
                      <a:pt x="4811" y="10693"/>
                    </a:lnTo>
                    <a:cubicBezTo>
                      <a:pt x="4811" y="10693"/>
                      <a:pt x="4787" y="10693"/>
                      <a:pt x="4787" y="10681"/>
                    </a:cubicBezTo>
                    <a:lnTo>
                      <a:pt x="4787" y="10216"/>
                    </a:lnTo>
                    <a:cubicBezTo>
                      <a:pt x="4787" y="10050"/>
                      <a:pt x="4692" y="9919"/>
                      <a:pt x="4525" y="9883"/>
                    </a:cubicBezTo>
                    <a:cubicBezTo>
                      <a:pt x="4001" y="9764"/>
                      <a:pt x="3513" y="9573"/>
                      <a:pt x="3060" y="9288"/>
                    </a:cubicBezTo>
                    <a:cubicBezTo>
                      <a:pt x="3001" y="9264"/>
                      <a:pt x="2941" y="9228"/>
                      <a:pt x="2882" y="9228"/>
                    </a:cubicBezTo>
                    <a:cubicBezTo>
                      <a:pt x="2798" y="9228"/>
                      <a:pt x="2715" y="9264"/>
                      <a:pt x="2644" y="9335"/>
                    </a:cubicBezTo>
                    <a:lnTo>
                      <a:pt x="2322" y="9669"/>
                    </a:lnTo>
                    <a:lnTo>
                      <a:pt x="2298" y="9669"/>
                    </a:lnTo>
                    <a:lnTo>
                      <a:pt x="1334" y="8692"/>
                    </a:lnTo>
                    <a:lnTo>
                      <a:pt x="1334" y="8680"/>
                    </a:lnTo>
                    <a:lnTo>
                      <a:pt x="1667" y="8359"/>
                    </a:lnTo>
                    <a:cubicBezTo>
                      <a:pt x="1763" y="8252"/>
                      <a:pt x="1798" y="8073"/>
                      <a:pt x="1703" y="7942"/>
                    </a:cubicBezTo>
                    <a:cubicBezTo>
                      <a:pt x="1429" y="7490"/>
                      <a:pt x="1215" y="7002"/>
                      <a:pt x="1108" y="6478"/>
                    </a:cubicBezTo>
                    <a:cubicBezTo>
                      <a:pt x="1084" y="6335"/>
                      <a:pt x="953" y="6216"/>
                      <a:pt x="786" y="6216"/>
                    </a:cubicBezTo>
                    <a:lnTo>
                      <a:pt x="322" y="6216"/>
                    </a:lnTo>
                    <a:cubicBezTo>
                      <a:pt x="322" y="6216"/>
                      <a:pt x="310" y="6216"/>
                      <a:pt x="310" y="6192"/>
                    </a:cubicBezTo>
                    <a:lnTo>
                      <a:pt x="310" y="4811"/>
                    </a:lnTo>
                    <a:cubicBezTo>
                      <a:pt x="310" y="4811"/>
                      <a:pt x="310" y="4799"/>
                      <a:pt x="322" y="4799"/>
                    </a:cubicBezTo>
                    <a:lnTo>
                      <a:pt x="786" y="4799"/>
                    </a:lnTo>
                    <a:cubicBezTo>
                      <a:pt x="953" y="4799"/>
                      <a:pt x="1084" y="4692"/>
                      <a:pt x="1108" y="4525"/>
                    </a:cubicBezTo>
                    <a:cubicBezTo>
                      <a:pt x="1227" y="4001"/>
                      <a:pt x="1429" y="3513"/>
                      <a:pt x="1703" y="3073"/>
                    </a:cubicBezTo>
                    <a:cubicBezTo>
                      <a:pt x="1798" y="2930"/>
                      <a:pt x="1786" y="2775"/>
                      <a:pt x="1667" y="2656"/>
                    </a:cubicBezTo>
                    <a:lnTo>
                      <a:pt x="1334" y="2322"/>
                    </a:lnTo>
                    <a:lnTo>
                      <a:pt x="1334" y="2311"/>
                    </a:lnTo>
                    <a:lnTo>
                      <a:pt x="2298" y="1346"/>
                    </a:lnTo>
                    <a:lnTo>
                      <a:pt x="2322" y="1346"/>
                    </a:lnTo>
                    <a:lnTo>
                      <a:pt x="2644" y="1668"/>
                    </a:lnTo>
                    <a:cubicBezTo>
                      <a:pt x="2707" y="1731"/>
                      <a:pt x="2796" y="1765"/>
                      <a:pt x="2885" y="1765"/>
                    </a:cubicBezTo>
                    <a:cubicBezTo>
                      <a:pt x="2946" y="1765"/>
                      <a:pt x="3007" y="1749"/>
                      <a:pt x="3060" y="1715"/>
                    </a:cubicBezTo>
                    <a:cubicBezTo>
                      <a:pt x="3513" y="1429"/>
                      <a:pt x="4001" y="1227"/>
                      <a:pt x="4525" y="1120"/>
                    </a:cubicBezTo>
                    <a:cubicBezTo>
                      <a:pt x="4668" y="1084"/>
                      <a:pt x="4787" y="953"/>
                      <a:pt x="4787" y="787"/>
                    </a:cubicBezTo>
                    <a:lnTo>
                      <a:pt x="4787" y="334"/>
                    </a:lnTo>
                    <a:cubicBezTo>
                      <a:pt x="4787" y="334"/>
                      <a:pt x="4787" y="310"/>
                      <a:pt x="4811" y="310"/>
                    </a:cubicBezTo>
                    <a:close/>
                    <a:moveTo>
                      <a:pt x="4811" y="1"/>
                    </a:moveTo>
                    <a:cubicBezTo>
                      <a:pt x="4632" y="1"/>
                      <a:pt x="4477" y="156"/>
                      <a:pt x="4477" y="334"/>
                    </a:cubicBezTo>
                    <a:lnTo>
                      <a:pt x="4477" y="798"/>
                    </a:lnTo>
                    <a:cubicBezTo>
                      <a:pt x="4477" y="798"/>
                      <a:pt x="4477" y="810"/>
                      <a:pt x="4465" y="810"/>
                    </a:cubicBezTo>
                    <a:cubicBezTo>
                      <a:pt x="3918" y="929"/>
                      <a:pt x="3370" y="1156"/>
                      <a:pt x="2906" y="1453"/>
                    </a:cubicBezTo>
                    <a:lnTo>
                      <a:pt x="2882" y="1453"/>
                    </a:lnTo>
                    <a:lnTo>
                      <a:pt x="2560" y="1120"/>
                    </a:lnTo>
                    <a:cubicBezTo>
                      <a:pt x="2495" y="1054"/>
                      <a:pt x="2408" y="1022"/>
                      <a:pt x="2322" y="1022"/>
                    </a:cubicBezTo>
                    <a:cubicBezTo>
                      <a:pt x="2236" y="1022"/>
                      <a:pt x="2150" y="1054"/>
                      <a:pt x="2084" y="1120"/>
                    </a:cubicBezTo>
                    <a:lnTo>
                      <a:pt x="1120" y="2084"/>
                    </a:lnTo>
                    <a:cubicBezTo>
                      <a:pt x="977" y="2215"/>
                      <a:pt x="977" y="2430"/>
                      <a:pt x="1120" y="2561"/>
                    </a:cubicBezTo>
                    <a:lnTo>
                      <a:pt x="1441" y="2894"/>
                    </a:lnTo>
                    <a:lnTo>
                      <a:pt x="1441" y="2906"/>
                    </a:lnTo>
                    <a:cubicBezTo>
                      <a:pt x="1132" y="3382"/>
                      <a:pt x="917" y="3906"/>
                      <a:pt x="798" y="4466"/>
                    </a:cubicBezTo>
                    <a:cubicBezTo>
                      <a:pt x="798" y="4466"/>
                      <a:pt x="798" y="4489"/>
                      <a:pt x="786" y="4489"/>
                    </a:cubicBezTo>
                    <a:lnTo>
                      <a:pt x="322" y="4489"/>
                    </a:lnTo>
                    <a:cubicBezTo>
                      <a:pt x="143" y="4489"/>
                      <a:pt x="0" y="4632"/>
                      <a:pt x="0" y="4811"/>
                    </a:cubicBezTo>
                    <a:lnTo>
                      <a:pt x="0" y="6192"/>
                    </a:lnTo>
                    <a:cubicBezTo>
                      <a:pt x="0" y="6371"/>
                      <a:pt x="143" y="6525"/>
                      <a:pt x="322" y="6525"/>
                    </a:cubicBezTo>
                    <a:lnTo>
                      <a:pt x="786" y="6525"/>
                    </a:lnTo>
                    <a:cubicBezTo>
                      <a:pt x="786" y="6525"/>
                      <a:pt x="798" y="6525"/>
                      <a:pt x="798" y="6537"/>
                    </a:cubicBezTo>
                    <a:cubicBezTo>
                      <a:pt x="917" y="7085"/>
                      <a:pt x="1143" y="7621"/>
                      <a:pt x="1441" y="8097"/>
                    </a:cubicBezTo>
                    <a:lnTo>
                      <a:pt x="1441" y="8121"/>
                    </a:lnTo>
                    <a:lnTo>
                      <a:pt x="1120" y="8442"/>
                    </a:lnTo>
                    <a:cubicBezTo>
                      <a:pt x="977" y="8573"/>
                      <a:pt x="977" y="8788"/>
                      <a:pt x="1120" y="8918"/>
                    </a:cubicBezTo>
                    <a:lnTo>
                      <a:pt x="2084" y="9883"/>
                    </a:lnTo>
                    <a:cubicBezTo>
                      <a:pt x="2150" y="9954"/>
                      <a:pt x="2236" y="9990"/>
                      <a:pt x="2322" y="9990"/>
                    </a:cubicBezTo>
                    <a:cubicBezTo>
                      <a:pt x="2408" y="9990"/>
                      <a:pt x="2495" y="9954"/>
                      <a:pt x="2560" y="9883"/>
                    </a:cubicBezTo>
                    <a:lnTo>
                      <a:pt x="2882" y="9561"/>
                    </a:lnTo>
                    <a:lnTo>
                      <a:pt x="2906" y="9561"/>
                    </a:lnTo>
                    <a:cubicBezTo>
                      <a:pt x="3370" y="9871"/>
                      <a:pt x="3894" y="10085"/>
                      <a:pt x="4465" y="10204"/>
                    </a:cubicBezTo>
                    <a:cubicBezTo>
                      <a:pt x="4465" y="10204"/>
                      <a:pt x="4477" y="10204"/>
                      <a:pt x="4477" y="10216"/>
                    </a:cubicBezTo>
                    <a:lnTo>
                      <a:pt x="4477" y="10681"/>
                    </a:lnTo>
                    <a:cubicBezTo>
                      <a:pt x="4477" y="10859"/>
                      <a:pt x="4632" y="11002"/>
                      <a:pt x="4811" y="11002"/>
                    </a:cubicBezTo>
                    <a:lnTo>
                      <a:pt x="6192" y="11002"/>
                    </a:lnTo>
                    <a:cubicBezTo>
                      <a:pt x="6370" y="11002"/>
                      <a:pt x="6513" y="10859"/>
                      <a:pt x="6513" y="10681"/>
                    </a:cubicBezTo>
                    <a:lnTo>
                      <a:pt x="6513" y="10216"/>
                    </a:lnTo>
                    <a:cubicBezTo>
                      <a:pt x="6513" y="10216"/>
                      <a:pt x="6513" y="10204"/>
                      <a:pt x="6537" y="10204"/>
                    </a:cubicBezTo>
                    <a:cubicBezTo>
                      <a:pt x="7085" y="10085"/>
                      <a:pt x="7620" y="9859"/>
                      <a:pt x="8097" y="9561"/>
                    </a:cubicBezTo>
                    <a:lnTo>
                      <a:pt x="8109" y="9561"/>
                    </a:lnTo>
                    <a:lnTo>
                      <a:pt x="8442" y="9883"/>
                    </a:lnTo>
                    <a:cubicBezTo>
                      <a:pt x="8507" y="9954"/>
                      <a:pt x="8591" y="9990"/>
                      <a:pt x="8676" y="9990"/>
                    </a:cubicBezTo>
                    <a:cubicBezTo>
                      <a:pt x="8760" y="9990"/>
                      <a:pt x="8847" y="9954"/>
                      <a:pt x="8918" y="9883"/>
                    </a:cubicBezTo>
                    <a:lnTo>
                      <a:pt x="9883" y="8918"/>
                    </a:lnTo>
                    <a:cubicBezTo>
                      <a:pt x="10014" y="8788"/>
                      <a:pt x="10014" y="8573"/>
                      <a:pt x="9883" y="8442"/>
                    </a:cubicBezTo>
                    <a:lnTo>
                      <a:pt x="9549" y="8121"/>
                    </a:lnTo>
                    <a:lnTo>
                      <a:pt x="9549" y="8097"/>
                    </a:lnTo>
                    <a:cubicBezTo>
                      <a:pt x="9871" y="7621"/>
                      <a:pt x="10073" y="7109"/>
                      <a:pt x="10192" y="6537"/>
                    </a:cubicBezTo>
                    <a:cubicBezTo>
                      <a:pt x="10192" y="6537"/>
                      <a:pt x="10192" y="6525"/>
                      <a:pt x="10204" y="6525"/>
                    </a:cubicBezTo>
                    <a:lnTo>
                      <a:pt x="10668" y="6525"/>
                    </a:lnTo>
                    <a:cubicBezTo>
                      <a:pt x="10847" y="6525"/>
                      <a:pt x="11002" y="6371"/>
                      <a:pt x="11002" y="6192"/>
                    </a:cubicBezTo>
                    <a:lnTo>
                      <a:pt x="11002" y="4811"/>
                    </a:lnTo>
                    <a:cubicBezTo>
                      <a:pt x="10978" y="4632"/>
                      <a:pt x="10835" y="4489"/>
                      <a:pt x="10657" y="4489"/>
                    </a:cubicBezTo>
                    <a:lnTo>
                      <a:pt x="10192" y="4489"/>
                    </a:lnTo>
                    <a:cubicBezTo>
                      <a:pt x="10192" y="4489"/>
                      <a:pt x="10180" y="4489"/>
                      <a:pt x="10180" y="4466"/>
                    </a:cubicBezTo>
                    <a:cubicBezTo>
                      <a:pt x="10061" y="3918"/>
                      <a:pt x="9835" y="3382"/>
                      <a:pt x="9537" y="2906"/>
                    </a:cubicBezTo>
                    <a:lnTo>
                      <a:pt x="9537" y="2894"/>
                    </a:lnTo>
                    <a:lnTo>
                      <a:pt x="9859" y="2561"/>
                    </a:lnTo>
                    <a:cubicBezTo>
                      <a:pt x="10002" y="2430"/>
                      <a:pt x="10002" y="2215"/>
                      <a:pt x="9859" y="2084"/>
                    </a:cubicBezTo>
                    <a:lnTo>
                      <a:pt x="8894" y="1120"/>
                    </a:lnTo>
                    <a:cubicBezTo>
                      <a:pt x="8829" y="1054"/>
                      <a:pt x="8743" y="1022"/>
                      <a:pt x="8656" y="1022"/>
                    </a:cubicBezTo>
                    <a:cubicBezTo>
                      <a:pt x="8570" y="1022"/>
                      <a:pt x="8484" y="1054"/>
                      <a:pt x="8418" y="1120"/>
                    </a:cubicBezTo>
                    <a:lnTo>
                      <a:pt x="8097" y="1453"/>
                    </a:lnTo>
                    <a:lnTo>
                      <a:pt x="8073" y="1453"/>
                    </a:lnTo>
                    <a:cubicBezTo>
                      <a:pt x="7597" y="1132"/>
                      <a:pt x="7085" y="929"/>
                      <a:pt x="6513" y="810"/>
                    </a:cubicBezTo>
                    <a:cubicBezTo>
                      <a:pt x="6513" y="810"/>
                      <a:pt x="6501" y="810"/>
                      <a:pt x="6501" y="798"/>
                    </a:cubicBezTo>
                    <a:lnTo>
                      <a:pt x="6501" y="334"/>
                    </a:lnTo>
                    <a:cubicBezTo>
                      <a:pt x="6501" y="156"/>
                      <a:pt x="6346" y="1"/>
                      <a:pt x="61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41" name="Google Shape;1519;p43">
                <a:extLst>
                  <a:ext uri="{FF2B5EF4-FFF2-40B4-BE49-F238E27FC236}">
                    <a16:creationId xmlns:a16="http://schemas.microsoft.com/office/drawing/2014/main" id="{16CA6517-9E5F-1412-47CC-170750A07C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73049" y="1574063"/>
                <a:ext cx="181544" cy="179730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5647" extrusionOk="0">
                    <a:moveTo>
                      <a:pt x="3449" y="0"/>
                    </a:moveTo>
                    <a:cubicBezTo>
                      <a:pt x="3399" y="0"/>
                      <a:pt x="3349" y="1"/>
                      <a:pt x="3299" y="3"/>
                    </a:cubicBezTo>
                    <a:cubicBezTo>
                      <a:pt x="2453" y="51"/>
                      <a:pt x="1644" y="408"/>
                      <a:pt x="1036" y="1003"/>
                    </a:cubicBezTo>
                    <a:cubicBezTo>
                      <a:pt x="429" y="1611"/>
                      <a:pt x="84" y="2396"/>
                      <a:pt x="48" y="3266"/>
                    </a:cubicBezTo>
                    <a:cubicBezTo>
                      <a:pt x="1" y="4111"/>
                      <a:pt x="262" y="4933"/>
                      <a:pt x="798" y="5587"/>
                    </a:cubicBezTo>
                    <a:cubicBezTo>
                      <a:pt x="834" y="5635"/>
                      <a:pt x="882" y="5647"/>
                      <a:pt x="917" y="5647"/>
                    </a:cubicBezTo>
                    <a:cubicBezTo>
                      <a:pt x="953" y="5647"/>
                      <a:pt x="1001" y="5635"/>
                      <a:pt x="1024" y="5623"/>
                    </a:cubicBezTo>
                    <a:cubicBezTo>
                      <a:pt x="1096" y="5564"/>
                      <a:pt x="1096" y="5456"/>
                      <a:pt x="1060" y="5397"/>
                    </a:cubicBezTo>
                    <a:cubicBezTo>
                      <a:pt x="584" y="4802"/>
                      <a:pt x="322" y="4051"/>
                      <a:pt x="370" y="3278"/>
                    </a:cubicBezTo>
                    <a:cubicBezTo>
                      <a:pt x="417" y="2504"/>
                      <a:pt x="727" y="1777"/>
                      <a:pt x="1274" y="1242"/>
                    </a:cubicBezTo>
                    <a:cubicBezTo>
                      <a:pt x="1834" y="694"/>
                      <a:pt x="2560" y="384"/>
                      <a:pt x="3322" y="337"/>
                    </a:cubicBezTo>
                    <a:cubicBezTo>
                      <a:pt x="3385" y="333"/>
                      <a:pt x="3447" y="331"/>
                      <a:pt x="3509" y="331"/>
                    </a:cubicBezTo>
                    <a:cubicBezTo>
                      <a:pt x="4215" y="331"/>
                      <a:pt x="4883" y="578"/>
                      <a:pt x="5430" y="1015"/>
                    </a:cubicBezTo>
                    <a:cubicBezTo>
                      <a:pt x="5461" y="1041"/>
                      <a:pt x="5496" y="1053"/>
                      <a:pt x="5531" y="1053"/>
                    </a:cubicBezTo>
                    <a:cubicBezTo>
                      <a:pt x="5577" y="1053"/>
                      <a:pt x="5622" y="1032"/>
                      <a:pt x="5656" y="992"/>
                    </a:cubicBezTo>
                    <a:cubicBezTo>
                      <a:pt x="5704" y="920"/>
                      <a:pt x="5680" y="813"/>
                      <a:pt x="5620" y="765"/>
                    </a:cubicBezTo>
                    <a:cubicBezTo>
                      <a:pt x="5005" y="262"/>
                      <a:pt x="4232" y="0"/>
                      <a:pt x="34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42" name="Google Shape;1520;p43">
                <a:extLst>
                  <a:ext uri="{FF2B5EF4-FFF2-40B4-BE49-F238E27FC236}">
                    <a16:creationId xmlns:a16="http://schemas.microsoft.com/office/drawing/2014/main" id="{8FA347C2-F50B-E249-7D16-81FC288DD5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11338" y="1606368"/>
                <a:ext cx="182276" cy="186477"/>
              </a:xfrm>
              <a:custGeom>
                <a:avLst/>
                <a:gdLst/>
                <a:ahLst/>
                <a:cxnLst/>
                <a:rect l="l" t="t" r="r" b="b"/>
                <a:pathLst>
                  <a:path w="5727" h="5859" extrusionOk="0">
                    <a:moveTo>
                      <a:pt x="3286" y="334"/>
                    </a:moveTo>
                    <a:lnTo>
                      <a:pt x="3286" y="1000"/>
                    </a:lnTo>
                    <a:cubicBezTo>
                      <a:pt x="3286" y="1108"/>
                      <a:pt x="3262" y="1227"/>
                      <a:pt x="3215" y="1310"/>
                    </a:cubicBezTo>
                    <a:lnTo>
                      <a:pt x="3143" y="1477"/>
                    </a:lnTo>
                    <a:cubicBezTo>
                      <a:pt x="3119" y="1501"/>
                      <a:pt x="3119" y="1524"/>
                      <a:pt x="3119" y="1548"/>
                    </a:cubicBezTo>
                    <a:lnTo>
                      <a:pt x="3119" y="1893"/>
                    </a:lnTo>
                    <a:cubicBezTo>
                      <a:pt x="3119" y="2132"/>
                      <a:pt x="3036" y="2358"/>
                      <a:pt x="2858" y="2524"/>
                    </a:cubicBezTo>
                    <a:cubicBezTo>
                      <a:pt x="2691" y="2679"/>
                      <a:pt x="2453" y="2775"/>
                      <a:pt x="2215" y="2775"/>
                    </a:cubicBezTo>
                    <a:cubicBezTo>
                      <a:pt x="1774" y="2763"/>
                      <a:pt x="1381" y="2346"/>
                      <a:pt x="1381" y="1846"/>
                    </a:cubicBezTo>
                    <a:lnTo>
                      <a:pt x="1381" y="1548"/>
                    </a:lnTo>
                    <a:cubicBezTo>
                      <a:pt x="1381" y="1524"/>
                      <a:pt x="1381" y="1501"/>
                      <a:pt x="1369" y="1477"/>
                    </a:cubicBezTo>
                    <a:lnTo>
                      <a:pt x="1262" y="1286"/>
                    </a:lnTo>
                    <a:cubicBezTo>
                      <a:pt x="1238" y="1203"/>
                      <a:pt x="1203" y="1131"/>
                      <a:pt x="1203" y="1048"/>
                    </a:cubicBezTo>
                    <a:lnTo>
                      <a:pt x="1203" y="1024"/>
                    </a:lnTo>
                    <a:cubicBezTo>
                      <a:pt x="1203" y="643"/>
                      <a:pt x="1524" y="334"/>
                      <a:pt x="1905" y="334"/>
                    </a:cubicBezTo>
                    <a:close/>
                    <a:moveTo>
                      <a:pt x="2608" y="3025"/>
                    </a:moveTo>
                    <a:cubicBezTo>
                      <a:pt x="2619" y="3084"/>
                      <a:pt x="2631" y="3132"/>
                      <a:pt x="2655" y="3179"/>
                    </a:cubicBezTo>
                    <a:lnTo>
                      <a:pt x="2512" y="3310"/>
                    </a:lnTo>
                    <a:cubicBezTo>
                      <a:pt x="2441" y="3382"/>
                      <a:pt x="2357" y="3417"/>
                      <a:pt x="2262" y="3417"/>
                    </a:cubicBezTo>
                    <a:cubicBezTo>
                      <a:pt x="2179" y="3417"/>
                      <a:pt x="2084" y="3382"/>
                      <a:pt x="2012" y="3310"/>
                    </a:cubicBezTo>
                    <a:lnTo>
                      <a:pt x="1881" y="3179"/>
                    </a:lnTo>
                    <a:cubicBezTo>
                      <a:pt x="1893" y="3132"/>
                      <a:pt x="1905" y="3084"/>
                      <a:pt x="1905" y="3025"/>
                    </a:cubicBezTo>
                    <a:cubicBezTo>
                      <a:pt x="2012" y="3060"/>
                      <a:pt x="2119" y="3084"/>
                      <a:pt x="2215" y="3084"/>
                    </a:cubicBezTo>
                    <a:lnTo>
                      <a:pt x="2250" y="3084"/>
                    </a:lnTo>
                    <a:cubicBezTo>
                      <a:pt x="2369" y="3084"/>
                      <a:pt x="2488" y="3072"/>
                      <a:pt x="2608" y="3025"/>
                    </a:cubicBezTo>
                    <a:close/>
                    <a:moveTo>
                      <a:pt x="2810" y="3441"/>
                    </a:moveTo>
                    <a:cubicBezTo>
                      <a:pt x="2858" y="3477"/>
                      <a:pt x="2905" y="3489"/>
                      <a:pt x="2941" y="3501"/>
                    </a:cubicBezTo>
                    <a:lnTo>
                      <a:pt x="3524" y="3667"/>
                    </a:lnTo>
                    <a:cubicBezTo>
                      <a:pt x="3679" y="3715"/>
                      <a:pt x="3774" y="3846"/>
                      <a:pt x="3774" y="4013"/>
                    </a:cubicBezTo>
                    <a:lnTo>
                      <a:pt x="3774" y="5108"/>
                    </a:lnTo>
                    <a:lnTo>
                      <a:pt x="3822" y="5108"/>
                    </a:lnTo>
                    <a:cubicBezTo>
                      <a:pt x="3703" y="5180"/>
                      <a:pt x="3584" y="5239"/>
                      <a:pt x="3453" y="5287"/>
                    </a:cubicBezTo>
                    <a:lnTo>
                      <a:pt x="3453" y="4310"/>
                    </a:lnTo>
                    <a:cubicBezTo>
                      <a:pt x="3453" y="4215"/>
                      <a:pt x="3381" y="4144"/>
                      <a:pt x="3286" y="4144"/>
                    </a:cubicBezTo>
                    <a:cubicBezTo>
                      <a:pt x="3203" y="4144"/>
                      <a:pt x="3119" y="4215"/>
                      <a:pt x="3119" y="4310"/>
                    </a:cubicBezTo>
                    <a:lnTo>
                      <a:pt x="3119" y="5394"/>
                    </a:lnTo>
                    <a:cubicBezTo>
                      <a:pt x="2881" y="5465"/>
                      <a:pt x="2655" y="5501"/>
                      <a:pt x="2405" y="5513"/>
                    </a:cubicBezTo>
                    <a:lnTo>
                      <a:pt x="2262" y="5513"/>
                    </a:lnTo>
                    <a:cubicBezTo>
                      <a:pt x="1965" y="5513"/>
                      <a:pt x="1667" y="5465"/>
                      <a:pt x="1381" y="5394"/>
                    </a:cubicBezTo>
                    <a:lnTo>
                      <a:pt x="1381" y="4310"/>
                    </a:lnTo>
                    <a:cubicBezTo>
                      <a:pt x="1381" y="4215"/>
                      <a:pt x="1310" y="4144"/>
                      <a:pt x="1214" y="4144"/>
                    </a:cubicBezTo>
                    <a:cubicBezTo>
                      <a:pt x="1131" y="4144"/>
                      <a:pt x="1060" y="4215"/>
                      <a:pt x="1060" y="4310"/>
                    </a:cubicBezTo>
                    <a:lnTo>
                      <a:pt x="1060" y="5287"/>
                    </a:lnTo>
                    <a:cubicBezTo>
                      <a:pt x="941" y="5227"/>
                      <a:pt x="798" y="5168"/>
                      <a:pt x="679" y="5108"/>
                    </a:cubicBezTo>
                    <a:lnTo>
                      <a:pt x="679" y="4013"/>
                    </a:lnTo>
                    <a:cubicBezTo>
                      <a:pt x="679" y="3846"/>
                      <a:pt x="786" y="3715"/>
                      <a:pt x="941" y="3667"/>
                    </a:cubicBezTo>
                    <a:lnTo>
                      <a:pt x="1512" y="3501"/>
                    </a:lnTo>
                    <a:cubicBezTo>
                      <a:pt x="1560" y="3489"/>
                      <a:pt x="1619" y="3477"/>
                      <a:pt x="1655" y="3441"/>
                    </a:cubicBezTo>
                    <a:lnTo>
                      <a:pt x="1750" y="3548"/>
                    </a:lnTo>
                    <a:cubicBezTo>
                      <a:pt x="1893" y="3679"/>
                      <a:pt x="2072" y="3739"/>
                      <a:pt x="2227" y="3739"/>
                    </a:cubicBezTo>
                    <a:cubicBezTo>
                      <a:pt x="2393" y="3739"/>
                      <a:pt x="2572" y="3679"/>
                      <a:pt x="2703" y="3548"/>
                    </a:cubicBezTo>
                    <a:lnTo>
                      <a:pt x="2810" y="3441"/>
                    </a:lnTo>
                    <a:close/>
                    <a:moveTo>
                      <a:pt x="1893" y="0"/>
                    </a:moveTo>
                    <a:cubicBezTo>
                      <a:pt x="1322" y="0"/>
                      <a:pt x="869" y="465"/>
                      <a:pt x="869" y="1024"/>
                    </a:cubicBezTo>
                    <a:lnTo>
                      <a:pt x="869" y="1048"/>
                    </a:lnTo>
                    <a:cubicBezTo>
                      <a:pt x="869" y="1179"/>
                      <a:pt x="893" y="1310"/>
                      <a:pt x="953" y="1429"/>
                    </a:cubicBezTo>
                    <a:lnTo>
                      <a:pt x="1048" y="1596"/>
                    </a:lnTo>
                    <a:lnTo>
                      <a:pt x="1048" y="1870"/>
                    </a:lnTo>
                    <a:cubicBezTo>
                      <a:pt x="1048" y="2286"/>
                      <a:pt x="1250" y="2655"/>
                      <a:pt x="1560" y="2882"/>
                    </a:cubicBezTo>
                    <a:lnTo>
                      <a:pt x="1560" y="3025"/>
                    </a:lnTo>
                    <a:cubicBezTo>
                      <a:pt x="1560" y="3096"/>
                      <a:pt x="1500" y="3179"/>
                      <a:pt x="1429" y="3203"/>
                    </a:cubicBezTo>
                    <a:lnTo>
                      <a:pt x="845" y="3370"/>
                    </a:lnTo>
                    <a:cubicBezTo>
                      <a:pt x="572" y="3453"/>
                      <a:pt x="357" y="3727"/>
                      <a:pt x="357" y="4025"/>
                    </a:cubicBezTo>
                    <a:lnTo>
                      <a:pt x="357" y="4906"/>
                    </a:lnTo>
                    <a:cubicBezTo>
                      <a:pt x="333" y="4882"/>
                      <a:pt x="310" y="4858"/>
                      <a:pt x="286" y="4846"/>
                    </a:cubicBezTo>
                    <a:cubicBezTo>
                      <a:pt x="255" y="4820"/>
                      <a:pt x="220" y="4808"/>
                      <a:pt x="185" y="4808"/>
                    </a:cubicBezTo>
                    <a:cubicBezTo>
                      <a:pt x="139" y="4808"/>
                      <a:pt x="93" y="4829"/>
                      <a:pt x="60" y="4870"/>
                    </a:cubicBezTo>
                    <a:cubicBezTo>
                      <a:pt x="0" y="4941"/>
                      <a:pt x="12" y="5037"/>
                      <a:pt x="95" y="5096"/>
                    </a:cubicBezTo>
                    <a:cubicBezTo>
                      <a:pt x="703" y="5584"/>
                      <a:pt x="1465" y="5858"/>
                      <a:pt x="2250" y="5858"/>
                    </a:cubicBezTo>
                    <a:lnTo>
                      <a:pt x="2417" y="5858"/>
                    </a:lnTo>
                    <a:cubicBezTo>
                      <a:pt x="3262" y="5811"/>
                      <a:pt x="4060" y="5453"/>
                      <a:pt x="4679" y="4858"/>
                    </a:cubicBezTo>
                    <a:cubicBezTo>
                      <a:pt x="5286" y="4251"/>
                      <a:pt x="5632" y="3453"/>
                      <a:pt x="5667" y="2596"/>
                    </a:cubicBezTo>
                    <a:cubicBezTo>
                      <a:pt x="5727" y="1727"/>
                      <a:pt x="5465" y="905"/>
                      <a:pt x="4929" y="262"/>
                    </a:cubicBezTo>
                    <a:cubicBezTo>
                      <a:pt x="4895" y="215"/>
                      <a:pt x="4846" y="194"/>
                      <a:pt x="4799" y="194"/>
                    </a:cubicBezTo>
                    <a:cubicBezTo>
                      <a:pt x="4763" y="194"/>
                      <a:pt x="4729" y="206"/>
                      <a:pt x="4703" y="227"/>
                    </a:cubicBezTo>
                    <a:cubicBezTo>
                      <a:pt x="4632" y="286"/>
                      <a:pt x="4632" y="393"/>
                      <a:pt x="4679" y="453"/>
                    </a:cubicBezTo>
                    <a:cubicBezTo>
                      <a:pt x="5155" y="1048"/>
                      <a:pt x="5405" y="1786"/>
                      <a:pt x="5358" y="2560"/>
                    </a:cubicBezTo>
                    <a:cubicBezTo>
                      <a:pt x="5310" y="3334"/>
                      <a:pt x="5001" y="4072"/>
                      <a:pt x="4453" y="4608"/>
                    </a:cubicBezTo>
                    <a:cubicBezTo>
                      <a:pt x="4346" y="4703"/>
                      <a:pt x="4239" y="4799"/>
                      <a:pt x="4143" y="4882"/>
                    </a:cubicBezTo>
                    <a:lnTo>
                      <a:pt x="4143" y="4013"/>
                    </a:lnTo>
                    <a:cubicBezTo>
                      <a:pt x="4143" y="3715"/>
                      <a:pt x="3929" y="3441"/>
                      <a:pt x="3643" y="3358"/>
                    </a:cubicBezTo>
                    <a:lnTo>
                      <a:pt x="3072" y="3191"/>
                    </a:lnTo>
                    <a:cubicBezTo>
                      <a:pt x="2989" y="3156"/>
                      <a:pt x="2929" y="3096"/>
                      <a:pt x="2929" y="3013"/>
                    </a:cubicBezTo>
                    <a:lnTo>
                      <a:pt x="2929" y="2882"/>
                    </a:lnTo>
                    <a:cubicBezTo>
                      <a:pt x="2989" y="2834"/>
                      <a:pt x="3036" y="2798"/>
                      <a:pt x="3084" y="2763"/>
                    </a:cubicBezTo>
                    <a:cubicBezTo>
                      <a:pt x="3322" y="2536"/>
                      <a:pt x="3441" y="2227"/>
                      <a:pt x="3441" y="1893"/>
                    </a:cubicBezTo>
                    <a:lnTo>
                      <a:pt x="3441" y="1596"/>
                    </a:lnTo>
                    <a:lnTo>
                      <a:pt x="3500" y="1465"/>
                    </a:lnTo>
                    <a:cubicBezTo>
                      <a:pt x="3572" y="1334"/>
                      <a:pt x="3596" y="1167"/>
                      <a:pt x="3596" y="1000"/>
                    </a:cubicBezTo>
                    <a:lnTo>
                      <a:pt x="3596" y="167"/>
                    </a:lnTo>
                    <a:cubicBezTo>
                      <a:pt x="3596" y="72"/>
                      <a:pt x="3524" y="0"/>
                      <a:pt x="34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  <p:sp>
            <p:nvSpPr>
              <p:cNvPr id="43" name="Google Shape;1521;p43">
                <a:extLst>
                  <a:ext uri="{FF2B5EF4-FFF2-40B4-BE49-F238E27FC236}">
                    <a16:creationId xmlns:a16="http://schemas.microsoft.com/office/drawing/2014/main" id="{7DFF1256-7A6F-3856-7C52-1C8509B526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61721" y="1634026"/>
                <a:ext cx="43986" cy="1556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89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22"/>
                      <a:pt x="155" y="322"/>
                    </a:cubicBezTo>
                    <a:cubicBezTo>
                      <a:pt x="334" y="322"/>
                      <a:pt x="858" y="358"/>
                      <a:pt x="1132" y="477"/>
                    </a:cubicBezTo>
                    <a:cubicBezTo>
                      <a:pt x="1155" y="489"/>
                      <a:pt x="1167" y="489"/>
                      <a:pt x="1203" y="489"/>
                    </a:cubicBezTo>
                    <a:cubicBezTo>
                      <a:pt x="1263" y="489"/>
                      <a:pt x="1322" y="465"/>
                      <a:pt x="1346" y="405"/>
                    </a:cubicBezTo>
                    <a:cubicBezTo>
                      <a:pt x="1382" y="322"/>
                      <a:pt x="1346" y="239"/>
                      <a:pt x="1263" y="191"/>
                    </a:cubicBezTo>
                    <a:cubicBezTo>
                      <a:pt x="894" y="1"/>
                      <a:pt x="191" y="1"/>
                      <a:pt x="1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657E93"/>
                  </a:solidFill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82CAC6-3DD0-6E28-D280-A48EFBC1BF3A}"/>
              </a:ext>
            </a:extLst>
          </p:cNvPr>
          <p:cNvGrpSpPr/>
          <p:nvPr/>
        </p:nvGrpSpPr>
        <p:grpSpPr>
          <a:xfrm>
            <a:off x="3581172" y="6625425"/>
            <a:ext cx="2541000" cy="889073"/>
            <a:chOff x="3310929" y="1437368"/>
            <a:chExt cx="2541000" cy="889073"/>
          </a:xfrm>
        </p:grpSpPr>
        <p:sp>
          <p:nvSpPr>
            <p:cNvPr id="45" name="Google Shape;9395;p62">
              <a:extLst>
                <a:ext uri="{FF2B5EF4-FFF2-40B4-BE49-F238E27FC236}">
                  <a16:creationId xmlns:a16="http://schemas.microsoft.com/office/drawing/2014/main" id="{5EE17923-FDA0-0D0B-A2C8-92059C962E81}"/>
                </a:ext>
              </a:extLst>
            </p:cNvPr>
            <p:cNvSpPr>
              <a:spLocks/>
            </p:cNvSpPr>
            <p:nvPr/>
          </p:nvSpPr>
          <p:spPr>
            <a:xfrm>
              <a:off x="3504886" y="1437368"/>
              <a:ext cx="360356" cy="358831"/>
            </a:xfrm>
            <a:custGeom>
              <a:avLst/>
              <a:gdLst/>
              <a:ahLst/>
              <a:cxnLst/>
              <a:rect l="l" t="t" r="r" b="b"/>
              <a:pathLst>
                <a:path w="11348" h="11300" extrusionOk="0">
                  <a:moveTo>
                    <a:pt x="7752" y="846"/>
                  </a:moveTo>
                  <a:cubicBezTo>
                    <a:pt x="7978" y="846"/>
                    <a:pt x="8133" y="1025"/>
                    <a:pt x="8133" y="1239"/>
                  </a:cubicBezTo>
                  <a:lnTo>
                    <a:pt x="8133" y="4001"/>
                  </a:lnTo>
                  <a:lnTo>
                    <a:pt x="4252" y="4001"/>
                  </a:lnTo>
                  <a:cubicBezTo>
                    <a:pt x="3763" y="4001"/>
                    <a:pt x="3359" y="4406"/>
                    <a:pt x="3359" y="4894"/>
                  </a:cubicBezTo>
                  <a:lnTo>
                    <a:pt x="3359" y="4990"/>
                  </a:lnTo>
                  <a:lnTo>
                    <a:pt x="1168" y="4990"/>
                  </a:lnTo>
                  <a:lnTo>
                    <a:pt x="1168" y="5001"/>
                  </a:lnTo>
                  <a:cubicBezTo>
                    <a:pt x="942" y="5001"/>
                    <a:pt x="787" y="4823"/>
                    <a:pt x="787" y="4609"/>
                  </a:cubicBezTo>
                  <a:lnTo>
                    <a:pt x="787" y="1239"/>
                  </a:lnTo>
                  <a:cubicBezTo>
                    <a:pt x="787" y="1013"/>
                    <a:pt x="965" y="846"/>
                    <a:pt x="1168" y="846"/>
                  </a:cubicBezTo>
                  <a:close/>
                  <a:moveTo>
                    <a:pt x="3370" y="6621"/>
                  </a:moveTo>
                  <a:lnTo>
                    <a:pt x="3370" y="6978"/>
                  </a:lnTo>
                  <a:lnTo>
                    <a:pt x="3180" y="6978"/>
                  </a:lnTo>
                  <a:lnTo>
                    <a:pt x="3370" y="6621"/>
                  </a:lnTo>
                  <a:close/>
                  <a:moveTo>
                    <a:pt x="3382" y="7335"/>
                  </a:moveTo>
                  <a:lnTo>
                    <a:pt x="3382" y="7490"/>
                  </a:lnTo>
                  <a:lnTo>
                    <a:pt x="2644" y="7490"/>
                  </a:lnTo>
                  <a:cubicBezTo>
                    <a:pt x="2597" y="7490"/>
                    <a:pt x="2573" y="7454"/>
                    <a:pt x="2573" y="7407"/>
                  </a:cubicBezTo>
                  <a:cubicBezTo>
                    <a:pt x="2573" y="7383"/>
                    <a:pt x="2585" y="7371"/>
                    <a:pt x="2597" y="7347"/>
                  </a:cubicBezTo>
                  <a:cubicBezTo>
                    <a:pt x="2620" y="7335"/>
                    <a:pt x="2632" y="7335"/>
                    <a:pt x="2656" y="7335"/>
                  </a:cubicBezTo>
                  <a:close/>
                  <a:moveTo>
                    <a:pt x="8966" y="8276"/>
                  </a:moveTo>
                  <a:cubicBezTo>
                    <a:pt x="9062" y="8276"/>
                    <a:pt x="9133" y="8347"/>
                    <a:pt x="9133" y="8442"/>
                  </a:cubicBezTo>
                  <a:lnTo>
                    <a:pt x="9133" y="8573"/>
                  </a:lnTo>
                  <a:cubicBezTo>
                    <a:pt x="9109" y="8573"/>
                    <a:pt x="9074" y="8561"/>
                    <a:pt x="9038" y="8561"/>
                  </a:cubicBezTo>
                  <a:lnTo>
                    <a:pt x="7454" y="8561"/>
                  </a:lnTo>
                  <a:cubicBezTo>
                    <a:pt x="7419" y="8561"/>
                    <a:pt x="7395" y="8561"/>
                    <a:pt x="7359" y="8573"/>
                  </a:cubicBezTo>
                  <a:lnTo>
                    <a:pt x="7359" y="8442"/>
                  </a:lnTo>
                  <a:cubicBezTo>
                    <a:pt x="7359" y="8347"/>
                    <a:pt x="7430" y="8276"/>
                    <a:pt x="7526" y="8276"/>
                  </a:cubicBezTo>
                  <a:close/>
                  <a:moveTo>
                    <a:pt x="9883" y="4347"/>
                  </a:moveTo>
                  <a:cubicBezTo>
                    <a:pt x="10193" y="4347"/>
                    <a:pt x="10443" y="4597"/>
                    <a:pt x="10443" y="4906"/>
                  </a:cubicBezTo>
                  <a:lnTo>
                    <a:pt x="10443" y="9276"/>
                  </a:lnTo>
                  <a:lnTo>
                    <a:pt x="9478" y="9276"/>
                  </a:lnTo>
                  <a:lnTo>
                    <a:pt x="9478" y="9109"/>
                  </a:lnTo>
                  <a:lnTo>
                    <a:pt x="9764" y="9109"/>
                  </a:lnTo>
                  <a:cubicBezTo>
                    <a:pt x="10038" y="9109"/>
                    <a:pt x="10264" y="8883"/>
                    <a:pt x="10264" y="8597"/>
                  </a:cubicBezTo>
                  <a:lnTo>
                    <a:pt x="10264" y="5942"/>
                  </a:lnTo>
                  <a:cubicBezTo>
                    <a:pt x="10264" y="5847"/>
                    <a:pt x="10193" y="5775"/>
                    <a:pt x="10097" y="5775"/>
                  </a:cubicBezTo>
                  <a:cubicBezTo>
                    <a:pt x="10014" y="5775"/>
                    <a:pt x="9931" y="5847"/>
                    <a:pt x="9931" y="5942"/>
                  </a:cubicBezTo>
                  <a:lnTo>
                    <a:pt x="9931" y="8585"/>
                  </a:lnTo>
                  <a:cubicBezTo>
                    <a:pt x="9931" y="8680"/>
                    <a:pt x="9859" y="8752"/>
                    <a:pt x="9764" y="8752"/>
                  </a:cubicBezTo>
                  <a:lnTo>
                    <a:pt x="9478" y="8752"/>
                  </a:lnTo>
                  <a:lnTo>
                    <a:pt x="9478" y="8419"/>
                  </a:lnTo>
                  <a:cubicBezTo>
                    <a:pt x="9478" y="8157"/>
                    <a:pt x="9252" y="7918"/>
                    <a:pt x="8966" y="7918"/>
                  </a:cubicBezTo>
                  <a:lnTo>
                    <a:pt x="7526" y="7918"/>
                  </a:lnTo>
                  <a:cubicBezTo>
                    <a:pt x="7264" y="7918"/>
                    <a:pt x="7026" y="8145"/>
                    <a:pt x="7026" y="8419"/>
                  </a:cubicBezTo>
                  <a:lnTo>
                    <a:pt x="7026" y="8752"/>
                  </a:lnTo>
                  <a:lnTo>
                    <a:pt x="4382" y="8752"/>
                  </a:lnTo>
                  <a:cubicBezTo>
                    <a:pt x="4299" y="8752"/>
                    <a:pt x="4204" y="8680"/>
                    <a:pt x="4204" y="8585"/>
                  </a:cubicBezTo>
                  <a:lnTo>
                    <a:pt x="4204" y="5121"/>
                  </a:lnTo>
                  <a:cubicBezTo>
                    <a:pt x="4204" y="5025"/>
                    <a:pt x="4287" y="4942"/>
                    <a:pt x="4382" y="4942"/>
                  </a:cubicBezTo>
                  <a:lnTo>
                    <a:pt x="9740" y="4942"/>
                  </a:lnTo>
                  <a:cubicBezTo>
                    <a:pt x="9836" y="4942"/>
                    <a:pt x="9919" y="5013"/>
                    <a:pt x="9919" y="5121"/>
                  </a:cubicBezTo>
                  <a:lnTo>
                    <a:pt x="9919" y="5251"/>
                  </a:lnTo>
                  <a:cubicBezTo>
                    <a:pt x="9919" y="5347"/>
                    <a:pt x="10002" y="5418"/>
                    <a:pt x="10086" y="5418"/>
                  </a:cubicBezTo>
                  <a:cubicBezTo>
                    <a:pt x="10181" y="5418"/>
                    <a:pt x="10252" y="5347"/>
                    <a:pt x="10252" y="5251"/>
                  </a:cubicBezTo>
                  <a:lnTo>
                    <a:pt x="10252" y="5121"/>
                  </a:lnTo>
                  <a:cubicBezTo>
                    <a:pt x="10252" y="4835"/>
                    <a:pt x="10026" y="4609"/>
                    <a:pt x="9740" y="4609"/>
                  </a:cubicBezTo>
                  <a:lnTo>
                    <a:pt x="4382" y="4609"/>
                  </a:lnTo>
                  <a:cubicBezTo>
                    <a:pt x="4109" y="4609"/>
                    <a:pt x="3882" y="4835"/>
                    <a:pt x="3882" y="5121"/>
                  </a:cubicBezTo>
                  <a:lnTo>
                    <a:pt x="3882" y="8585"/>
                  </a:lnTo>
                  <a:cubicBezTo>
                    <a:pt x="3882" y="8871"/>
                    <a:pt x="4109" y="9097"/>
                    <a:pt x="4382" y="9097"/>
                  </a:cubicBezTo>
                  <a:lnTo>
                    <a:pt x="7026" y="9097"/>
                  </a:lnTo>
                  <a:lnTo>
                    <a:pt x="7026" y="9252"/>
                  </a:lnTo>
                  <a:lnTo>
                    <a:pt x="3716" y="9252"/>
                  </a:lnTo>
                  <a:lnTo>
                    <a:pt x="3716" y="4906"/>
                  </a:lnTo>
                  <a:cubicBezTo>
                    <a:pt x="3716" y="4597"/>
                    <a:pt x="3966" y="4347"/>
                    <a:pt x="4287" y="4347"/>
                  </a:cubicBezTo>
                  <a:close/>
                  <a:moveTo>
                    <a:pt x="7038" y="9597"/>
                  </a:moveTo>
                  <a:lnTo>
                    <a:pt x="7038" y="10002"/>
                  </a:lnTo>
                  <a:lnTo>
                    <a:pt x="3549" y="10002"/>
                  </a:lnTo>
                  <a:cubicBezTo>
                    <a:pt x="3539" y="10003"/>
                    <a:pt x="3529" y="10004"/>
                    <a:pt x="3520" y="10004"/>
                  </a:cubicBezTo>
                  <a:cubicBezTo>
                    <a:pt x="3434" y="10004"/>
                    <a:pt x="3351" y="9959"/>
                    <a:pt x="3287" y="9895"/>
                  </a:cubicBezTo>
                  <a:cubicBezTo>
                    <a:pt x="3216" y="9823"/>
                    <a:pt x="3168" y="9716"/>
                    <a:pt x="3168" y="9609"/>
                  </a:cubicBezTo>
                  <a:cubicBezTo>
                    <a:pt x="3168" y="9597"/>
                    <a:pt x="3168" y="9597"/>
                    <a:pt x="3180" y="9597"/>
                  </a:cubicBezTo>
                  <a:close/>
                  <a:moveTo>
                    <a:pt x="10990" y="9609"/>
                  </a:moveTo>
                  <a:lnTo>
                    <a:pt x="10990" y="9633"/>
                  </a:lnTo>
                  <a:cubicBezTo>
                    <a:pt x="10979" y="9835"/>
                    <a:pt x="10812" y="10014"/>
                    <a:pt x="10598" y="10014"/>
                  </a:cubicBezTo>
                  <a:lnTo>
                    <a:pt x="9478" y="10014"/>
                  </a:lnTo>
                  <a:lnTo>
                    <a:pt x="9478" y="9609"/>
                  </a:lnTo>
                  <a:close/>
                  <a:moveTo>
                    <a:pt x="9050" y="8883"/>
                  </a:moveTo>
                  <a:cubicBezTo>
                    <a:pt x="9085" y="8883"/>
                    <a:pt x="9133" y="8931"/>
                    <a:pt x="9133" y="8978"/>
                  </a:cubicBezTo>
                  <a:lnTo>
                    <a:pt x="9133" y="10240"/>
                  </a:lnTo>
                  <a:cubicBezTo>
                    <a:pt x="9133" y="10288"/>
                    <a:pt x="9085" y="10324"/>
                    <a:pt x="9050" y="10324"/>
                  </a:cubicBezTo>
                  <a:lnTo>
                    <a:pt x="7454" y="10324"/>
                  </a:lnTo>
                  <a:cubicBezTo>
                    <a:pt x="7407" y="10324"/>
                    <a:pt x="7359" y="10288"/>
                    <a:pt x="7359" y="10240"/>
                  </a:cubicBezTo>
                  <a:lnTo>
                    <a:pt x="7359" y="10181"/>
                  </a:lnTo>
                  <a:lnTo>
                    <a:pt x="7359" y="8978"/>
                  </a:lnTo>
                  <a:cubicBezTo>
                    <a:pt x="7359" y="8931"/>
                    <a:pt x="7407" y="8883"/>
                    <a:pt x="7454" y="8883"/>
                  </a:cubicBezTo>
                  <a:close/>
                  <a:moveTo>
                    <a:pt x="9133" y="10645"/>
                  </a:moveTo>
                  <a:lnTo>
                    <a:pt x="9133" y="10776"/>
                  </a:lnTo>
                  <a:cubicBezTo>
                    <a:pt x="9133" y="10859"/>
                    <a:pt x="9062" y="10943"/>
                    <a:pt x="8966" y="10943"/>
                  </a:cubicBezTo>
                  <a:lnTo>
                    <a:pt x="7526" y="10943"/>
                  </a:lnTo>
                  <a:cubicBezTo>
                    <a:pt x="7442" y="10943"/>
                    <a:pt x="7359" y="10859"/>
                    <a:pt x="7359" y="10776"/>
                  </a:cubicBezTo>
                  <a:lnTo>
                    <a:pt x="7359" y="10645"/>
                  </a:lnTo>
                  <a:cubicBezTo>
                    <a:pt x="7395" y="10645"/>
                    <a:pt x="7419" y="10657"/>
                    <a:pt x="7454" y="10657"/>
                  </a:cubicBezTo>
                  <a:lnTo>
                    <a:pt x="9050" y="10657"/>
                  </a:lnTo>
                  <a:cubicBezTo>
                    <a:pt x="9074" y="10657"/>
                    <a:pt x="9109" y="10657"/>
                    <a:pt x="9133" y="10645"/>
                  </a:cubicBezTo>
                  <a:close/>
                  <a:moveTo>
                    <a:pt x="858" y="1"/>
                  </a:moveTo>
                  <a:cubicBezTo>
                    <a:pt x="382" y="1"/>
                    <a:pt x="1" y="382"/>
                    <a:pt x="1" y="858"/>
                  </a:cubicBezTo>
                  <a:lnTo>
                    <a:pt x="1" y="5561"/>
                  </a:lnTo>
                  <a:cubicBezTo>
                    <a:pt x="1" y="6037"/>
                    <a:pt x="382" y="6430"/>
                    <a:pt x="858" y="6430"/>
                  </a:cubicBezTo>
                  <a:lnTo>
                    <a:pt x="1334" y="6430"/>
                  </a:lnTo>
                  <a:cubicBezTo>
                    <a:pt x="1430" y="6430"/>
                    <a:pt x="1501" y="6359"/>
                    <a:pt x="1501" y="6264"/>
                  </a:cubicBezTo>
                  <a:cubicBezTo>
                    <a:pt x="1501" y="6180"/>
                    <a:pt x="1430" y="6097"/>
                    <a:pt x="1334" y="6097"/>
                  </a:cubicBezTo>
                  <a:lnTo>
                    <a:pt x="858" y="6097"/>
                  </a:lnTo>
                  <a:cubicBezTo>
                    <a:pt x="572" y="6097"/>
                    <a:pt x="334" y="5859"/>
                    <a:pt x="334" y="5585"/>
                  </a:cubicBezTo>
                  <a:lnTo>
                    <a:pt x="334" y="882"/>
                  </a:lnTo>
                  <a:cubicBezTo>
                    <a:pt x="334" y="596"/>
                    <a:pt x="572" y="358"/>
                    <a:pt x="858" y="358"/>
                  </a:cubicBezTo>
                  <a:lnTo>
                    <a:pt x="8062" y="358"/>
                  </a:lnTo>
                  <a:cubicBezTo>
                    <a:pt x="8347" y="358"/>
                    <a:pt x="8585" y="596"/>
                    <a:pt x="8585" y="882"/>
                  </a:cubicBezTo>
                  <a:lnTo>
                    <a:pt x="8585" y="4001"/>
                  </a:lnTo>
                  <a:lnTo>
                    <a:pt x="8478" y="4001"/>
                  </a:lnTo>
                  <a:lnTo>
                    <a:pt x="8478" y="1215"/>
                  </a:lnTo>
                  <a:cubicBezTo>
                    <a:pt x="8478" y="822"/>
                    <a:pt x="8157" y="489"/>
                    <a:pt x="7752" y="489"/>
                  </a:cubicBezTo>
                  <a:lnTo>
                    <a:pt x="1168" y="489"/>
                  </a:lnTo>
                  <a:cubicBezTo>
                    <a:pt x="775" y="489"/>
                    <a:pt x="442" y="822"/>
                    <a:pt x="442" y="1215"/>
                  </a:cubicBezTo>
                  <a:lnTo>
                    <a:pt x="442" y="4597"/>
                  </a:lnTo>
                  <a:cubicBezTo>
                    <a:pt x="442" y="5001"/>
                    <a:pt x="775" y="5323"/>
                    <a:pt x="1168" y="5323"/>
                  </a:cubicBezTo>
                  <a:lnTo>
                    <a:pt x="3370" y="5323"/>
                  </a:lnTo>
                  <a:lnTo>
                    <a:pt x="3370" y="6085"/>
                  </a:lnTo>
                  <a:lnTo>
                    <a:pt x="2001" y="6085"/>
                  </a:lnTo>
                  <a:cubicBezTo>
                    <a:pt x="1918" y="6085"/>
                    <a:pt x="1846" y="6156"/>
                    <a:pt x="1846" y="6252"/>
                  </a:cubicBezTo>
                  <a:cubicBezTo>
                    <a:pt x="1846" y="6335"/>
                    <a:pt x="1918" y="6418"/>
                    <a:pt x="2001" y="6418"/>
                  </a:cubicBezTo>
                  <a:lnTo>
                    <a:pt x="3109" y="6418"/>
                  </a:lnTo>
                  <a:lnTo>
                    <a:pt x="2811" y="6978"/>
                  </a:lnTo>
                  <a:lnTo>
                    <a:pt x="2656" y="6978"/>
                  </a:lnTo>
                  <a:cubicBezTo>
                    <a:pt x="2561" y="6978"/>
                    <a:pt x="2454" y="7026"/>
                    <a:pt x="2358" y="7097"/>
                  </a:cubicBezTo>
                  <a:cubicBezTo>
                    <a:pt x="2287" y="7168"/>
                    <a:pt x="2239" y="7276"/>
                    <a:pt x="2239" y="7395"/>
                  </a:cubicBezTo>
                  <a:cubicBezTo>
                    <a:pt x="2239" y="7621"/>
                    <a:pt x="2418" y="7811"/>
                    <a:pt x="2656" y="7811"/>
                  </a:cubicBezTo>
                  <a:lnTo>
                    <a:pt x="3394" y="7811"/>
                  </a:lnTo>
                  <a:lnTo>
                    <a:pt x="3394" y="9276"/>
                  </a:lnTo>
                  <a:lnTo>
                    <a:pt x="3192" y="9276"/>
                  </a:lnTo>
                  <a:cubicBezTo>
                    <a:pt x="3001" y="9276"/>
                    <a:pt x="2835" y="9431"/>
                    <a:pt x="2835" y="9633"/>
                  </a:cubicBezTo>
                  <a:cubicBezTo>
                    <a:pt x="2835" y="9823"/>
                    <a:pt x="2918" y="10002"/>
                    <a:pt x="3049" y="10145"/>
                  </a:cubicBezTo>
                  <a:cubicBezTo>
                    <a:pt x="3180" y="10288"/>
                    <a:pt x="3370" y="10359"/>
                    <a:pt x="3573" y="10359"/>
                  </a:cubicBezTo>
                  <a:lnTo>
                    <a:pt x="7049" y="10359"/>
                  </a:lnTo>
                  <a:lnTo>
                    <a:pt x="7049" y="10788"/>
                  </a:lnTo>
                  <a:cubicBezTo>
                    <a:pt x="7049" y="11062"/>
                    <a:pt x="7276" y="11300"/>
                    <a:pt x="7550" y="11300"/>
                  </a:cubicBezTo>
                  <a:lnTo>
                    <a:pt x="9002" y="11300"/>
                  </a:lnTo>
                  <a:cubicBezTo>
                    <a:pt x="9264" y="11300"/>
                    <a:pt x="9502" y="11074"/>
                    <a:pt x="9502" y="10788"/>
                  </a:cubicBezTo>
                  <a:lnTo>
                    <a:pt x="9502" y="10359"/>
                  </a:lnTo>
                  <a:lnTo>
                    <a:pt x="10621" y="10359"/>
                  </a:lnTo>
                  <a:cubicBezTo>
                    <a:pt x="11026" y="10359"/>
                    <a:pt x="11348" y="10026"/>
                    <a:pt x="11348" y="9633"/>
                  </a:cubicBezTo>
                  <a:cubicBezTo>
                    <a:pt x="11324" y="9526"/>
                    <a:pt x="11276" y="9431"/>
                    <a:pt x="11217" y="9371"/>
                  </a:cubicBezTo>
                  <a:cubicBezTo>
                    <a:pt x="11157" y="9312"/>
                    <a:pt x="11074" y="9276"/>
                    <a:pt x="10967" y="9276"/>
                  </a:cubicBezTo>
                  <a:lnTo>
                    <a:pt x="10776" y="9276"/>
                  </a:lnTo>
                  <a:lnTo>
                    <a:pt x="10776" y="4906"/>
                  </a:lnTo>
                  <a:cubicBezTo>
                    <a:pt x="10776" y="4418"/>
                    <a:pt x="10371" y="4013"/>
                    <a:pt x="9883" y="4013"/>
                  </a:cubicBezTo>
                  <a:lnTo>
                    <a:pt x="8931" y="4013"/>
                  </a:lnTo>
                  <a:lnTo>
                    <a:pt x="8931" y="858"/>
                  </a:lnTo>
                  <a:cubicBezTo>
                    <a:pt x="8931" y="382"/>
                    <a:pt x="8538" y="1"/>
                    <a:pt x="80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25;p43">
              <a:extLst>
                <a:ext uri="{FF2B5EF4-FFF2-40B4-BE49-F238E27FC236}">
                  <a16:creationId xmlns:a16="http://schemas.microsoft.com/office/drawing/2014/main" id="{54C67D74-2D88-45B7-87C2-F2380CBC5656}"/>
                </a:ext>
              </a:extLst>
            </p:cNvPr>
            <p:cNvSpPr txBox="1">
              <a:spLocks noGrp="1"/>
            </p:cNvSpPr>
            <p:nvPr>
              <p:ph type="subTitle" idx="3"/>
            </p:nvPr>
          </p:nvSpPr>
          <p:spPr>
            <a:xfrm>
              <a:off x="3310929" y="1804741"/>
              <a:ext cx="2541000" cy="52170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/>
              <a:r>
                <a:rPr lang="en-US" altLang="he-IL" sz="1200" dirty="0">
                  <a:solidFill>
                    <a:schemeClr val="bg1"/>
                  </a:solidFill>
                </a:rPr>
                <a:t>Uses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delay</a:t>
              </a:r>
              <a:r>
                <a:rPr lang="en-US" altLang="he-IL" sz="1200" dirty="0">
                  <a:solidFill>
                    <a:schemeClr val="bg1"/>
                  </a:solidFill>
                </a:rPr>
                <a:t> (RTT) as the primary congestion signal instead of loss or ECN</a:t>
              </a:r>
              <a:r>
                <a:rPr lang="en-US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4895D5D-C71A-9A30-B4C2-5125516763D1}"/>
              </a:ext>
            </a:extLst>
          </p:cNvPr>
          <p:cNvGrpSpPr/>
          <p:nvPr/>
        </p:nvGrpSpPr>
        <p:grpSpPr>
          <a:xfrm>
            <a:off x="3677267" y="8135236"/>
            <a:ext cx="2541000" cy="1425776"/>
            <a:chOff x="3379120" y="2889827"/>
            <a:chExt cx="2541000" cy="1425776"/>
          </a:xfrm>
        </p:grpSpPr>
        <p:sp>
          <p:nvSpPr>
            <p:cNvPr id="48" name="Google Shape;9620;p62">
              <a:extLst>
                <a:ext uri="{FF2B5EF4-FFF2-40B4-BE49-F238E27FC236}">
                  <a16:creationId xmlns:a16="http://schemas.microsoft.com/office/drawing/2014/main" id="{A274620C-09CA-448E-5E45-270678EFD3DF}"/>
                </a:ext>
              </a:extLst>
            </p:cNvPr>
            <p:cNvSpPr>
              <a:spLocks/>
            </p:cNvSpPr>
            <p:nvPr/>
          </p:nvSpPr>
          <p:spPr>
            <a:xfrm>
              <a:off x="3638302" y="2889827"/>
              <a:ext cx="229906" cy="364135"/>
            </a:xfrm>
            <a:custGeom>
              <a:avLst/>
              <a:gdLst/>
              <a:ahLst/>
              <a:cxnLst/>
              <a:rect l="l" t="t" r="r" b="b"/>
              <a:pathLst>
                <a:path w="7240" h="11467" extrusionOk="0">
                  <a:moveTo>
                    <a:pt x="1048" y="346"/>
                  </a:moveTo>
                  <a:cubicBezTo>
                    <a:pt x="1156" y="346"/>
                    <a:pt x="1239" y="441"/>
                    <a:pt x="1239" y="537"/>
                  </a:cubicBezTo>
                  <a:cubicBezTo>
                    <a:pt x="1239" y="644"/>
                    <a:pt x="1156" y="727"/>
                    <a:pt x="1048" y="727"/>
                  </a:cubicBezTo>
                  <a:cubicBezTo>
                    <a:pt x="941" y="727"/>
                    <a:pt x="858" y="644"/>
                    <a:pt x="858" y="537"/>
                  </a:cubicBezTo>
                  <a:cubicBezTo>
                    <a:pt x="858" y="429"/>
                    <a:pt x="941" y="346"/>
                    <a:pt x="1048" y="346"/>
                  </a:cubicBezTo>
                  <a:close/>
                  <a:moveTo>
                    <a:pt x="3549" y="1203"/>
                  </a:moveTo>
                  <a:lnTo>
                    <a:pt x="3906" y="1453"/>
                  </a:lnTo>
                  <a:lnTo>
                    <a:pt x="3549" y="1453"/>
                  </a:lnTo>
                  <a:lnTo>
                    <a:pt x="3549" y="1203"/>
                  </a:lnTo>
                  <a:close/>
                  <a:moveTo>
                    <a:pt x="6883" y="1060"/>
                  </a:moveTo>
                  <a:lnTo>
                    <a:pt x="6883" y="1072"/>
                  </a:lnTo>
                  <a:lnTo>
                    <a:pt x="6097" y="2799"/>
                  </a:lnTo>
                  <a:cubicBezTo>
                    <a:pt x="6085" y="2846"/>
                    <a:pt x="6085" y="2894"/>
                    <a:pt x="6097" y="2942"/>
                  </a:cubicBezTo>
                  <a:lnTo>
                    <a:pt x="6883" y="4680"/>
                  </a:lnTo>
                  <a:lnTo>
                    <a:pt x="4620" y="4680"/>
                  </a:lnTo>
                  <a:lnTo>
                    <a:pt x="4620" y="1608"/>
                  </a:lnTo>
                  <a:cubicBezTo>
                    <a:pt x="4620" y="1549"/>
                    <a:pt x="4597" y="1501"/>
                    <a:pt x="4549" y="1477"/>
                  </a:cubicBezTo>
                  <a:lnTo>
                    <a:pt x="3942" y="1060"/>
                  </a:lnTo>
                  <a:close/>
                  <a:moveTo>
                    <a:pt x="6883" y="4680"/>
                  </a:moveTo>
                  <a:cubicBezTo>
                    <a:pt x="6883" y="4686"/>
                    <a:pt x="6880" y="4689"/>
                    <a:pt x="6878" y="4689"/>
                  </a:cubicBezTo>
                  <a:cubicBezTo>
                    <a:pt x="6877" y="4689"/>
                    <a:pt x="6877" y="4686"/>
                    <a:pt x="6883" y="4680"/>
                  </a:cubicBezTo>
                  <a:close/>
                  <a:moveTo>
                    <a:pt x="4299" y="1787"/>
                  </a:moveTo>
                  <a:lnTo>
                    <a:pt x="4299" y="5394"/>
                  </a:lnTo>
                  <a:lnTo>
                    <a:pt x="1941" y="5406"/>
                  </a:lnTo>
                  <a:lnTo>
                    <a:pt x="1941" y="2692"/>
                  </a:lnTo>
                  <a:cubicBezTo>
                    <a:pt x="1941" y="2608"/>
                    <a:pt x="1870" y="2537"/>
                    <a:pt x="1787" y="2537"/>
                  </a:cubicBezTo>
                  <a:cubicBezTo>
                    <a:pt x="1691" y="2537"/>
                    <a:pt x="1620" y="2608"/>
                    <a:pt x="1620" y="2692"/>
                  </a:cubicBezTo>
                  <a:lnTo>
                    <a:pt x="1620" y="5406"/>
                  </a:lnTo>
                  <a:lnTo>
                    <a:pt x="1227" y="5406"/>
                  </a:lnTo>
                  <a:lnTo>
                    <a:pt x="1227" y="1787"/>
                  </a:lnTo>
                  <a:lnTo>
                    <a:pt x="1620" y="1787"/>
                  </a:lnTo>
                  <a:lnTo>
                    <a:pt x="1620" y="1989"/>
                  </a:lnTo>
                  <a:cubicBezTo>
                    <a:pt x="1620" y="2072"/>
                    <a:pt x="1691" y="2144"/>
                    <a:pt x="1787" y="2144"/>
                  </a:cubicBezTo>
                  <a:cubicBezTo>
                    <a:pt x="1870" y="2144"/>
                    <a:pt x="1941" y="2072"/>
                    <a:pt x="1941" y="1989"/>
                  </a:cubicBezTo>
                  <a:lnTo>
                    <a:pt x="1941" y="1787"/>
                  </a:lnTo>
                  <a:close/>
                  <a:moveTo>
                    <a:pt x="1584" y="10764"/>
                  </a:moveTo>
                  <a:cubicBezTo>
                    <a:pt x="1691" y="10764"/>
                    <a:pt x="1787" y="10859"/>
                    <a:pt x="1787" y="10954"/>
                  </a:cubicBezTo>
                  <a:lnTo>
                    <a:pt x="1787" y="11145"/>
                  </a:lnTo>
                  <a:lnTo>
                    <a:pt x="322" y="11145"/>
                  </a:lnTo>
                  <a:lnTo>
                    <a:pt x="322" y="10954"/>
                  </a:lnTo>
                  <a:cubicBezTo>
                    <a:pt x="322" y="10847"/>
                    <a:pt x="417" y="10764"/>
                    <a:pt x="513" y="10764"/>
                  </a:cubicBezTo>
                  <a:close/>
                  <a:moveTo>
                    <a:pt x="1048" y="1"/>
                  </a:moveTo>
                  <a:cubicBezTo>
                    <a:pt x="775" y="1"/>
                    <a:pt x="536" y="239"/>
                    <a:pt x="536" y="525"/>
                  </a:cubicBezTo>
                  <a:cubicBezTo>
                    <a:pt x="536" y="763"/>
                    <a:pt x="679" y="953"/>
                    <a:pt x="894" y="1037"/>
                  </a:cubicBezTo>
                  <a:lnTo>
                    <a:pt x="894" y="10419"/>
                  </a:lnTo>
                  <a:lnTo>
                    <a:pt x="513" y="10419"/>
                  </a:lnTo>
                  <a:cubicBezTo>
                    <a:pt x="215" y="10419"/>
                    <a:pt x="1" y="10657"/>
                    <a:pt x="1" y="10943"/>
                  </a:cubicBezTo>
                  <a:lnTo>
                    <a:pt x="1" y="11300"/>
                  </a:lnTo>
                  <a:cubicBezTo>
                    <a:pt x="1" y="11395"/>
                    <a:pt x="72" y="11466"/>
                    <a:pt x="155" y="11466"/>
                  </a:cubicBezTo>
                  <a:lnTo>
                    <a:pt x="1965" y="11466"/>
                  </a:lnTo>
                  <a:cubicBezTo>
                    <a:pt x="2049" y="11466"/>
                    <a:pt x="2120" y="11395"/>
                    <a:pt x="2120" y="11300"/>
                  </a:cubicBezTo>
                  <a:lnTo>
                    <a:pt x="2120" y="10943"/>
                  </a:lnTo>
                  <a:cubicBezTo>
                    <a:pt x="2120" y="10645"/>
                    <a:pt x="1882" y="10419"/>
                    <a:pt x="1608" y="10419"/>
                  </a:cubicBezTo>
                  <a:lnTo>
                    <a:pt x="1227" y="10419"/>
                  </a:lnTo>
                  <a:lnTo>
                    <a:pt x="1227" y="5740"/>
                  </a:lnTo>
                  <a:lnTo>
                    <a:pt x="4299" y="5740"/>
                  </a:lnTo>
                  <a:cubicBezTo>
                    <a:pt x="4489" y="5740"/>
                    <a:pt x="4632" y="5585"/>
                    <a:pt x="4632" y="5394"/>
                  </a:cubicBezTo>
                  <a:lnTo>
                    <a:pt x="4632" y="5025"/>
                  </a:lnTo>
                  <a:lnTo>
                    <a:pt x="6883" y="5025"/>
                  </a:lnTo>
                  <a:cubicBezTo>
                    <a:pt x="7002" y="5025"/>
                    <a:pt x="7109" y="4966"/>
                    <a:pt x="7180" y="4859"/>
                  </a:cubicBezTo>
                  <a:cubicBezTo>
                    <a:pt x="7228" y="4763"/>
                    <a:pt x="7240" y="4632"/>
                    <a:pt x="7180" y="4525"/>
                  </a:cubicBezTo>
                  <a:lnTo>
                    <a:pt x="6442" y="2882"/>
                  </a:lnTo>
                  <a:lnTo>
                    <a:pt x="7180" y="1227"/>
                  </a:lnTo>
                  <a:cubicBezTo>
                    <a:pt x="7228" y="1120"/>
                    <a:pt x="7228" y="989"/>
                    <a:pt x="7156" y="894"/>
                  </a:cubicBezTo>
                  <a:cubicBezTo>
                    <a:pt x="7097" y="787"/>
                    <a:pt x="6978" y="727"/>
                    <a:pt x="6859" y="727"/>
                  </a:cubicBezTo>
                  <a:lnTo>
                    <a:pt x="3358" y="727"/>
                  </a:lnTo>
                  <a:cubicBezTo>
                    <a:pt x="3275" y="727"/>
                    <a:pt x="3192" y="810"/>
                    <a:pt x="3192" y="894"/>
                  </a:cubicBezTo>
                  <a:lnTo>
                    <a:pt x="3192" y="1453"/>
                  </a:lnTo>
                  <a:lnTo>
                    <a:pt x="1215" y="1453"/>
                  </a:lnTo>
                  <a:lnTo>
                    <a:pt x="1215" y="1037"/>
                  </a:lnTo>
                  <a:cubicBezTo>
                    <a:pt x="1429" y="953"/>
                    <a:pt x="1572" y="763"/>
                    <a:pt x="1572" y="525"/>
                  </a:cubicBezTo>
                  <a:cubicBezTo>
                    <a:pt x="1572" y="227"/>
                    <a:pt x="1334" y="1"/>
                    <a:pt x="10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27;p43">
              <a:extLst>
                <a:ext uri="{FF2B5EF4-FFF2-40B4-BE49-F238E27FC236}">
                  <a16:creationId xmlns:a16="http://schemas.microsoft.com/office/drawing/2014/main" id="{F33F816C-6F67-89F2-4BBF-34713A3BEFA5}"/>
                </a:ext>
              </a:extLst>
            </p:cNvPr>
            <p:cNvSpPr txBox="1">
              <a:spLocks noGrp="1"/>
            </p:cNvSpPr>
            <p:nvPr>
              <p:ph type="subTitle" idx="7"/>
            </p:nvPr>
          </p:nvSpPr>
          <p:spPr>
            <a:xfrm>
              <a:off x="3379120" y="3301153"/>
              <a:ext cx="2541000" cy="1014450"/>
            </a:xfrm>
            <a:prstGeom prst="rect">
              <a:avLst/>
            </a:prstGeom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127000" indent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1200" dirty="0">
                  <a:solidFill>
                    <a:schemeClr val="bg1"/>
                  </a:solidFill>
                </a:rPr>
                <a:t>Delay is decomposed into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fabric </a:t>
              </a:r>
              <a:r>
                <a:rPr lang="en-US" altLang="he-IL" sz="1200" dirty="0">
                  <a:solidFill>
                    <a:schemeClr val="bg1"/>
                  </a:solidFill>
                </a:rPr>
                <a:t>and </a:t>
              </a:r>
              <a:r>
                <a:rPr lang="en-US" altLang="he-IL" sz="1200" b="1" dirty="0">
                  <a:solidFill>
                    <a:schemeClr val="bg1"/>
                  </a:solidFill>
                </a:rPr>
                <a:t>endpoint</a:t>
              </a:r>
              <a:r>
                <a:rPr lang="en-US" altLang="he-IL" sz="12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3235F00-5A87-A4D6-764F-B5EECC090CD0}"/>
              </a:ext>
            </a:extLst>
          </p:cNvPr>
          <p:cNvGrpSpPr/>
          <p:nvPr/>
        </p:nvGrpSpPr>
        <p:grpSpPr>
          <a:xfrm>
            <a:off x="5744791" y="7176208"/>
            <a:ext cx="2596428" cy="931086"/>
            <a:chOff x="5598256" y="2039781"/>
            <a:chExt cx="2596428" cy="931086"/>
          </a:xfrm>
        </p:grpSpPr>
        <p:grpSp>
          <p:nvGrpSpPr>
            <p:cNvPr id="51" name="Google Shape;9684;p62">
              <a:extLst>
                <a:ext uri="{FF2B5EF4-FFF2-40B4-BE49-F238E27FC236}">
                  <a16:creationId xmlns:a16="http://schemas.microsoft.com/office/drawing/2014/main" id="{B28DAD8A-9B90-D7DD-673E-3499F701072B}"/>
                </a:ext>
              </a:extLst>
            </p:cNvPr>
            <p:cNvGrpSpPr/>
            <p:nvPr/>
          </p:nvGrpSpPr>
          <p:grpSpPr>
            <a:xfrm>
              <a:off x="5892513" y="2039781"/>
              <a:ext cx="374709" cy="374010"/>
              <a:chOff x="1421638" y="4125629"/>
              <a:chExt cx="374709" cy="374010"/>
            </a:xfrm>
          </p:grpSpPr>
          <p:sp>
            <p:nvSpPr>
              <p:cNvPr id="53" name="Google Shape;9685;p62">
                <a:extLst>
                  <a:ext uri="{FF2B5EF4-FFF2-40B4-BE49-F238E27FC236}">
                    <a16:creationId xmlns:a16="http://schemas.microsoft.com/office/drawing/2014/main" id="{25BB68EC-145F-F4FE-EC30-9DABC8609FEF}"/>
                  </a:ext>
                </a:extLst>
              </p:cNvPr>
              <p:cNvSpPr/>
              <p:nvPr/>
            </p:nvSpPr>
            <p:spPr>
              <a:xfrm>
                <a:off x="1421638" y="4265954"/>
                <a:ext cx="374709" cy="233685"/>
              </a:xfrm>
              <a:custGeom>
                <a:avLst/>
                <a:gdLst/>
                <a:ahLst/>
                <a:cxnLst/>
                <a:rect l="l" t="t" r="r" b="b"/>
                <a:pathLst>
                  <a:path w="11800" h="7359" extrusionOk="0">
                    <a:moveTo>
                      <a:pt x="3180" y="3298"/>
                    </a:moveTo>
                    <a:lnTo>
                      <a:pt x="3180" y="7001"/>
                    </a:lnTo>
                    <a:lnTo>
                      <a:pt x="1691" y="7001"/>
                    </a:lnTo>
                    <a:lnTo>
                      <a:pt x="1691" y="3298"/>
                    </a:lnTo>
                    <a:close/>
                    <a:moveTo>
                      <a:pt x="6680" y="2370"/>
                    </a:moveTo>
                    <a:lnTo>
                      <a:pt x="6680" y="7001"/>
                    </a:lnTo>
                    <a:lnTo>
                      <a:pt x="5192" y="7001"/>
                    </a:lnTo>
                    <a:lnTo>
                      <a:pt x="5192" y="2370"/>
                    </a:lnTo>
                    <a:close/>
                    <a:moveTo>
                      <a:pt x="10180" y="345"/>
                    </a:moveTo>
                    <a:lnTo>
                      <a:pt x="10180" y="7001"/>
                    </a:lnTo>
                    <a:lnTo>
                      <a:pt x="8692" y="7001"/>
                    </a:lnTo>
                    <a:lnTo>
                      <a:pt x="8692" y="345"/>
                    </a:lnTo>
                    <a:close/>
                    <a:moveTo>
                      <a:pt x="8502" y="0"/>
                    </a:moveTo>
                    <a:cubicBezTo>
                      <a:pt x="8406" y="0"/>
                      <a:pt x="8323" y="84"/>
                      <a:pt x="8323" y="179"/>
                    </a:cubicBezTo>
                    <a:lnTo>
                      <a:pt x="8323" y="7001"/>
                    </a:lnTo>
                    <a:lnTo>
                      <a:pt x="7013" y="7001"/>
                    </a:lnTo>
                    <a:lnTo>
                      <a:pt x="7013" y="2203"/>
                    </a:lnTo>
                    <a:cubicBezTo>
                      <a:pt x="7013" y="2120"/>
                      <a:pt x="6930" y="2024"/>
                      <a:pt x="6835" y="2024"/>
                    </a:cubicBezTo>
                    <a:lnTo>
                      <a:pt x="4989" y="2024"/>
                    </a:lnTo>
                    <a:cubicBezTo>
                      <a:pt x="4894" y="2024"/>
                      <a:pt x="4811" y="2108"/>
                      <a:pt x="4811" y="2203"/>
                    </a:cubicBezTo>
                    <a:lnTo>
                      <a:pt x="4811" y="7001"/>
                    </a:lnTo>
                    <a:lnTo>
                      <a:pt x="3501" y="7001"/>
                    </a:lnTo>
                    <a:lnTo>
                      <a:pt x="3501" y="3132"/>
                    </a:lnTo>
                    <a:cubicBezTo>
                      <a:pt x="3501" y="3036"/>
                      <a:pt x="3418" y="2953"/>
                      <a:pt x="3322" y="2953"/>
                    </a:cubicBezTo>
                    <a:lnTo>
                      <a:pt x="1477" y="2953"/>
                    </a:lnTo>
                    <a:cubicBezTo>
                      <a:pt x="1382" y="2953"/>
                      <a:pt x="1298" y="3024"/>
                      <a:pt x="1298" y="3132"/>
                    </a:cubicBezTo>
                    <a:lnTo>
                      <a:pt x="1298" y="7001"/>
                    </a:lnTo>
                    <a:lnTo>
                      <a:pt x="179" y="7001"/>
                    </a:lnTo>
                    <a:cubicBezTo>
                      <a:pt x="84" y="7001"/>
                      <a:pt x="1" y="7073"/>
                      <a:pt x="1" y="7180"/>
                    </a:cubicBezTo>
                    <a:cubicBezTo>
                      <a:pt x="1" y="7287"/>
                      <a:pt x="72" y="7358"/>
                      <a:pt x="179" y="7358"/>
                    </a:cubicBezTo>
                    <a:lnTo>
                      <a:pt x="11597" y="7358"/>
                    </a:lnTo>
                    <a:cubicBezTo>
                      <a:pt x="11681" y="7358"/>
                      <a:pt x="11776" y="7287"/>
                      <a:pt x="11776" y="7180"/>
                    </a:cubicBezTo>
                    <a:cubicBezTo>
                      <a:pt x="11800" y="7073"/>
                      <a:pt x="11728" y="7001"/>
                      <a:pt x="11633" y="7001"/>
                    </a:cubicBezTo>
                    <a:lnTo>
                      <a:pt x="10526" y="7001"/>
                    </a:lnTo>
                    <a:lnTo>
                      <a:pt x="10526" y="179"/>
                    </a:lnTo>
                    <a:cubicBezTo>
                      <a:pt x="10526" y="95"/>
                      <a:pt x="10442" y="0"/>
                      <a:pt x="1034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686;p62">
                <a:extLst>
                  <a:ext uri="{FF2B5EF4-FFF2-40B4-BE49-F238E27FC236}">
                    <a16:creationId xmlns:a16="http://schemas.microsoft.com/office/drawing/2014/main" id="{46E0D870-3F2B-75D2-61B6-2122A6EC105A}"/>
                  </a:ext>
                </a:extLst>
              </p:cNvPr>
              <p:cNvSpPr/>
              <p:nvPr/>
            </p:nvSpPr>
            <p:spPr>
              <a:xfrm>
                <a:off x="1428052" y="4125629"/>
                <a:ext cx="356958" cy="215585"/>
              </a:xfrm>
              <a:custGeom>
                <a:avLst/>
                <a:gdLst/>
                <a:ahLst/>
                <a:cxnLst/>
                <a:rect l="l" t="t" r="r" b="b"/>
                <a:pathLst>
                  <a:path w="11241" h="6789" extrusionOk="0">
                    <a:moveTo>
                      <a:pt x="10668" y="0"/>
                    </a:moveTo>
                    <a:cubicBezTo>
                      <a:pt x="10653" y="0"/>
                      <a:pt x="10637" y="1"/>
                      <a:pt x="10621" y="2"/>
                    </a:cubicBezTo>
                    <a:lnTo>
                      <a:pt x="9145" y="181"/>
                    </a:lnTo>
                    <a:cubicBezTo>
                      <a:pt x="8847" y="216"/>
                      <a:pt x="8633" y="490"/>
                      <a:pt x="8669" y="788"/>
                    </a:cubicBezTo>
                    <a:cubicBezTo>
                      <a:pt x="8691" y="1064"/>
                      <a:pt x="8938" y="1268"/>
                      <a:pt x="9211" y="1268"/>
                    </a:cubicBezTo>
                    <a:cubicBezTo>
                      <a:pt x="9232" y="1268"/>
                      <a:pt x="9254" y="1267"/>
                      <a:pt x="9276" y="1264"/>
                    </a:cubicBezTo>
                    <a:lnTo>
                      <a:pt x="9395" y="1252"/>
                    </a:lnTo>
                    <a:lnTo>
                      <a:pt x="9395" y="1252"/>
                    </a:lnTo>
                    <a:cubicBezTo>
                      <a:pt x="7597" y="3348"/>
                      <a:pt x="5442" y="4443"/>
                      <a:pt x="3918" y="4979"/>
                    </a:cubicBezTo>
                    <a:cubicBezTo>
                      <a:pt x="2025" y="5657"/>
                      <a:pt x="561" y="5717"/>
                      <a:pt x="537" y="5717"/>
                    </a:cubicBezTo>
                    <a:cubicBezTo>
                      <a:pt x="239" y="5729"/>
                      <a:pt x="1" y="5967"/>
                      <a:pt x="25" y="6265"/>
                    </a:cubicBezTo>
                    <a:cubicBezTo>
                      <a:pt x="37" y="6562"/>
                      <a:pt x="275" y="6789"/>
                      <a:pt x="561" y="6789"/>
                    </a:cubicBezTo>
                    <a:lnTo>
                      <a:pt x="572" y="6789"/>
                    </a:lnTo>
                    <a:cubicBezTo>
                      <a:pt x="632" y="6789"/>
                      <a:pt x="2192" y="6729"/>
                      <a:pt x="4263" y="6003"/>
                    </a:cubicBezTo>
                    <a:cubicBezTo>
                      <a:pt x="5418" y="5586"/>
                      <a:pt x="6514" y="5050"/>
                      <a:pt x="7490" y="4383"/>
                    </a:cubicBezTo>
                    <a:cubicBezTo>
                      <a:pt x="7561" y="4324"/>
                      <a:pt x="7597" y="4217"/>
                      <a:pt x="7538" y="4145"/>
                    </a:cubicBezTo>
                    <a:cubicBezTo>
                      <a:pt x="7501" y="4093"/>
                      <a:pt x="7445" y="4065"/>
                      <a:pt x="7391" y="4065"/>
                    </a:cubicBezTo>
                    <a:cubicBezTo>
                      <a:pt x="7358" y="4065"/>
                      <a:pt x="7326" y="4075"/>
                      <a:pt x="7299" y="4098"/>
                    </a:cubicBezTo>
                    <a:cubicBezTo>
                      <a:pt x="6335" y="4753"/>
                      <a:pt x="5275" y="5288"/>
                      <a:pt x="4144" y="5693"/>
                    </a:cubicBezTo>
                    <a:cubicBezTo>
                      <a:pt x="2132" y="6408"/>
                      <a:pt x="632" y="6467"/>
                      <a:pt x="561" y="6467"/>
                    </a:cubicBezTo>
                    <a:cubicBezTo>
                      <a:pt x="453" y="6467"/>
                      <a:pt x="358" y="6372"/>
                      <a:pt x="358" y="6265"/>
                    </a:cubicBezTo>
                    <a:cubicBezTo>
                      <a:pt x="358" y="6169"/>
                      <a:pt x="441" y="6074"/>
                      <a:pt x="561" y="6062"/>
                    </a:cubicBezTo>
                    <a:cubicBezTo>
                      <a:pt x="572" y="6062"/>
                      <a:pt x="2085" y="6003"/>
                      <a:pt x="4037" y="5300"/>
                    </a:cubicBezTo>
                    <a:cubicBezTo>
                      <a:pt x="5680" y="4717"/>
                      <a:pt x="8026" y="3514"/>
                      <a:pt x="9943" y="1133"/>
                    </a:cubicBezTo>
                    <a:cubicBezTo>
                      <a:pt x="10035" y="1018"/>
                      <a:pt x="9949" y="847"/>
                      <a:pt x="9813" y="847"/>
                    </a:cubicBezTo>
                    <a:cubicBezTo>
                      <a:pt x="9809" y="847"/>
                      <a:pt x="9804" y="847"/>
                      <a:pt x="9800" y="847"/>
                    </a:cubicBezTo>
                    <a:lnTo>
                      <a:pt x="9252" y="931"/>
                    </a:lnTo>
                    <a:cubicBezTo>
                      <a:pt x="9244" y="932"/>
                      <a:pt x="9236" y="932"/>
                      <a:pt x="9228" y="932"/>
                    </a:cubicBezTo>
                    <a:cubicBezTo>
                      <a:pt x="9139" y="932"/>
                      <a:pt x="9049" y="874"/>
                      <a:pt x="9038" y="776"/>
                    </a:cubicBezTo>
                    <a:cubicBezTo>
                      <a:pt x="9014" y="657"/>
                      <a:pt x="9085" y="550"/>
                      <a:pt x="9204" y="538"/>
                    </a:cubicBezTo>
                    <a:lnTo>
                      <a:pt x="10681" y="359"/>
                    </a:lnTo>
                    <a:cubicBezTo>
                      <a:pt x="10688" y="358"/>
                      <a:pt x="10696" y="358"/>
                      <a:pt x="10703" y="358"/>
                    </a:cubicBezTo>
                    <a:cubicBezTo>
                      <a:pt x="10812" y="358"/>
                      <a:pt x="10895" y="438"/>
                      <a:pt x="10895" y="550"/>
                    </a:cubicBezTo>
                    <a:lnTo>
                      <a:pt x="10895" y="2026"/>
                    </a:lnTo>
                    <a:cubicBezTo>
                      <a:pt x="10895" y="2133"/>
                      <a:pt x="10812" y="2217"/>
                      <a:pt x="10705" y="2217"/>
                    </a:cubicBezTo>
                    <a:cubicBezTo>
                      <a:pt x="10598" y="2217"/>
                      <a:pt x="10514" y="2133"/>
                      <a:pt x="10514" y="2026"/>
                    </a:cubicBezTo>
                    <a:lnTo>
                      <a:pt x="10514" y="1586"/>
                    </a:lnTo>
                    <a:cubicBezTo>
                      <a:pt x="10514" y="1502"/>
                      <a:pt x="10467" y="1443"/>
                      <a:pt x="10407" y="1419"/>
                    </a:cubicBezTo>
                    <a:cubicBezTo>
                      <a:pt x="10387" y="1409"/>
                      <a:pt x="10368" y="1405"/>
                      <a:pt x="10349" y="1405"/>
                    </a:cubicBezTo>
                    <a:cubicBezTo>
                      <a:pt x="10298" y="1405"/>
                      <a:pt x="10251" y="1435"/>
                      <a:pt x="10217" y="1478"/>
                    </a:cubicBezTo>
                    <a:cubicBezTo>
                      <a:pt x="9574" y="2264"/>
                      <a:pt x="8835" y="2979"/>
                      <a:pt x="8026" y="3610"/>
                    </a:cubicBezTo>
                    <a:cubicBezTo>
                      <a:pt x="7954" y="3669"/>
                      <a:pt x="7942" y="3764"/>
                      <a:pt x="8002" y="3848"/>
                    </a:cubicBezTo>
                    <a:cubicBezTo>
                      <a:pt x="8036" y="3888"/>
                      <a:pt x="8081" y="3910"/>
                      <a:pt x="8129" y="3910"/>
                    </a:cubicBezTo>
                    <a:cubicBezTo>
                      <a:pt x="8166" y="3910"/>
                      <a:pt x="8204" y="3897"/>
                      <a:pt x="8240" y="3872"/>
                    </a:cubicBezTo>
                    <a:cubicBezTo>
                      <a:pt x="8931" y="3336"/>
                      <a:pt x="9585" y="2729"/>
                      <a:pt x="10169" y="2062"/>
                    </a:cubicBezTo>
                    <a:cubicBezTo>
                      <a:pt x="10181" y="2336"/>
                      <a:pt x="10419" y="2574"/>
                      <a:pt x="10705" y="2574"/>
                    </a:cubicBezTo>
                    <a:cubicBezTo>
                      <a:pt x="11002" y="2574"/>
                      <a:pt x="11240" y="2336"/>
                      <a:pt x="11240" y="2038"/>
                    </a:cubicBezTo>
                    <a:lnTo>
                      <a:pt x="11240" y="573"/>
                    </a:lnTo>
                    <a:cubicBezTo>
                      <a:pt x="11240" y="395"/>
                      <a:pt x="11169" y="240"/>
                      <a:pt x="11050" y="133"/>
                    </a:cubicBezTo>
                    <a:cubicBezTo>
                      <a:pt x="10943" y="47"/>
                      <a:pt x="10807" y="0"/>
                      <a:pt x="10668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2" name="Google Shape;1527;p43">
              <a:extLst>
                <a:ext uri="{FF2B5EF4-FFF2-40B4-BE49-F238E27FC236}">
                  <a16:creationId xmlns:a16="http://schemas.microsoft.com/office/drawing/2014/main" id="{BED3C706-9EC3-63D5-16D0-AAA26A9A17CA}"/>
                </a:ext>
              </a:extLst>
            </p:cNvPr>
            <p:cNvSpPr txBox="1">
              <a:spLocks/>
            </p:cNvSpPr>
            <p:nvPr/>
          </p:nvSpPr>
          <p:spPr>
            <a:xfrm>
              <a:off x="5598256" y="2449167"/>
              <a:ext cx="2596428" cy="52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3020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ontserrat"/>
                <a:buNone/>
                <a:defRPr sz="16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127000" indent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he-IL" sz="1200" b="1" dirty="0">
                  <a:solidFill>
                    <a:schemeClr val="bg1"/>
                  </a:solidFill>
                </a:rPr>
                <a:t>Scales target delay</a:t>
              </a:r>
              <a:r>
                <a:rPr lang="en-US" altLang="he-IL" sz="1200" dirty="0">
                  <a:solidFill>
                    <a:schemeClr val="bg1"/>
                  </a:solidFill>
                </a:rPr>
                <a:t> dynamically based on:</a:t>
              </a:r>
            </a:p>
            <a:p>
              <a:pPr marL="755650" lvl="1" indent="-171450" algn="l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he-IL" sz="1200" dirty="0">
                  <a:solidFill>
                    <a:schemeClr val="bg1"/>
                  </a:solidFill>
                </a:rPr>
                <a:t>Topology </a:t>
              </a:r>
            </a:p>
            <a:p>
              <a:pPr marL="755650" lvl="1" indent="-171450" algn="l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altLang="he-IL" sz="1200" dirty="0">
                  <a:solidFill>
                    <a:schemeClr val="bg1"/>
                  </a:solidFill>
                </a:rPr>
                <a:t>Flow load</a:t>
              </a:r>
            </a:p>
          </p:txBody>
        </p:sp>
      </p:grpSp>
      <p:sp>
        <p:nvSpPr>
          <p:cNvPr id="55" name="Title 1">
            <a:extLst>
              <a:ext uri="{FF2B5EF4-FFF2-40B4-BE49-F238E27FC236}">
                <a16:creationId xmlns:a16="http://schemas.microsoft.com/office/drawing/2014/main" id="{19DC32E9-4F5E-3A31-0AA5-1878FEA28FA4}"/>
              </a:ext>
            </a:extLst>
          </p:cNvPr>
          <p:cNvSpPr txBox="1">
            <a:spLocks/>
          </p:cNvSpPr>
          <p:nvPr/>
        </p:nvSpPr>
        <p:spPr>
          <a:xfrm>
            <a:off x="633030" y="5742783"/>
            <a:ext cx="3525909" cy="65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Swift Overview</a:t>
            </a:r>
            <a:endParaRPr lang="en-US" dirty="0"/>
          </a:p>
        </p:txBody>
      </p:sp>
      <p:sp>
        <p:nvSpPr>
          <p:cNvPr id="57" name="Subtitle 56">
            <a:extLst>
              <a:ext uri="{FF2B5EF4-FFF2-40B4-BE49-F238E27FC236}">
                <a16:creationId xmlns:a16="http://schemas.microsoft.com/office/drawing/2014/main" id="{5C598D75-E24E-DC50-FCD4-6093BB1B50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9" name="Title 58">
            <a:extLst>
              <a:ext uri="{FF2B5EF4-FFF2-40B4-BE49-F238E27FC236}">
                <a16:creationId xmlns:a16="http://schemas.microsoft.com/office/drawing/2014/main" id="{D0A28C43-D4AB-762A-2967-3166F9D2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0" name="כותרת 1">
            <a:extLst>
              <a:ext uri="{FF2B5EF4-FFF2-40B4-BE49-F238E27FC236}">
                <a16:creationId xmlns:a16="http://schemas.microsoft.com/office/drawing/2014/main" id="{9DB0CA25-2829-92B1-5BE6-126D915408B3}"/>
              </a:ext>
            </a:extLst>
          </p:cNvPr>
          <p:cNvSpPr txBox="1">
            <a:spLocks/>
          </p:cNvSpPr>
          <p:nvPr/>
        </p:nvSpPr>
        <p:spPr>
          <a:xfrm>
            <a:off x="-9330945" y="129019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Montserrat"/>
              <a:buNone/>
              <a:defRPr sz="6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Montserrat Black"/>
              <a:buNone/>
              <a:defRPr sz="52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DCTCP in NS-3</a:t>
            </a:r>
            <a:endParaRPr lang="he-IL" sz="2400" dirty="0"/>
          </a:p>
        </p:txBody>
      </p:sp>
      <p:sp>
        <p:nvSpPr>
          <p:cNvPr id="61" name="Rectangle 2">
            <a:extLst>
              <a:ext uri="{FF2B5EF4-FFF2-40B4-BE49-F238E27FC236}">
                <a16:creationId xmlns:a16="http://schemas.microsoft.com/office/drawing/2014/main" id="{4B5B122C-59B3-B69B-197B-106B2A0DD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182441" y="2134521"/>
            <a:ext cx="56956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>
                <a:solidFill>
                  <a:schemeClr val="bg1"/>
                </a:solidFill>
              </a:rPr>
              <a:t>DCTCP </a:t>
            </a:r>
            <a:r>
              <a:rPr lang="he-IL" altLang="he-IL" sz="1200" dirty="0" err="1">
                <a:solidFill>
                  <a:schemeClr val="bg1"/>
                </a:solidFill>
              </a:rPr>
              <a:t>is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implemented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an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extension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of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standard</a:t>
            </a:r>
            <a:r>
              <a:rPr lang="he-IL" altLang="he-IL" sz="1200" b="1" dirty="0">
                <a:solidFill>
                  <a:schemeClr val="bg1"/>
                </a:solidFill>
              </a:rPr>
              <a:t> TCP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in</a:t>
            </a:r>
            <a:r>
              <a:rPr lang="he-IL" altLang="he-IL" sz="1200" dirty="0">
                <a:solidFill>
                  <a:schemeClr val="bg1"/>
                </a:solidFill>
              </a:rPr>
              <a:t> NS-3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he-IL" altLang="he-IL" sz="1200" dirty="0" err="1">
                <a:solidFill>
                  <a:schemeClr val="bg1"/>
                </a:solidFill>
              </a:rPr>
              <a:t>Follows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original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paper’s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logic</a:t>
            </a:r>
            <a:r>
              <a:rPr lang="he-IL" altLang="he-IL" sz="1200" dirty="0">
                <a:solidFill>
                  <a:schemeClr val="bg1"/>
                </a:solidFill>
              </a:rPr>
              <a:t>, </a:t>
            </a:r>
            <a:r>
              <a:rPr lang="he-IL" altLang="he-IL" sz="1200" dirty="0" err="1">
                <a:solidFill>
                  <a:schemeClr val="bg1"/>
                </a:solidFill>
              </a:rPr>
              <a:t>with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key</a:t>
            </a:r>
            <a:r>
              <a:rPr lang="he-IL" altLang="he-IL" sz="1200" dirty="0">
                <a:solidFill>
                  <a:schemeClr val="bg1"/>
                </a:solidFill>
              </a:rPr>
              <a:t> </a:t>
            </a:r>
            <a:r>
              <a:rPr lang="he-IL" altLang="he-IL" sz="1200" dirty="0" err="1">
                <a:solidFill>
                  <a:schemeClr val="bg1"/>
                </a:solidFill>
              </a:rPr>
              <a:t>additions</a:t>
            </a:r>
            <a:r>
              <a:rPr lang="en-US" altLang="he-IL" sz="1200" dirty="0">
                <a:solidFill>
                  <a:schemeClr val="bg1"/>
                </a:solidFill>
              </a:rPr>
              <a:t> such as: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he-IL" sz="1200" b="1" dirty="0">
                <a:solidFill>
                  <a:schemeClr val="bg1"/>
                </a:solidFill>
              </a:rPr>
              <a:t>	</a:t>
            </a:r>
            <a:r>
              <a:rPr lang="he-IL" altLang="he-IL" sz="1200" b="1" dirty="0" err="1">
                <a:solidFill>
                  <a:schemeClr val="bg1"/>
                </a:solidFill>
              </a:rPr>
              <a:t>PktsAcked</a:t>
            </a:r>
            <a:r>
              <a:rPr lang="he-IL" altLang="he-IL" sz="1200" b="1" dirty="0">
                <a:solidFill>
                  <a:schemeClr val="bg1"/>
                </a:solidFill>
              </a:rPr>
              <a:t>() </a:t>
            </a:r>
            <a:r>
              <a:rPr lang="he-IL" altLang="he-IL" sz="1200" b="1" dirty="0" err="1">
                <a:solidFill>
                  <a:schemeClr val="bg1"/>
                </a:solidFill>
              </a:rPr>
              <a:t>override</a:t>
            </a:r>
            <a:r>
              <a:rPr lang="en-US" altLang="he-IL" sz="1200" b="1" dirty="0">
                <a:solidFill>
                  <a:schemeClr val="bg1"/>
                </a:solidFill>
              </a:rPr>
              <a:t>: </a:t>
            </a:r>
            <a:r>
              <a:rPr lang="en-US" sz="1200" dirty="0">
                <a:solidFill>
                  <a:schemeClr val="bg1"/>
                </a:solidFill>
              </a:rPr>
              <a:t>updates α using ECN-marked ACKs. </a:t>
            </a:r>
            <a:endParaRPr 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Used </a:t>
            </a:r>
            <a:r>
              <a:rPr lang="he-IL" altLang="he-IL" sz="1200" b="1" dirty="0">
                <a:solidFill>
                  <a:schemeClr val="bg1"/>
                </a:solidFill>
              </a:rPr>
              <a:t>RED </a:t>
            </a:r>
            <a:r>
              <a:rPr lang="he-IL" altLang="he-IL" sz="1200" b="1" dirty="0" err="1">
                <a:solidFill>
                  <a:schemeClr val="bg1"/>
                </a:solidFill>
              </a:rPr>
              <a:t>queues</a:t>
            </a:r>
            <a:r>
              <a:rPr lang="he-IL" altLang="he-IL" sz="1200" b="1" dirty="0">
                <a:solidFill>
                  <a:schemeClr val="bg1"/>
                </a:solidFill>
              </a:rPr>
              <a:t> </a:t>
            </a:r>
            <a:r>
              <a:rPr lang="he-IL" altLang="he-IL" sz="1200" b="1" dirty="0" err="1">
                <a:solidFill>
                  <a:schemeClr val="bg1"/>
                </a:solidFill>
              </a:rPr>
              <a:t>with</a:t>
            </a:r>
            <a:r>
              <a:rPr lang="he-IL" altLang="he-IL" sz="1200" b="1" dirty="0">
                <a:solidFill>
                  <a:schemeClr val="bg1"/>
                </a:solidFill>
              </a:rPr>
              <a:t> ECN</a:t>
            </a:r>
            <a:r>
              <a:rPr lang="en-US" altLang="he-IL" sz="1200" b="1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Fine tuned K. 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he-IL" sz="1200" dirty="0">
                <a:solidFill>
                  <a:schemeClr val="bg1"/>
                </a:solidFill>
              </a:rPr>
              <a:t>Insight: Tuning K impacts </a:t>
            </a:r>
            <a:r>
              <a:rPr lang="he-IL" altLang="he-IL" sz="1200" dirty="0" err="1">
                <a:solidFill>
                  <a:schemeClr val="bg1"/>
                </a:solidFill>
              </a:rPr>
              <a:t>fairness</a:t>
            </a:r>
            <a:r>
              <a:rPr lang="en-US" altLang="he-IL" sz="1200" dirty="0">
                <a:solidFill>
                  <a:schemeClr val="bg1"/>
                </a:solidFill>
              </a:rPr>
              <a:t>.</a:t>
            </a:r>
            <a:endParaRPr lang="he-IL" altLang="he-IL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82716E-6 L 0.00034 -0.1305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T Department Meeting by Slidesg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2403</TotalTime>
  <Words>3580</Words>
  <Application>Microsoft Office PowerPoint</Application>
  <PresentationFormat>On-screen Show (16:9)</PresentationFormat>
  <Paragraphs>557</Paragraphs>
  <Slides>42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Montserrat Medium</vt:lpstr>
      <vt:lpstr>Dubai Light</vt:lpstr>
      <vt:lpstr>Calibri</vt:lpstr>
      <vt:lpstr>Aptos</vt:lpstr>
      <vt:lpstr>Proxima Nova</vt:lpstr>
      <vt:lpstr>Aldhabi</vt:lpstr>
      <vt:lpstr>Montserrat</vt:lpstr>
      <vt:lpstr>Courier New</vt:lpstr>
      <vt:lpstr>Arial</vt:lpstr>
      <vt:lpstr>Jost</vt:lpstr>
      <vt:lpstr>Cambria Math</vt:lpstr>
      <vt:lpstr>IT Department Meeting by Slidesgo</vt:lpstr>
      <vt:lpstr>Slidesgo Final Pages</vt:lpstr>
      <vt:lpstr>DCTCP vs. Swift: Congestion Control in Data Centers</vt:lpstr>
      <vt:lpstr>Motivation</vt:lpstr>
      <vt:lpstr>Project Goals</vt:lpstr>
      <vt:lpstr>Steps Toward the Goal/Project Breakdown</vt:lpstr>
      <vt:lpstr>Theoretical Background</vt:lpstr>
      <vt:lpstr>DCTCP Overview</vt:lpstr>
      <vt:lpstr>DCTCP Algorithm</vt:lpstr>
      <vt:lpstr>DCTCP Algorithm</vt:lpstr>
      <vt:lpstr>PowerPoint Presentation</vt:lpstr>
      <vt:lpstr>BBR vs Swift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Setup</vt:lpstr>
      <vt:lpstr>Disclaimer: swift paper setup</vt:lpstr>
      <vt:lpstr>K=4 (16 hosts) and a 15 seconds simulation runtime mode 1 (random hot spot):</vt:lpstr>
      <vt:lpstr>Zooming in on Throughput </vt:lpstr>
      <vt:lpstr>K=4 (16 hosts) and a 15 seconds simulation runtime mode 2 (random pairing):</vt:lpstr>
      <vt:lpstr>Zooming in on Throughput </vt:lpstr>
      <vt:lpstr>K=12 (432 hosts) and a 7 seconds simulation runtime mode 1 (random hot spot):</vt:lpstr>
      <vt:lpstr>Zooming in on Throughput </vt:lpstr>
      <vt:lpstr>PowerPoint Presentation</vt:lpstr>
      <vt:lpstr>PowerPoint Presentation</vt:lpstr>
      <vt:lpstr>PowerPoint Presentation</vt:lpstr>
      <vt:lpstr>PowerPoint Presentation</vt:lpstr>
      <vt:lpstr>Comparison with Swift’s Paper Results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Achievements </vt:lpstr>
      <vt:lpstr>Future 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omar ghara</cp:lastModifiedBy>
  <cp:revision>25</cp:revision>
  <dcterms:modified xsi:type="dcterms:W3CDTF">2025-04-29T16:56:46Z</dcterms:modified>
</cp:coreProperties>
</file>